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93" r:id="rId4"/>
    <p:sldId id="294" r:id="rId5"/>
    <p:sldId id="257" r:id="rId6"/>
    <p:sldId id="276" r:id="rId7"/>
    <p:sldId id="277" r:id="rId8"/>
    <p:sldId id="278" r:id="rId9"/>
    <p:sldId id="279" r:id="rId10"/>
    <p:sldId id="280" r:id="rId11"/>
    <p:sldId id="291" r:id="rId12"/>
    <p:sldId id="292" r:id="rId13"/>
    <p:sldId id="281" r:id="rId14"/>
    <p:sldId id="297" r:id="rId15"/>
    <p:sldId id="282" r:id="rId16"/>
    <p:sldId id="283" r:id="rId17"/>
    <p:sldId id="284" r:id="rId18"/>
    <p:sldId id="259" r:id="rId19"/>
    <p:sldId id="285" r:id="rId20"/>
    <p:sldId id="286" r:id="rId21"/>
    <p:sldId id="287" r:id="rId22"/>
    <p:sldId id="258" r:id="rId23"/>
    <p:sldId id="263" r:id="rId24"/>
    <p:sldId id="260" r:id="rId25"/>
    <p:sldId id="274" r:id="rId26"/>
    <p:sldId id="261" r:id="rId27"/>
    <p:sldId id="296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71" r:id="rId36"/>
    <p:sldId id="272" r:id="rId37"/>
    <p:sldId id="288" r:id="rId38"/>
    <p:sldId id="289" r:id="rId39"/>
    <p:sldId id="290" r:id="rId40"/>
    <p:sldId id="273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50" autoAdjust="0"/>
    <p:restoredTop sz="94660"/>
  </p:normalViewPr>
  <p:slideViewPr>
    <p:cSldViewPr>
      <p:cViewPr>
        <p:scale>
          <a:sx n="50" d="100"/>
          <a:sy n="50" d="100"/>
        </p:scale>
        <p:origin x="-2334" y="-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1D78A8-CA3C-46B7-B97B-E1751F554D77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62A4B09-0F03-443E-A2F9-730EEBCC09CC}">
      <dgm:prSet phldrT="[Текст]" custT="1"/>
      <dgm:spPr/>
      <dgm:t>
        <a:bodyPr/>
        <a:lstStyle/>
        <a:p>
          <a:r>
            <a:rPr lang="ru-RU" sz="3200" b="1" dirty="0" smtClean="0"/>
            <a:t>Фронтально</a:t>
          </a:r>
          <a:endParaRPr lang="ru-RU" sz="3200" b="1" dirty="0"/>
        </a:p>
      </dgm:t>
    </dgm:pt>
    <dgm:pt modelId="{C4CB25CE-AB1F-4504-AAEC-9F008DFE3795}" type="parTrans" cxnId="{EFAA422A-8056-4499-883D-F9A3B2160249}">
      <dgm:prSet/>
      <dgm:spPr/>
      <dgm:t>
        <a:bodyPr/>
        <a:lstStyle/>
        <a:p>
          <a:endParaRPr lang="ru-RU" b="1"/>
        </a:p>
      </dgm:t>
    </dgm:pt>
    <dgm:pt modelId="{57DC75B9-0D96-45B6-9195-B49248AF4ADC}" type="sibTrans" cxnId="{EFAA422A-8056-4499-883D-F9A3B2160249}">
      <dgm:prSet/>
      <dgm:spPr/>
      <dgm:t>
        <a:bodyPr/>
        <a:lstStyle/>
        <a:p>
          <a:endParaRPr lang="ru-RU" b="1"/>
        </a:p>
      </dgm:t>
    </dgm:pt>
    <dgm:pt modelId="{9B396C83-3324-4FD6-ADD8-423C909BCF77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под руководством преподавателя</a:t>
          </a:r>
          <a:endParaRPr lang="ru-RU" b="1" dirty="0"/>
        </a:p>
      </dgm:t>
    </dgm:pt>
    <dgm:pt modelId="{E658CFD6-8D7D-4B51-A6F9-1C9EAC126334}" type="parTrans" cxnId="{572925BB-C3F0-4A17-97C6-2F196D596E6B}">
      <dgm:prSet/>
      <dgm:spPr/>
      <dgm:t>
        <a:bodyPr/>
        <a:lstStyle/>
        <a:p>
          <a:endParaRPr lang="ru-RU" b="1"/>
        </a:p>
      </dgm:t>
    </dgm:pt>
    <dgm:pt modelId="{6125C4D0-120E-48CE-A56E-F137D1298EF9}" type="sibTrans" cxnId="{572925BB-C3F0-4A17-97C6-2F196D596E6B}">
      <dgm:prSet/>
      <dgm:spPr/>
      <dgm:t>
        <a:bodyPr/>
        <a:lstStyle/>
        <a:p>
          <a:endParaRPr lang="ru-RU" b="1"/>
        </a:p>
      </dgm:t>
    </dgm:pt>
    <dgm:pt modelId="{87C37699-B9A5-4A2F-8D82-EB8546BAC49D}">
      <dgm:prSet phldrT="[Текст]" custT="1"/>
      <dgm:spPr/>
      <dgm:t>
        <a:bodyPr/>
        <a:lstStyle/>
        <a:p>
          <a:r>
            <a:rPr lang="ru-RU" sz="2800" b="1" dirty="0" smtClean="0"/>
            <a:t>Индивидуально (в парах)</a:t>
          </a:r>
          <a:endParaRPr lang="ru-RU" sz="2800" b="1" dirty="0"/>
        </a:p>
      </dgm:t>
    </dgm:pt>
    <dgm:pt modelId="{D32B3518-273F-45C1-8BC9-710D99496352}" type="parTrans" cxnId="{9E581E5B-7092-4271-90F3-59F776F0BD4D}">
      <dgm:prSet/>
      <dgm:spPr/>
      <dgm:t>
        <a:bodyPr/>
        <a:lstStyle/>
        <a:p>
          <a:endParaRPr lang="ru-RU" b="1"/>
        </a:p>
      </dgm:t>
    </dgm:pt>
    <dgm:pt modelId="{7BB5A07D-7AB1-4443-B732-F69F85C7192B}" type="sibTrans" cxnId="{9E581E5B-7092-4271-90F3-59F776F0BD4D}">
      <dgm:prSet/>
      <dgm:spPr/>
      <dgm:t>
        <a:bodyPr/>
        <a:lstStyle/>
        <a:p>
          <a:endParaRPr lang="ru-RU" b="1"/>
        </a:p>
      </dgm:t>
    </dgm:pt>
    <dgm:pt modelId="{2299FBA9-9D71-4C4D-BD07-E09D39E7BAE6}">
      <dgm:prSet phldrT="[Текст]"/>
      <dgm:spPr/>
      <dgm:t>
        <a:bodyPr/>
        <a:lstStyle/>
        <a:p>
          <a:r>
            <a:rPr lang="ru-RU" b="1" dirty="0" smtClean="0"/>
            <a:t>с использованием пошаговых инструкций практикума</a:t>
          </a:r>
          <a:endParaRPr lang="ru-RU" b="1" dirty="0"/>
        </a:p>
      </dgm:t>
    </dgm:pt>
    <dgm:pt modelId="{DD7E426C-35C6-44C8-A252-C0C176B9BABA}" type="parTrans" cxnId="{B5C8B889-7080-4D34-A26F-D0556C6F92FC}">
      <dgm:prSet/>
      <dgm:spPr/>
      <dgm:t>
        <a:bodyPr/>
        <a:lstStyle/>
        <a:p>
          <a:endParaRPr lang="ru-RU" b="1"/>
        </a:p>
      </dgm:t>
    </dgm:pt>
    <dgm:pt modelId="{DAADFBBB-6E9C-4092-B81F-D30D8872A21B}" type="sibTrans" cxnId="{B5C8B889-7080-4D34-A26F-D0556C6F92FC}">
      <dgm:prSet/>
      <dgm:spPr/>
      <dgm:t>
        <a:bodyPr/>
        <a:lstStyle/>
        <a:p>
          <a:endParaRPr lang="ru-RU" b="1"/>
        </a:p>
      </dgm:t>
    </dgm:pt>
    <dgm:pt modelId="{80BF38CC-5C9F-47C2-983C-488E607EA8DC}" type="pres">
      <dgm:prSet presAssocID="{E11D78A8-CA3C-46B7-B97B-E1751F554D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0B33EB-8B9C-4C6B-A12A-950721BFAC70}" type="pres">
      <dgm:prSet presAssocID="{E62A4B09-0F03-443E-A2F9-730EEBCC09CC}" presName="linNode" presStyleCnt="0"/>
      <dgm:spPr/>
    </dgm:pt>
    <dgm:pt modelId="{21DBBA1F-1DCB-44C6-9E48-C04E0CF71F56}" type="pres">
      <dgm:prSet presAssocID="{E62A4B09-0F03-443E-A2F9-730EEBCC09CC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466BB-2DC0-409B-96F8-5860A2B1D83E}" type="pres">
      <dgm:prSet presAssocID="{E62A4B09-0F03-443E-A2F9-730EEBCC09CC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6E7B92-6F95-4B3E-8CF0-541407F4A1EA}" type="pres">
      <dgm:prSet presAssocID="{57DC75B9-0D96-45B6-9195-B49248AF4ADC}" presName="sp" presStyleCnt="0"/>
      <dgm:spPr/>
    </dgm:pt>
    <dgm:pt modelId="{22CF9E9F-231C-410C-8940-857AC4A67D59}" type="pres">
      <dgm:prSet presAssocID="{87C37699-B9A5-4A2F-8D82-EB8546BAC49D}" presName="linNode" presStyleCnt="0"/>
      <dgm:spPr/>
    </dgm:pt>
    <dgm:pt modelId="{33761892-8DFE-4C6F-8461-4E6B2B46E4FD}" type="pres">
      <dgm:prSet presAssocID="{87C37699-B9A5-4A2F-8D82-EB8546BAC49D}" presName="parentText" presStyleLbl="node1" presStyleIdx="1" presStyleCnt="2" custScaleX="11598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625461-4061-4274-B018-5D0790C34CF8}" type="pres">
      <dgm:prSet presAssocID="{87C37699-B9A5-4A2F-8D82-EB8546BAC49D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779EEA-C7A5-469F-BF8D-DC480903305C}" type="presOf" srcId="{E11D78A8-CA3C-46B7-B97B-E1751F554D77}" destId="{80BF38CC-5C9F-47C2-983C-488E607EA8DC}" srcOrd="0" destOrd="0" presId="urn:microsoft.com/office/officeart/2005/8/layout/vList5"/>
    <dgm:cxn modelId="{572925BB-C3F0-4A17-97C6-2F196D596E6B}" srcId="{E62A4B09-0F03-443E-A2F9-730EEBCC09CC}" destId="{9B396C83-3324-4FD6-ADD8-423C909BCF77}" srcOrd="0" destOrd="0" parTransId="{E658CFD6-8D7D-4B51-A6F9-1C9EAC126334}" sibTransId="{6125C4D0-120E-48CE-A56E-F137D1298EF9}"/>
    <dgm:cxn modelId="{EFAA422A-8056-4499-883D-F9A3B2160249}" srcId="{E11D78A8-CA3C-46B7-B97B-E1751F554D77}" destId="{E62A4B09-0F03-443E-A2F9-730EEBCC09CC}" srcOrd="0" destOrd="0" parTransId="{C4CB25CE-AB1F-4504-AAEC-9F008DFE3795}" sibTransId="{57DC75B9-0D96-45B6-9195-B49248AF4ADC}"/>
    <dgm:cxn modelId="{9E581E5B-7092-4271-90F3-59F776F0BD4D}" srcId="{E11D78A8-CA3C-46B7-B97B-E1751F554D77}" destId="{87C37699-B9A5-4A2F-8D82-EB8546BAC49D}" srcOrd="1" destOrd="0" parTransId="{D32B3518-273F-45C1-8BC9-710D99496352}" sibTransId="{7BB5A07D-7AB1-4443-B732-F69F85C7192B}"/>
    <dgm:cxn modelId="{39D34927-D388-40FC-8F20-0237F53F1007}" type="presOf" srcId="{9B396C83-3324-4FD6-ADD8-423C909BCF77}" destId="{683466BB-2DC0-409B-96F8-5860A2B1D83E}" srcOrd="0" destOrd="0" presId="urn:microsoft.com/office/officeart/2005/8/layout/vList5"/>
    <dgm:cxn modelId="{B5C8B889-7080-4D34-A26F-D0556C6F92FC}" srcId="{87C37699-B9A5-4A2F-8D82-EB8546BAC49D}" destId="{2299FBA9-9D71-4C4D-BD07-E09D39E7BAE6}" srcOrd="0" destOrd="0" parTransId="{DD7E426C-35C6-44C8-A252-C0C176B9BABA}" sibTransId="{DAADFBBB-6E9C-4092-B81F-D30D8872A21B}"/>
    <dgm:cxn modelId="{51B2D6DF-7476-4183-B1EE-E4EA41D1B456}" type="presOf" srcId="{87C37699-B9A5-4A2F-8D82-EB8546BAC49D}" destId="{33761892-8DFE-4C6F-8461-4E6B2B46E4FD}" srcOrd="0" destOrd="0" presId="urn:microsoft.com/office/officeart/2005/8/layout/vList5"/>
    <dgm:cxn modelId="{1A3524B9-3E6A-4D43-BD9A-F70AB7F98575}" type="presOf" srcId="{2299FBA9-9D71-4C4D-BD07-E09D39E7BAE6}" destId="{16625461-4061-4274-B018-5D0790C34CF8}" srcOrd="0" destOrd="0" presId="urn:microsoft.com/office/officeart/2005/8/layout/vList5"/>
    <dgm:cxn modelId="{C5113EFD-C033-49A7-AC3F-27288F92D275}" type="presOf" srcId="{E62A4B09-0F03-443E-A2F9-730EEBCC09CC}" destId="{21DBBA1F-1DCB-44C6-9E48-C04E0CF71F56}" srcOrd="0" destOrd="0" presId="urn:microsoft.com/office/officeart/2005/8/layout/vList5"/>
    <dgm:cxn modelId="{080BB839-92EF-413E-9086-A0B2DBDB831D}" type="presParOf" srcId="{80BF38CC-5C9F-47C2-983C-488E607EA8DC}" destId="{FB0B33EB-8B9C-4C6B-A12A-950721BFAC70}" srcOrd="0" destOrd="0" presId="urn:microsoft.com/office/officeart/2005/8/layout/vList5"/>
    <dgm:cxn modelId="{AB0AEBD0-544C-4B03-A643-724EF2A1B5F8}" type="presParOf" srcId="{FB0B33EB-8B9C-4C6B-A12A-950721BFAC70}" destId="{21DBBA1F-1DCB-44C6-9E48-C04E0CF71F56}" srcOrd="0" destOrd="0" presId="urn:microsoft.com/office/officeart/2005/8/layout/vList5"/>
    <dgm:cxn modelId="{5AF4D8EB-1FE9-4990-A94B-8584A1D95FDC}" type="presParOf" srcId="{FB0B33EB-8B9C-4C6B-A12A-950721BFAC70}" destId="{683466BB-2DC0-409B-96F8-5860A2B1D83E}" srcOrd="1" destOrd="0" presId="urn:microsoft.com/office/officeart/2005/8/layout/vList5"/>
    <dgm:cxn modelId="{80561FCC-E9F7-4A26-BCD7-19E2634CD020}" type="presParOf" srcId="{80BF38CC-5C9F-47C2-983C-488E607EA8DC}" destId="{AC6E7B92-6F95-4B3E-8CF0-541407F4A1EA}" srcOrd="1" destOrd="0" presId="urn:microsoft.com/office/officeart/2005/8/layout/vList5"/>
    <dgm:cxn modelId="{DDC6E573-2306-44AE-A00D-A1C82E3FDA36}" type="presParOf" srcId="{80BF38CC-5C9F-47C2-983C-488E607EA8DC}" destId="{22CF9E9F-231C-410C-8940-857AC4A67D59}" srcOrd="2" destOrd="0" presId="urn:microsoft.com/office/officeart/2005/8/layout/vList5"/>
    <dgm:cxn modelId="{5684A23C-CDA3-4A03-A6E1-02ADE58FC595}" type="presParOf" srcId="{22CF9E9F-231C-410C-8940-857AC4A67D59}" destId="{33761892-8DFE-4C6F-8461-4E6B2B46E4FD}" srcOrd="0" destOrd="0" presId="urn:microsoft.com/office/officeart/2005/8/layout/vList5"/>
    <dgm:cxn modelId="{6C2F4907-6108-4CC8-8C44-072D5BDE09B2}" type="presParOf" srcId="{22CF9E9F-231C-410C-8940-857AC4A67D59}" destId="{16625461-4061-4274-B018-5D0790C34CF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EE499D-75BC-464A-B9CF-CDAC969C9E87}" type="doc">
      <dgm:prSet loTypeId="urn:microsoft.com/office/officeart/2005/8/layout/vList3" loCatId="list" qsTypeId="urn:microsoft.com/office/officeart/2005/8/quickstyle/simple5" qsCatId="simple" csTypeId="urn:microsoft.com/office/officeart/2005/8/colors/colorful3" csCatId="colorful" phldr="1"/>
      <dgm:spPr/>
    </dgm:pt>
    <dgm:pt modelId="{888511BA-17E1-454D-A424-9DA2AA44B5BA}">
      <dgm:prSet phldrT="[Текст]"/>
      <dgm:spPr/>
      <dgm:t>
        <a:bodyPr/>
        <a:lstStyle/>
        <a:p>
          <a:r>
            <a:rPr lang="ru-RU" b="1" smtClean="0"/>
            <a:t>дублирует содержание видео-лекций и теоретических материалов</a:t>
          </a:r>
          <a:endParaRPr lang="ru-RU" b="1" dirty="0"/>
        </a:p>
      </dgm:t>
    </dgm:pt>
    <dgm:pt modelId="{011CBEA0-09E9-4155-9820-DDECBDAD0806}" type="parTrans" cxnId="{65CD9B1F-BFA4-4C39-B966-9CEB8B9D5D29}">
      <dgm:prSet/>
      <dgm:spPr/>
      <dgm:t>
        <a:bodyPr/>
        <a:lstStyle/>
        <a:p>
          <a:endParaRPr lang="ru-RU" b="1"/>
        </a:p>
      </dgm:t>
    </dgm:pt>
    <dgm:pt modelId="{689903A7-0123-4095-81BF-32F57CDF931C}" type="sibTrans" cxnId="{65CD9B1F-BFA4-4C39-B966-9CEB8B9D5D29}">
      <dgm:prSet/>
      <dgm:spPr/>
      <dgm:t>
        <a:bodyPr/>
        <a:lstStyle/>
        <a:p>
          <a:endParaRPr lang="ru-RU" b="1"/>
        </a:p>
      </dgm:t>
    </dgm:pt>
    <dgm:pt modelId="{3AA3113C-6800-42B7-A835-9AA89A7180D3}">
      <dgm:prSet/>
      <dgm:spPr/>
      <dgm:t>
        <a:bodyPr/>
        <a:lstStyle/>
        <a:p>
          <a:r>
            <a:rPr lang="ru-RU" b="1" smtClean="0"/>
            <a:t>разбит на задачи, что позволяет структурировать работу на занятии </a:t>
          </a:r>
          <a:endParaRPr lang="ru-RU" b="1" dirty="0" smtClean="0"/>
        </a:p>
      </dgm:t>
    </dgm:pt>
    <dgm:pt modelId="{0C340C73-F616-417C-8514-E2CDA9EABAD5}" type="parTrans" cxnId="{09BF47D6-BAAD-40FC-B959-B37D6F5ADBDF}">
      <dgm:prSet/>
      <dgm:spPr/>
      <dgm:t>
        <a:bodyPr/>
        <a:lstStyle/>
        <a:p>
          <a:endParaRPr lang="ru-RU" b="1"/>
        </a:p>
      </dgm:t>
    </dgm:pt>
    <dgm:pt modelId="{E01EF32A-978C-485F-9D2D-DEBD24227B10}" type="sibTrans" cxnId="{09BF47D6-BAAD-40FC-B959-B37D6F5ADBDF}">
      <dgm:prSet/>
      <dgm:spPr/>
      <dgm:t>
        <a:bodyPr/>
        <a:lstStyle/>
        <a:p>
          <a:endParaRPr lang="ru-RU" b="1"/>
        </a:p>
      </dgm:t>
    </dgm:pt>
    <dgm:pt modelId="{91E6C64C-1B56-4523-BC64-612D2B64B114}">
      <dgm:prSet/>
      <dgm:spPr/>
      <dgm:t>
        <a:bodyPr/>
        <a:lstStyle/>
        <a:p>
          <a:r>
            <a:rPr lang="ru-RU" b="1" smtClean="0"/>
            <a:t>пошаговые инструкции содержат исчерпывающие объяснения каждого шага</a:t>
          </a:r>
          <a:endParaRPr lang="ru-RU" b="1" dirty="0" smtClean="0"/>
        </a:p>
      </dgm:t>
    </dgm:pt>
    <dgm:pt modelId="{2B68FF68-A85F-4089-9EBD-26F02E2B751D}" type="parTrans" cxnId="{59D11B26-B430-478C-8137-6F0B7B2EC81D}">
      <dgm:prSet/>
      <dgm:spPr/>
      <dgm:t>
        <a:bodyPr/>
        <a:lstStyle/>
        <a:p>
          <a:endParaRPr lang="ru-RU" b="1"/>
        </a:p>
      </dgm:t>
    </dgm:pt>
    <dgm:pt modelId="{8CFB1DC2-D7F8-4BDF-B07F-DBBA31BB487F}" type="sibTrans" cxnId="{59D11B26-B430-478C-8137-6F0B7B2EC81D}">
      <dgm:prSet/>
      <dgm:spPr/>
      <dgm:t>
        <a:bodyPr/>
        <a:lstStyle/>
        <a:p>
          <a:endParaRPr lang="ru-RU" b="1"/>
        </a:p>
      </dgm:t>
    </dgm:pt>
    <dgm:pt modelId="{98D766E1-56B5-4CA5-81D8-A1B1EDEECD2F}" type="pres">
      <dgm:prSet presAssocID="{9DEE499D-75BC-464A-B9CF-CDAC969C9E87}" presName="linearFlow" presStyleCnt="0">
        <dgm:presLayoutVars>
          <dgm:dir/>
          <dgm:resizeHandles val="exact"/>
        </dgm:presLayoutVars>
      </dgm:prSet>
      <dgm:spPr/>
    </dgm:pt>
    <dgm:pt modelId="{B4C3897B-5397-4126-A0E7-488CB2C388A8}" type="pres">
      <dgm:prSet presAssocID="{888511BA-17E1-454D-A424-9DA2AA44B5BA}" presName="composite" presStyleCnt="0"/>
      <dgm:spPr/>
    </dgm:pt>
    <dgm:pt modelId="{333D76A7-13FF-4B3A-9B50-69564EBC8DC5}" type="pres">
      <dgm:prSet presAssocID="{888511BA-17E1-454D-A424-9DA2AA44B5BA}" presName="imgShp" presStyleLbl="fgImgPlace1" presStyleIdx="0" presStyleCnt="3"/>
      <dgm:spPr/>
    </dgm:pt>
    <dgm:pt modelId="{1B0C05DF-2710-4947-8E04-05E317768823}" type="pres">
      <dgm:prSet presAssocID="{888511BA-17E1-454D-A424-9DA2AA44B5B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8F0DF-744A-4266-A266-98C525C84B1B}" type="pres">
      <dgm:prSet presAssocID="{689903A7-0123-4095-81BF-32F57CDF931C}" presName="spacing" presStyleCnt="0"/>
      <dgm:spPr/>
    </dgm:pt>
    <dgm:pt modelId="{A050465D-14BB-42B6-8880-20ECD9D8258B}" type="pres">
      <dgm:prSet presAssocID="{3AA3113C-6800-42B7-A835-9AA89A7180D3}" presName="composite" presStyleCnt="0"/>
      <dgm:spPr/>
    </dgm:pt>
    <dgm:pt modelId="{9BC4A3C2-0510-48DC-9305-9710A8771537}" type="pres">
      <dgm:prSet presAssocID="{3AA3113C-6800-42B7-A835-9AA89A7180D3}" presName="imgShp" presStyleLbl="fgImgPlace1" presStyleIdx="1" presStyleCnt="3"/>
      <dgm:spPr/>
    </dgm:pt>
    <dgm:pt modelId="{34CB75F8-3B12-4A34-AE5A-F9749AFDE04A}" type="pres">
      <dgm:prSet presAssocID="{3AA3113C-6800-42B7-A835-9AA89A7180D3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DB3F3-B8FE-4363-B18F-0D609917D0D7}" type="pres">
      <dgm:prSet presAssocID="{E01EF32A-978C-485F-9D2D-DEBD24227B10}" presName="spacing" presStyleCnt="0"/>
      <dgm:spPr/>
    </dgm:pt>
    <dgm:pt modelId="{7C2E9718-FF70-433F-A9C8-A0B0D7821762}" type="pres">
      <dgm:prSet presAssocID="{91E6C64C-1B56-4523-BC64-612D2B64B114}" presName="composite" presStyleCnt="0"/>
      <dgm:spPr/>
    </dgm:pt>
    <dgm:pt modelId="{620E5D02-62E1-4A6E-B634-7B86D3BBD9A1}" type="pres">
      <dgm:prSet presAssocID="{91E6C64C-1B56-4523-BC64-612D2B64B114}" presName="imgShp" presStyleLbl="fgImgPlace1" presStyleIdx="2" presStyleCnt="3"/>
      <dgm:spPr/>
    </dgm:pt>
    <dgm:pt modelId="{1094663F-9198-4661-B5EE-F8A7E96C9CA8}" type="pres">
      <dgm:prSet presAssocID="{91E6C64C-1B56-4523-BC64-612D2B64B114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23210B-A528-4CAB-9223-BE61E6D74D83}" type="presOf" srcId="{3AA3113C-6800-42B7-A835-9AA89A7180D3}" destId="{34CB75F8-3B12-4A34-AE5A-F9749AFDE04A}" srcOrd="0" destOrd="0" presId="urn:microsoft.com/office/officeart/2005/8/layout/vList3"/>
    <dgm:cxn modelId="{2F31BA00-A22C-41C0-9860-F5638BCB7B14}" type="presOf" srcId="{9DEE499D-75BC-464A-B9CF-CDAC969C9E87}" destId="{98D766E1-56B5-4CA5-81D8-A1B1EDEECD2F}" srcOrd="0" destOrd="0" presId="urn:microsoft.com/office/officeart/2005/8/layout/vList3"/>
    <dgm:cxn modelId="{B3ABBE74-36BB-4CF0-9F06-253243F49A5A}" type="presOf" srcId="{91E6C64C-1B56-4523-BC64-612D2B64B114}" destId="{1094663F-9198-4661-B5EE-F8A7E96C9CA8}" srcOrd="0" destOrd="0" presId="urn:microsoft.com/office/officeart/2005/8/layout/vList3"/>
    <dgm:cxn modelId="{59D11B26-B430-478C-8137-6F0B7B2EC81D}" srcId="{9DEE499D-75BC-464A-B9CF-CDAC969C9E87}" destId="{91E6C64C-1B56-4523-BC64-612D2B64B114}" srcOrd="2" destOrd="0" parTransId="{2B68FF68-A85F-4089-9EBD-26F02E2B751D}" sibTransId="{8CFB1DC2-D7F8-4BDF-B07F-DBBA31BB487F}"/>
    <dgm:cxn modelId="{BEF82646-B693-43F2-B0CA-65C8B98A1470}" type="presOf" srcId="{888511BA-17E1-454D-A424-9DA2AA44B5BA}" destId="{1B0C05DF-2710-4947-8E04-05E317768823}" srcOrd="0" destOrd="0" presId="urn:microsoft.com/office/officeart/2005/8/layout/vList3"/>
    <dgm:cxn modelId="{09BF47D6-BAAD-40FC-B959-B37D6F5ADBDF}" srcId="{9DEE499D-75BC-464A-B9CF-CDAC969C9E87}" destId="{3AA3113C-6800-42B7-A835-9AA89A7180D3}" srcOrd="1" destOrd="0" parTransId="{0C340C73-F616-417C-8514-E2CDA9EABAD5}" sibTransId="{E01EF32A-978C-485F-9D2D-DEBD24227B10}"/>
    <dgm:cxn modelId="{65CD9B1F-BFA4-4C39-B966-9CEB8B9D5D29}" srcId="{9DEE499D-75BC-464A-B9CF-CDAC969C9E87}" destId="{888511BA-17E1-454D-A424-9DA2AA44B5BA}" srcOrd="0" destOrd="0" parTransId="{011CBEA0-09E9-4155-9820-DDECBDAD0806}" sibTransId="{689903A7-0123-4095-81BF-32F57CDF931C}"/>
    <dgm:cxn modelId="{4C21379B-5504-446C-A0C5-C7D932F03957}" type="presParOf" srcId="{98D766E1-56B5-4CA5-81D8-A1B1EDEECD2F}" destId="{B4C3897B-5397-4126-A0E7-488CB2C388A8}" srcOrd="0" destOrd="0" presId="urn:microsoft.com/office/officeart/2005/8/layout/vList3"/>
    <dgm:cxn modelId="{3518132A-1DA1-4A6C-A4B4-A609C8BDB742}" type="presParOf" srcId="{B4C3897B-5397-4126-A0E7-488CB2C388A8}" destId="{333D76A7-13FF-4B3A-9B50-69564EBC8DC5}" srcOrd="0" destOrd="0" presId="urn:microsoft.com/office/officeart/2005/8/layout/vList3"/>
    <dgm:cxn modelId="{9EF72CE0-4291-4CA3-8D9A-8FD08500096B}" type="presParOf" srcId="{B4C3897B-5397-4126-A0E7-488CB2C388A8}" destId="{1B0C05DF-2710-4947-8E04-05E317768823}" srcOrd="1" destOrd="0" presId="urn:microsoft.com/office/officeart/2005/8/layout/vList3"/>
    <dgm:cxn modelId="{1EF7FD6C-C113-4022-8B14-501047AD33DE}" type="presParOf" srcId="{98D766E1-56B5-4CA5-81D8-A1B1EDEECD2F}" destId="{9B48F0DF-744A-4266-A266-98C525C84B1B}" srcOrd="1" destOrd="0" presId="urn:microsoft.com/office/officeart/2005/8/layout/vList3"/>
    <dgm:cxn modelId="{8ABEB744-D69D-4578-8D44-9CA2524F036B}" type="presParOf" srcId="{98D766E1-56B5-4CA5-81D8-A1B1EDEECD2F}" destId="{A050465D-14BB-42B6-8880-20ECD9D8258B}" srcOrd="2" destOrd="0" presId="urn:microsoft.com/office/officeart/2005/8/layout/vList3"/>
    <dgm:cxn modelId="{0748048B-6343-4C5A-8C90-5C94F383EF88}" type="presParOf" srcId="{A050465D-14BB-42B6-8880-20ECD9D8258B}" destId="{9BC4A3C2-0510-48DC-9305-9710A8771537}" srcOrd="0" destOrd="0" presId="urn:microsoft.com/office/officeart/2005/8/layout/vList3"/>
    <dgm:cxn modelId="{38DFE8AF-4A26-4251-BA9D-122849EFAFAA}" type="presParOf" srcId="{A050465D-14BB-42B6-8880-20ECD9D8258B}" destId="{34CB75F8-3B12-4A34-AE5A-F9749AFDE04A}" srcOrd="1" destOrd="0" presId="urn:microsoft.com/office/officeart/2005/8/layout/vList3"/>
    <dgm:cxn modelId="{C6E91194-3513-4674-922A-196F13AC6AB8}" type="presParOf" srcId="{98D766E1-56B5-4CA5-81D8-A1B1EDEECD2F}" destId="{7F0DB3F3-B8FE-4363-B18F-0D609917D0D7}" srcOrd="3" destOrd="0" presId="urn:microsoft.com/office/officeart/2005/8/layout/vList3"/>
    <dgm:cxn modelId="{CF5AE026-5CF9-4827-820E-8C4DEF1B3B68}" type="presParOf" srcId="{98D766E1-56B5-4CA5-81D8-A1B1EDEECD2F}" destId="{7C2E9718-FF70-433F-A9C8-A0B0D7821762}" srcOrd="4" destOrd="0" presId="urn:microsoft.com/office/officeart/2005/8/layout/vList3"/>
    <dgm:cxn modelId="{FC888EA0-6ED7-4902-BC4E-D3C167106DBC}" type="presParOf" srcId="{7C2E9718-FF70-433F-A9C8-A0B0D7821762}" destId="{620E5D02-62E1-4A6E-B634-7B86D3BBD9A1}" srcOrd="0" destOrd="0" presId="urn:microsoft.com/office/officeart/2005/8/layout/vList3"/>
    <dgm:cxn modelId="{976143AD-CD7E-4111-BD00-E730ED8E9AF0}" type="presParOf" srcId="{7C2E9718-FF70-433F-A9C8-A0B0D7821762}" destId="{1094663F-9198-4661-B5EE-F8A7E96C9CA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383D30-5A48-49DB-9919-245030E9D53F}" type="doc">
      <dgm:prSet loTypeId="urn:microsoft.com/office/officeart/2005/8/layout/vList3" loCatId="list" qsTypeId="urn:microsoft.com/office/officeart/2005/8/quickstyle/simple5" qsCatId="simple" csTypeId="urn:microsoft.com/office/officeart/2005/8/colors/colorful1" csCatId="colorful" phldr="1"/>
      <dgm:spPr/>
    </dgm:pt>
    <dgm:pt modelId="{D59C54A1-ECA7-45C1-BFB2-82BE81B15776}">
      <dgm:prSet phldrT="[Текст]"/>
      <dgm:spPr/>
      <dgm:t>
        <a:bodyPr/>
        <a:lstStyle/>
        <a:p>
          <a:r>
            <a:rPr lang="ru-RU" b="1" smtClean="0"/>
            <a:t>каждый шаг сопровождается скриншотом интерфейса программы и/или результата</a:t>
          </a:r>
          <a:endParaRPr lang="ru-RU" b="1" dirty="0"/>
        </a:p>
      </dgm:t>
    </dgm:pt>
    <dgm:pt modelId="{82F121D6-3A9D-4EDD-8A67-99410F575AF0}" type="parTrans" cxnId="{1305AAAA-0B92-4F2B-8A45-5950797C4736}">
      <dgm:prSet/>
      <dgm:spPr/>
      <dgm:t>
        <a:bodyPr/>
        <a:lstStyle/>
        <a:p>
          <a:endParaRPr lang="ru-RU" b="1"/>
        </a:p>
      </dgm:t>
    </dgm:pt>
    <dgm:pt modelId="{19D9021A-B699-4CE8-BB90-2BB912EAEEF2}" type="sibTrans" cxnId="{1305AAAA-0B92-4F2B-8A45-5950797C4736}">
      <dgm:prSet/>
      <dgm:spPr/>
      <dgm:t>
        <a:bodyPr/>
        <a:lstStyle/>
        <a:p>
          <a:endParaRPr lang="ru-RU" b="1"/>
        </a:p>
      </dgm:t>
    </dgm:pt>
    <dgm:pt modelId="{7AB0F2F9-A825-49A9-9505-696215963304}">
      <dgm:prSet/>
      <dgm:spPr/>
      <dgm:t>
        <a:bodyPr/>
        <a:lstStyle/>
        <a:p>
          <a:r>
            <a:rPr lang="ru-RU" b="1" smtClean="0"/>
            <a:t>может использоваться для самостоятельной работы</a:t>
          </a:r>
          <a:endParaRPr lang="ru-RU" b="1" dirty="0" smtClean="0"/>
        </a:p>
      </dgm:t>
    </dgm:pt>
    <dgm:pt modelId="{E937B5D0-B9C8-4E4C-95A9-1EADBB4BF061}" type="parTrans" cxnId="{742FC2FC-D343-40CC-A741-A9E78E3888AE}">
      <dgm:prSet/>
      <dgm:spPr/>
      <dgm:t>
        <a:bodyPr/>
        <a:lstStyle/>
        <a:p>
          <a:endParaRPr lang="ru-RU" b="1"/>
        </a:p>
      </dgm:t>
    </dgm:pt>
    <dgm:pt modelId="{B155A51C-11A3-4AC1-BADB-4310F128AA23}" type="sibTrans" cxnId="{742FC2FC-D343-40CC-A741-A9E78E3888AE}">
      <dgm:prSet/>
      <dgm:spPr/>
      <dgm:t>
        <a:bodyPr/>
        <a:lstStyle/>
        <a:p>
          <a:endParaRPr lang="ru-RU" b="1"/>
        </a:p>
      </dgm:t>
    </dgm:pt>
    <dgm:pt modelId="{0B88AB6E-791E-46F1-8E78-8A0B07A67FA3}">
      <dgm:prSet/>
      <dgm:spPr/>
      <dgm:t>
        <a:bodyPr/>
        <a:lstStyle/>
        <a:p>
          <a:r>
            <a:rPr lang="ru-RU" b="1" smtClean="0"/>
            <a:t>точное следование пошаговой инструкции гарантирует результат </a:t>
          </a:r>
          <a:endParaRPr lang="ru-RU" b="1"/>
        </a:p>
      </dgm:t>
    </dgm:pt>
    <dgm:pt modelId="{EE06A871-D9B6-4A57-B14D-91A8CBF77683}" type="parTrans" cxnId="{06883A30-A927-47F1-BD1B-AD81451E10DF}">
      <dgm:prSet/>
      <dgm:spPr/>
      <dgm:t>
        <a:bodyPr/>
        <a:lstStyle/>
        <a:p>
          <a:endParaRPr lang="ru-RU" b="1"/>
        </a:p>
      </dgm:t>
    </dgm:pt>
    <dgm:pt modelId="{CA6B1C86-5070-4647-A58D-746920BE0C10}" type="sibTrans" cxnId="{06883A30-A927-47F1-BD1B-AD81451E10DF}">
      <dgm:prSet/>
      <dgm:spPr/>
      <dgm:t>
        <a:bodyPr/>
        <a:lstStyle/>
        <a:p>
          <a:endParaRPr lang="ru-RU" b="1"/>
        </a:p>
      </dgm:t>
    </dgm:pt>
    <dgm:pt modelId="{24672129-DB0B-42B8-8C35-204EAAC7B54F}" type="pres">
      <dgm:prSet presAssocID="{2D383D30-5A48-49DB-9919-245030E9D53F}" presName="linearFlow" presStyleCnt="0">
        <dgm:presLayoutVars>
          <dgm:dir/>
          <dgm:resizeHandles val="exact"/>
        </dgm:presLayoutVars>
      </dgm:prSet>
      <dgm:spPr/>
    </dgm:pt>
    <dgm:pt modelId="{93DBEE58-1FA3-43B6-BAB6-CE5693A96720}" type="pres">
      <dgm:prSet presAssocID="{D59C54A1-ECA7-45C1-BFB2-82BE81B15776}" presName="composite" presStyleCnt="0"/>
      <dgm:spPr/>
    </dgm:pt>
    <dgm:pt modelId="{60A6A5A2-B279-4C33-B859-23B717D41B65}" type="pres">
      <dgm:prSet presAssocID="{D59C54A1-ECA7-45C1-BFB2-82BE81B15776}" presName="imgShp" presStyleLbl="fgImgPlace1" presStyleIdx="0" presStyleCnt="3"/>
      <dgm:spPr/>
    </dgm:pt>
    <dgm:pt modelId="{91EB9094-1F03-43DB-A930-DD895A681518}" type="pres">
      <dgm:prSet presAssocID="{D59C54A1-ECA7-45C1-BFB2-82BE81B1577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003DC8-9D0B-4478-A78B-FB97FD30E0C5}" type="pres">
      <dgm:prSet presAssocID="{19D9021A-B699-4CE8-BB90-2BB912EAEEF2}" presName="spacing" presStyleCnt="0"/>
      <dgm:spPr/>
    </dgm:pt>
    <dgm:pt modelId="{739F9B19-B73F-4235-B4F2-55CA96BD6380}" type="pres">
      <dgm:prSet presAssocID="{7AB0F2F9-A825-49A9-9505-696215963304}" presName="composite" presStyleCnt="0"/>
      <dgm:spPr/>
    </dgm:pt>
    <dgm:pt modelId="{7FE643DF-1294-4B5F-9605-E53F77890471}" type="pres">
      <dgm:prSet presAssocID="{7AB0F2F9-A825-49A9-9505-696215963304}" presName="imgShp" presStyleLbl="fgImgPlace1" presStyleIdx="1" presStyleCnt="3"/>
      <dgm:spPr/>
    </dgm:pt>
    <dgm:pt modelId="{2C9E92CA-EAA2-4EC9-A08A-52F288C28481}" type="pres">
      <dgm:prSet presAssocID="{7AB0F2F9-A825-49A9-9505-696215963304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FCB6B-E3D6-41D6-888D-1CA7102C1D9C}" type="pres">
      <dgm:prSet presAssocID="{B155A51C-11A3-4AC1-BADB-4310F128AA23}" presName="spacing" presStyleCnt="0"/>
      <dgm:spPr/>
    </dgm:pt>
    <dgm:pt modelId="{FDFBB5E1-6EB7-44A3-B049-6E968B2EC3D8}" type="pres">
      <dgm:prSet presAssocID="{0B88AB6E-791E-46F1-8E78-8A0B07A67FA3}" presName="composite" presStyleCnt="0"/>
      <dgm:spPr/>
    </dgm:pt>
    <dgm:pt modelId="{DE3F9EF6-7CDA-4FDA-B567-F697AE3765B6}" type="pres">
      <dgm:prSet presAssocID="{0B88AB6E-791E-46F1-8E78-8A0B07A67FA3}" presName="imgShp" presStyleLbl="fgImgPlace1" presStyleIdx="2" presStyleCnt="3"/>
      <dgm:spPr/>
    </dgm:pt>
    <dgm:pt modelId="{1B81C320-1054-4AE2-B91A-BB43334AA5E5}" type="pres">
      <dgm:prSet presAssocID="{0B88AB6E-791E-46F1-8E78-8A0B07A67FA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3F6997-D65B-4D6A-BF7A-B532719E7C8E}" type="presOf" srcId="{D59C54A1-ECA7-45C1-BFB2-82BE81B15776}" destId="{91EB9094-1F03-43DB-A930-DD895A681518}" srcOrd="0" destOrd="0" presId="urn:microsoft.com/office/officeart/2005/8/layout/vList3"/>
    <dgm:cxn modelId="{DA4D4D0F-8A7F-472F-97D2-B06F57026A32}" type="presOf" srcId="{0B88AB6E-791E-46F1-8E78-8A0B07A67FA3}" destId="{1B81C320-1054-4AE2-B91A-BB43334AA5E5}" srcOrd="0" destOrd="0" presId="urn:microsoft.com/office/officeart/2005/8/layout/vList3"/>
    <dgm:cxn modelId="{742FC2FC-D343-40CC-A741-A9E78E3888AE}" srcId="{2D383D30-5A48-49DB-9919-245030E9D53F}" destId="{7AB0F2F9-A825-49A9-9505-696215963304}" srcOrd="1" destOrd="0" parTransId="{E937B5D0-B9C8-4E4C-95A9-1EADBB4BF061}" sibTransId="{B155A51C-11A3-4AC1-BADB-4310F128AA23}"/>
    <dgm:cxn modelId="{F0E1E183-415F-4351-A39D-55CA9E6F2E32}" type="presOf" srcId="{7AB0F2F9-A825-49A9-9505-696215963304}" destId="{2C9E92CA-EAA2-4EC9-A08A-52F288C28481}" srcOrd="0" destOrd="0" presId="urn:microsoft.com/office/officeart/2005/8/layout/vList3"/>
    <dgm:cxn modelId="{45BE3F81-8BCF-4813-8AFD-99CE36BE0319}" type="presOf" srcId="{2D383D30-5A48-49DB-9919-245030E9D53F}" destId="{24672129-DB0B-42B8-8C35-204EAAC7B54F}" srcOrd="0" destOrd="0" presId="urn:microsoft.com/office/officeart/2005/8/layout/vList3"/>
    <dgm:cxn modelId="{06883A30-A927-47F1-BD1B-AD81451E10DF}" srcId="{2D383D30-5A48-49DB-9919-245030E9D53F}" destId="{0B88AB6E-791E-46F1-8E78-8A0B07A67FA3}" srcOrd="2" destOrd="0" parTransId="{EE06A871-D9B6-4A57-B14D-91A8CBF77683}" sibTransId="{CA6B1C86-5070-4647-A58D-746920BE0C10}"/>
    <dgm:cxn modelId="{1305AAAA-0B92-4F2B-8A45-5950797C4736}" srcId="{2D383D30-5A48-49DB-9919-245030E9D53F}" destId="{D59C54A1-ECA7-45C1-BFB2-82BE81B15776}" srcOrd="0" destOrd="0" parTransId="{82F121D6-3A9D-4EDD-8A67-99410F575AF0}" sibTransId="{19D9021A-B699-4CE8-BB90-2BB912EAEEF2}"/>
    <dgm:cxn modelId="{AB08E43A-98BD-4DA0-876A-7F81D104AF46}" type="presParOf" srcId="{24672129-DB0B-42B8-8C35-204EAAC7B54F}" destId="{93DBEE58-1FA3-43B6-BAB6-CE5693A96720}" srcOrd="0" destOrd="0" presId="urn:microsoft.com/office/officeart/2005/8/layout/vList3"/>
    <dgm:cxn modelId="{5D6C8640-BFCC-4B00-8F76-DA36CA9E3849}" type="presParOf" srcId="{93DBEE58-1FA3-43B6-BAB6-CE5693A96720}" destId="{60A6A5A2-B279-4C33-B859-23B717D41B65}" srcOrd="0" destOrd="0" presId="urn:microsoft.com/office/officeart/2005/8/layout/vList3"/>
    <dgm:cxn modelId="{C39AC819-6640-4052-84AF-2DC492160BAE}" type="presParOf" srcId="{93DBEE58-1FA3-43B6-BAB6-CE5693A96720}" destId="{91EB9094-1F03-43DB-A930-DD895A681518}" srcOrd="1" destOrd="0" presId="urn:microsoft.com/office/officeart/2005/8/layout/vList3"/>
    <dgm:cxn modelId="{A5B950C2-E3BD-4DF4-8958-A9BE39EA6F58}" type="presParOf" srcId="{24672129-DB0B-42B8-8C35-204EAAC7B54F}" destId="{B8003DC8-9D0B-4478-A78B-FB97FD30E0C5}" srcOrd="1" destOrd="0" presId="urn:microsoft.com/office/officeart/2005/8/layout/vList3"/>
    <dgm:cxn modelId="{9250E08C-A582-4635-A3C8-580B13778BDA}" type="presParOf" srcId="{24672129-DB0B-42B8-8C35-204EAAC7B54F}" destId="{739F9B19-B73F-4235-B4F2-55CA96BD6380}" srcOrd="2" destOrd="0" presId="urn:microsoft.com/office/officeart/2005/8/layout/vList3"/>
    <dgm:cxn modelId="{B400E1AA-6D9E-42B4-B56E-71D37F674B0C}" type="presParOf" srcId="{739F9B19-B73F-4235-B4F2-55CA96BD6380}" destId="{7FE643DF-1294-4B5F-9605-E53F77890471}" srcOrd="0" destOrd="0" presId="urn:microsoft.com/office/officeart/2005/8/layout/vList3"/>
    <dgm:cxn modelId="{1F1A3257-E894-441E-B748-58377B2A9ED5}" type="presParOf" srcId="{739F9B19-B73F-4235-B4F2-55CA96BD6380}" destId="{2C9E92CA-EAA2-4EC9-A08A-52F288C28481}" srcOrd="1" destOrd="0" presId="urn:microsoft.com/office/officeart/2005/8/layout/vList3"/>
    <dgm:cxn modelId="{E8703B1F-5648-4BEF-93D5-32E37AA8B6F8}" type="presParOf" srcId="{24672129-DB0B-42B8-8C35-204EAAC7B54F}" destId="{A3DFCB6B-E3D6-41D6-888D-1CA7102C1D9C}" srcOrd="3" destOrd="0" presId="urn:microsoft.com/office/officeart/2005/8/layout/vList3"/>
    <dgm:cxn modelId="{560AF889-58CE-416D-B443-FA054F262976}" type="presParOf" srcId="{24672129-DB0B-42B8-8C35-204EAAC7B54F}" destId="{FDFBB5E1-6EB7-44A3-B049-6E968B2EC3D8}" srcOrd="4" destOrd="0" presId="urn:microsoft.com/office/officeart/2005/8/layout/vList3"/>
    <dgm:cxn modelId="{355A4A66-1277-4294-93DD-5D84384FA31C}" type="presParOf" srcId="{FDFBB5E1-6EB7-44A3-B049-6E968B2EC3D8}" destId="{DE3F9EF6-7CDA-4FDA-B567-F697AE3765B6}" srcOrd="0" destOrd="0" presId="urn:microsoft.com/office/officeart/2005/8/layout/vList3"/>
    <dgm:cxn modelId="{458D7F76-B2F0-4470-BFF8-0B7640140898}" type="presParOf" srcId="{FDFBB5E1-6EB7-44A3-B049-6E968B2EC3D8}" destId="{1B81C320-1054-4AE2-B91A-BB43334AA5E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466BB-2DC0-409B-96F8-5860A2B1D83E}">
      <dsp:nvSpPr>
        <dsp:cNvPr id="0" name=""/>
        <dsp:cNvSpPr/>
      </dsp:nvSpPr>
      <dsp:spPr>
        <a:xfrm rot="5400000">
          <a:off x="4327130" y="-1363449"/>
          <a:ext cx="1726412" cy="488502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3100" b="1" kern="1200" dirty="0" smtClean="0"/>
            <a:t>под руководством преподавателя</a:t>
          </a:r>
          <a:endParaRPr lang="ru-RU" sz="3100" b="1" kern="1200" dirty="0"/>
        </a:p>
      </dsp:txBody>
      <dsp:txXfrm rot="-5400000">
        <a:off x="2747825" y="300132"/>
        <a:ext cx="4800746" cy="1557860"/>
      </dsp:txXfrm>
    </dsp:sp>
    <dsp:sp modelId="{21DBBA1F-1DCB-44C6-9E48-C04E0CF71F56}">
      <dsp:nvSpPr>
        <dsp:cNvPr id="0" name=""/>
        <dsp:cNvSpPr/>
      </dsp:nvSpPr>
      <dsp:spPr>
        <a:xfrm>
          <a:off x="0" y="54"/>
          <a:ext cx="2747825" cy="21580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Фронтально</a:t>
          </a:r>
          <a:endParaRPr lang="ru-RU" sz="3200" b="1" kern="1200" dirty="0"/>
        </a:p>
      </dsp:txBody>
      <dsp:txXfrm>
        <a:off x="105346" y="105400"/>
        <a:ext cx="2537133" cy="1947323"/>
      </dsp:txXfrm>
    </dsp:sp>
    <dsp:sp modelId="{16625461-4061-4274-B018-5D0790C34CF8}">
      <dsp:nvSpPr>
        <dsp:cNvPr id="0" name=""/>
        <dsp:cNvSpPr/>
      </dsp:nvSpPr>
      <dsp:spPr>
        <a:xfrm rot="5400000">
          <a:off x="4458554" y="1036041"/>
          <a:ext cx="1726412" cy="4617873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100" b="1" kern="1200" dirty="0" smtClean="0"/>
            <a:t>с использованием пошаговых инструкций практикума</a:t>
          </a:r>
          <a:endParaRPr lang="ru-RU" sz="3100" b="1" kern="1200" dirty="0"/>
        </a:p>
      </dsp:txBody>
      <dsp:txXfrm rot="-5400000">
        <a:off x="3012824" y="2566047"/>
        <a:ext cx="4533597" cy="1557860"/>
      </dsp:txXfrm>
    </dsp:sp>
    <dsp:sp modelId="{33761892-8DFE-4C6F-8461-4E6B2B46E4FD}">
      <dsp:nvSpPr>
        <dsp:cNvPr id="0" name=""/>
        <dsp:cNvSpPr/>
      </dsp:nvSpPr>
      <dsp:spPr>
        <a:xfrm>
          <a:off x="0" y="2265970"/>
          <a:ext cx="3012824" cy="215801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Индивидуально (в парах)</a:t>
          </a:r>
          <a:endParaRPr lang="ru-RU" sz="2800" b="1" kern="1200" dirty="0"/>
        </a:p>
      </dsp:txBody>
      <dsp:txXfrm>
        <a:off x="105346" y="2371316"/>
        <a:ext cx="2802132" cy="19473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C05DF-2710-4947-8E04-05E317768823}">
      <dsp:nvSpPr>
        <dsp:cNvPr id="0" name=""/>
        <dsp:cNvSpPr/>
      </dsp:nvSpPr>
      <dsp:spPr>
        <a:xfrm rot="10800000">
          <a:off x="1773617" y="653"/>
          <a:ext cx="5602582" cy="1449763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9305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smtClean="0"/>
            <a:t>дублирует содержание видео-лекций и теоретических материалов</a:t>
          </a:r>
          <a:endParaRPr lang="ru-RU" sz="2900" b="1" kern="1200" dirty="0"/>
        </a:p>
      </dsp:txBody>
      <dsp:txXfrm rot="10800000">
        <a:off x="2136058" y="653"/>
        <a:ext cx="5240141" cy="1449763"/>
      </dsp:txXfrm>
    </dsp:sp>
    <dsp:sp modelId="{333D76A7-13FF-4B3A-9B50-69564EBC8DC5}">
      <dsp:nvSpPr>
        <dsp:cNvPr id="0" name=""/>
        <dsp:cNvSpPr/>
      </dsp:nvSpPr>
      <dsp:spPr>
        <a:xfrm>
          <a:off x="1048735" y="653"/>
          <a:ext cx="1449763" cy="1449763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4CB75F8-3B12-4A34-AE5A-F9749AFDE04A}">
      <dsp:nvSpPr>
        <dsp:cNvPr id="0" name=""/>
        <dsp:cNvSpPr/>
      </dsp:nvSpPr>
      <dsp:spPr>
        <a:xfrm rot="10800000">
          <a:off x="1773617" y="1883182"/>
          <a:ext cx="5602582" cy="1449763"/>
        </a:xfrm>
        <a:prstGeom prst="homePlate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9305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smtClean="0"/>
            <a:t>разбит на задачи, что позволяет структурировать работу на занятии </a:t>
          </a:r>
          <a:endParaRPr lang="ru-RU" sz="2900" b="1" kern="1200" dirty="0" smtClean="0"/>
        </a:p>
      </dsp:txBody>
      <dsp:txXfrm rot="10800000">
        <a:off x="2136058" y="1883182"/>
        <a:ext cx="5240141" cy="1449763"/>
      </dsp:txXfrm>
    </dsp:sp>
    <dsp:sp modelId="{9BC4A3C2-0510-48DC-9305-9710A8771537}">
      <dsp:nvSpPr>
        <dsp:cNvPr id="0" name=""/>
        <dsp:cNvSpPr/>
      </dsp:nvSpPr>
      <dsp:spPr>
        <a:xfrm>
          <a:off x="1048735" y="1883182"/>
          <a:ext cx="1449763" cy="1449763"/>
        </a:xfrm>
        <a:prstGeom prst="ellipse">
          <a:avLst/>
        </a:prstGeom>
        <a:solidFill>
          <a:schemeClr val="accent3">
            <a:tint val="50000"/>
            <a:hueOff val="5376097"/>
            <a:satOff val="-7054"/>
            <a:lumOff val="-69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094663F-9198-4661-B5EE-F8A7E96C9CA8}">
      <dsp:nvSpPr>
        <dsp:cNvPr id="0" name=""/>
        <dsp:cNvSpPr/>
      </dsp:nvSpPr>
      <dsp:spPr>
        <a:xfrm rot="10800000">
          <a:off x="1773617" y="3765711"/>
          <a:ext cx="5602582" cy="1449763"/>
        </a:xfrm>
        <a:prstGeom prst="homePlate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9305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smtClean="0"/>
            <a:t>пошаговые инструкции содержат исчерпывающие объяснения каждого шага</a:t>
          </a:r>
          <a:endParaRPr lang="ru-RU" sz="2900" b="1" kern="1200" dirty="0" smtClean="0"/>
        </a:p>
      </dsp:txBody>
      <dsp:txXfrm rot="10800000">
        <a:off x="2136058" y="3765711"/>
        <a:ext cx="5240141" cy="1449763"/>
      </dsp:txXfrm>
    </dsp:sp>
    <dsp:sp modelId="{620E5D02-62E1-4A6E-B634-7B86D3BBD9A1}">
      <dsp:nvSpPr>
        <dsp:cNvPr id="0" name=""/>
        <dsp:cNvSpPr/>
      </dsp:nvSpPr>
      <dsp:spPr>
        <a:xfrm>
          <a:off x="1048735" y="3765711"/>
          <a:ext cx="1449763" cy="1449763"/>
        </a:xfrm>
        <a:prstGeom prst="ellipse">
          <a:avLst/>
        </a:prstGeom>
        <a:solidFill>
          <a:schemeClr val="accent3">
            <a:tint val="50000"/>
            <a:hueOff val="10752195"/>
            <a:satOff val="-14108"/>
            <a:lumOff val="-138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B9094-1F03-43DB-A930-DD895A681518}">
      <dsp:nvSpPr>
        <dsp:cNvPr id="0" name=""/>
        <dsp:cNvSpPr/>
      </dsp:nvSpPr>
      <dsp:spPr>
        <a:xfrm rot="10800000">
          <a:off x="1827669" y="641"/>
          <a:ext cx="5865613" cy="1400960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17785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/>
            <a:t>каждый шаг сопровождается скриншотом интерфейса программы и/или результата</a:t>
          </a:r>
          <a:endParaRPr lang="ru-RU" sz="2800" b="1" kern="1200" dirty="0"/>
        </a:p>
      </dsp:txBody>
      <dsp:txXfrm rot="10800000">
        <a:off x="2177909" y="641"/>
        <a:ext cx="5515373" cy="1400960"/>
      </dsp:txXfrm>
    </dsp:sp>
    <dsp:sp modelId="{60A6A5A2-B279-4C33-B859-23B717D41B65}">
      <dsp:nvSpPr>
        <dsp:cNvPr id="0" name=""/>
        <dsp:cNvSpPr/>
      </dsp:nvSpPr>
      <dsp:spPr>
        <a:xfrm>
          <a:off x="1127188" y="641"/>
          <a:ext cx="1400960" cy="1400960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C9E92CA-EAA2-4EC9-A08A-52F288C28481}">
      <dsp:nvSpPr>
        <dsp:cNvPr id="0" name=""/>
        <dsp:cNvSpPr/>
      </dsp:nvSpPr>
      <dsp:spPr>
        <a:xfrm rot="10800000">
          <a:off x="1827669" y="1819799"/>
          <a:ext cx="5865613" cy="140096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17785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/>
            <a:t>может использоваться для самостоятельной работы</a:t>
          </a:r>
          <a:endParaRPr lang="ru-RU" sz="2800" b="1" kern="1200" dirty="0" smtClean="0"/>
        </a:p>
      </dsp:txBody>
      <dsp:txXfrm rot="10800000">
        <a:off x="2177909" y="1819799"/>
        <a:ext cx="5515373" cy="1400960"/>
      </dsp:txXfrm>
    </dsp:sp>
    <dsp:sp modelId="{7FE643DF-1294-4B5F-9605-E53F77890471}">
      <dsp:nvSpPr>
        <dsp:cNvPr id="0" name=""/>
        <dsp:cNvSpPr/>
      </dsp:nvSpPr>
      <dsp:spPr>
        <a:xfrm>
          <a:off x="1127188" y="1819799"/>
          <a:ext cx="1400960" cy="1400960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B81C320-1054-4AE2-B91A-BB43334AA5E5}">
      <dsp:nvSpPr>
        <dsp:cNvPr id="0" name=""/>
        <dsp:cNvSpPr/>
      </dsp:nvSpPr>
      <dsp:spPr>
        <a:xfrm rot="10800000">
          <a:off x="1827669" y="3638957"/>
          <a:ext cx="5865613" cy="1400960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17785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smtClean="0"/>
            <a:t>точное следование пошаговой инструкции гарантирует результат </a:t>
          </a:r>
          <a:endParaRPr lang="ru-RU" sz="2800" b="1" kern="1200"/>
        </a:p>
      </dsp:txBody>
      <dsp:txXfrm rot="10800000">
        <a:off x="2177909" y="3638957"/>
        <a:ext cx="5515373" cy="1400960"/>
      </dsp:txXfrm>
    </dsp:sp>
    <dsp:sp modelId="{DE3F9EF6-7CDA-4FDA-B567-F697AE3765B6}">
      <dsp:nvSpPr>
        <dsp:cNvPr id="0" name=""/>
        <dsp:cNvSpPr/>
      </dsp:nvSpPr>
      <dsp:spPr>
        <a:xfrm>
          <a:off x="1127188" y="3638957"/>
          <a:ext cx="1400960" cy="1400960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181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83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53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0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38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87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930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43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62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53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21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30E68-3F82-45CF-B246-2FEE0D2274B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96FA3-F0E6-486D-AE0B-D3F3C2A5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3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FFFFFF"/>
            </a:gs>
            <a:gs pos="0">
              <a:srgbClr val="FFFF66"/>
            </a:gs>
            <a:gs pos="29000">
              <a:srgbClr val="FFFFFF"/>
            </a:gs>
            <a:gs pos="100000">
              <a:srgbClr val="FF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848872" cy="204608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Разработка приложений на платформе 1С:Предприятие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Практикум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645024"/>
            <a:ext cx="7416824" cy="2232248"/>
          </a:xfrm>
        </p:spPr>
        <p:txBody>
          <a:bodyPr>
            <a:normAutofit fontScale="92500" lnSpcReduction="20000"/>
          </a:bodyPr>
          <a:lstStyle/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Пантелеймонова Анна Валентиновна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Доцент кафедры вычислительной математики и информационных технологий 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Государственный университет просвещения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4287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651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57748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Цель курса </a:t>
            </a:r>
            <a:r>
              <a:rPr lang="ru-RU" dirty="0"/>
              <a:t>– получение навыков разработки приложений для автоматизации управления предприятием на платформе </a:t>
            </a:r>
            <a:r>
              <a:rPr lang="ru-RU" dirty="0" smtClean="0"/>
              <a:t>1С:Предприятие</a:t>
            </a:r>
          </a:p>
          <a:p>
            <a:pPr marL="0" indent="0">
              <a:buNone/>
            </a:pPr>
            <a:r>
              <a:rPr lang="ru-RU" b="1" dirty="0"/>
              <a:t>Задачи курса </a:t>
            </a:r>
            <a:endParaRPr lang="ru-RU" b="1" dirty="0" smtClean="0"/>
          </a:p>
          <a:p>
            <a:r>
              <a:rPr lang="ru-RU" dirty="0" smtClean="0"/>
              <a:t> </a:t>
            </a:r>
            <a:r>
              <a:rPr lang="ru-RU" dirty="0"/>
              <a:t>изучение материалов для работы с платформой «1С:Предприятие»;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приобретение практических навыков разработки приложений на платформе «1С:Пердприятие</a:t>
            </a:r>
            <a:r>
              <a:rPr lang="ru-RU" dirty="0" smtClean="0"/>
              <a:t>»;</a:t>
            </a:r>
          </a:p>
          <a:p>
            <a:r>
              <a:rPr lang="ru-RU" dirty="0" smtClean="0"/>
              <a:t>использование </a:t>
            </a:r>
            <a:r>
              <a:rPr lang="ru-RU" dirty="0"/>
              <a:t>объектно-ориентированного подхода для программирования на языке 1С; </a:t>
            </a:r>
            <a:endParaRPr lang="ru-RU" dirty="0" smtClean="0"/>
          </a:p>
          <a:p>
            <a:r>
              <a:rPr lang="ru-RU" dirty="0" smtClean="0"/>
              <a:t>отладка </a:t>
            </a:r>
            <a:r>
              <a:rPr lang="ru-RU" dirty="0"/>
              <a:t>и тестирование приложения «Мой бизнес»; </a:t>
            </a:r>
            <a:endParaRPr lang="ru-RU" dirty="0" smtClean="0"/>
          </a:p>
          <a:p>
            <a:r>
              <a:rPr lang="ru-RU" dirty="0" smtClean="0"/>
              <a:t>выполнение </a:t>
            </a:r>
            <a:r>
              <a:rPr lang="ru-RU" dirty="0"/>
              <a:t>практических заданий и тестов для закрепления полученных знаний.</a:t>
            </a:r>
          </a:p>
        </p:txBody>
      </p:sp>
    </p:spTree>
    <p:extLst>
      <p:ext uri="{BB962C8B-B14F-4D97-AF65-F5344CB8AC3E}">
        <p14:creationId xmlns:p14="http://schemas.microsoft.com/office/powerpoint/2010/main" val="89741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128792" cy="570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437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7"/>
            <a:ext cx="7686625" cy="550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6" y="5833070"/>
            <a:ext cx="7277003" cy="102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57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материалов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373216"/>
            <a:ext cx="8280920" cy="129614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Для преподавателя курса</a:t>
            </a:r>
          </a:p>
          <a:p>
            <a:r>
              <a:rPr lang="ru-RU" dirty="0" smtClean="0"/>
              <a:t>методические материалы </a:t>
            </a:r>
            <a:r>
              <a:rPr lang="ru-RU" dirty="0"/>
              <a:t>для </a:t>
            </a:r>
            <a:r>
              <a:rPr lang="ru-RU" dirty="0" smtClean="0"/>
              <a:t>преподавания </a:t>
            </a:r>
            <a:r>
              <a:rPr lang="ru-RU" dirty="0"/>
              <a:t>сертифицированного </a:t>
            </a:r>
            <a:r>
              <a:rPr lang="ru-RU" dirty="0" smtClean="0"/>
              <a:t>курса</a:t>
            </a:r>
          </a:p>
          <a:p>
            <a:r>
              <a:rPr lang="ru-RU" dirty="0"/>
              <a:t>в</a:t>
            </a:r>
            <a:r>
              <a:rPr lang="ru-RU" dirty="0" smtClean="0"/>
              <a:t>ыгрузки </a:t>
            </a:r>
            <a:r>
              <a:rPr lang="ru-RU" dirty="0"/>
              <a:t>информационной базы, </a:t>
            </a:r>
            <a:r>
              <a:rPr lang="ru-RU" dirty="0" smtClean="0"/>
              <a:t>которые могут </a:t>
            </a:r>
            <a:r>
              <a:rPr lang="ru-RU" dirty="0"/>
              <a:t>быть </a:t>
            </a:r>
            <a:r>
              <a:rPr lang="ru-RU" dirty="0" smtClean="0"/>
              <a:t>использованы </a:t>
            </a:r>
            <a:r>
              <a:rPr lang="ru-RU" dirty="0"/>
              <a:t>как эталон для проверки результатов работы обучающихся, а также в качестве исходной базы для работы обучающихся, которые не смогли корректно выполнить задание на предыдущем занятии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3" y="1484784"/>
            <a:ext cx="898923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07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обучающимся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Перечень необходимых навыков, которые нужно иметь или приобрести в процессе обучения:</a:t>
            </a:r>
          </a:p>
          <a:p>
            <a:pPr lvl="0"/>
            <a:r>
              <a:rPr lang="ru-RU" dirty="0"/>
              <a:t>компьютерная грамотность;</a:t>
            </a:r>
          </a:p>
          <a:p>
            <a:pPr lvl="0"/>
            <a:r>
              <a:rPr lang="ru-RU" dirty="0"/>
              <a:t>умение устанавливать и удалять приложения на компьютере;</a:t>
            </a:r>
          </a:p>
          <a:p>
            <a:pPr lvl="0"/>
            <a:r>
              <a:rPr lang="ru-RU" dirty="0"/>
              <a:t>умение пользоваться браузером для поиска и скачивания информации в Интернете.</a:t>
            </a:r>
          </a:p>
          <a:p>
            <a:r>
              <a:rPr lang="ru-RU" dirty="0"/>
              <a:t>Курс не требует входного тестирования обучающихся</a:t>
            </a:r>
          </a:p>
        </p:txBody>
      </p:sp>
    </p:spTree>
    <p:extLst>
      <p:ext uri="{BB962C8B-B14F-4D97-AF65-F5344CB8AC3E}">
        <p14:creationId xmlns:p14="http://schemas.microsoft.com/office/powerpoint/2010/main" val="61281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Вклад курса в профессиональное развитие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жизненный цикл приложения, </a:t>
            </a:r>
            <a:endParaRPr lang="ru-RU" dirty="0" smtClean="0"/>
          </a:p>
          <a:p>
            <a:r>
              <a:rPr lang="ru-RU" dirty="0" smtClean="0"/>
              <a:t>необходимость </a:t>
            </a:r>
            <a:r>
              <a:rPr lang="ru-RU" dirty="0"/>
              <a:t>обучения сотрудников предприятия работе с приложением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взаимодействие разработчиков с менеджментом, </a:t>
            </a:r>
            <a:endParaRPr lang="ru-RU" dirty="0" smtClean="0"/>
          </a:p>
          <a:p>
            <a:r>
              <a:rPr lang="ru-RU" dirty="0" smtClean="0"/>
              <a:t>полная </a:t>
            </a:r>
            <a:r>
              <a:rPr lang="ru-RU" dirty="0"/>
              <a:t>стоимость владения автоматизированной системой, </a:t>
            </a:r>
            <a:endParaRPr lang="ru-RU" dirty="0" smtClean="0"/>
          </a:p>
          <a:p>
            <a:r>
              <a:rPr lang="ru-RU" dirty="0" smtClean="0"/>
              <a:t>бюджет </a:t>
            </a:r>
            <a:r>
              <a:rPr lang="ru-RU" dirty="0"/>
              <a:t>организации в части ее разработки, внедрения и 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68314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Рекомендации по оборудованию и программному </a:t>
            </a:r>
            <a:r>
              <a:rPr lang="ru-RU" b="1" dirty="0" smtClean="0"/>
              <a:t>обеспечению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автоматизированное рабочее место преподавателя, включающее компьютер и проекционное оборудование, доступ к сети Интернет;</a:t>
            </a:r>
          </a:p>
          <a:p>
            <a:pPr lvl="0"/>
            <a:r>
              <a:rPr lang="ru-RU" dirty="0"/>
              <a:t>автоматизированное рабочее место обучающегося (в минимальной комплектации компьютер с доступом к сети Интернет);</a:t>
            </a:r>
          </a:p>
          <a:p>
            <a:pPr lvl="0"/>
            <a:r>
              <a:rPr lang="ru-RU" dirty="0"/>
              <a:t>с компьютеров преподавателя и учащихся должен быть организован доступ к системе с электронными учебными материалами по данному курсу;</a:t>
            </a:r>
          </a:p>
          <a:p>
            <a:pPr lvl="0"/>
            <a:r>
              <a:rPr lang="ru-RU" dirty="0"/>
              <a:t>на всех компьютерах в классе должна быть установлена учебная версия платформы 1С:Предприятие.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05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Формат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478539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Курс разбит на 24 темы (занятия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На протяжении всего курса разрабатывается приложение «Мой бизнес»</a:t>
            </a:r>
          </a:p>
          <a:p>
            <a:r>
              <a:rPr lang="ru-RU" dirty="0" smtClean="0"/>
              <a:t>Рекомендуется проводить 2 вида занятий: </a:t>
            </a:r>
          </a:p>
          <a:p>
            <a:pPr lvl="0">
              <a:buFont typeface="Courier New" pitchFamily="49" charset="0"/>
              <a:buChar char="o"/>
            </a:pPr>
            <a:r>
              <a:rPr lang="ru-RU" dirty="0" smtClean="0"/>
              <a:t>изучение нового материала: знакомство теорией и практическая разработка приложения;</a:t>
            </a:r>
          </a:p>
          <a:p>
            <a:pPr lvl="0">
              <a:buFont typeface="Courier New" pitchFamily="49" charset="0"/>
              <a:buChar char="o"/>
            </a:pPr>
            <a:r>
              <a:rPr lang="ru-RU" dirty="0" smtClean="0"/>
              <a:t>закрепление знаний и способов действий: решение аналогичных задач в контрольной базе, выполнение практических заданий, самостоятельная работа, обучающая проверочная работа.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541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Временной формат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С учетом семестровой организации учебного </a:t>
            </a:r>
            <a:r>
              <a:rPr lang="ru-RU" dirty="0" smtClean="0"/>
              <a:t>плана:</a:t>
            </a:r>
            <a:endParaRPr lang="ru-RU" dirty="0"/>
          </a:p>
          <a:p>
            <a:pPr lvl="0"/>
            <a:r>
              <a:rPr lang="ru-RU" dirty="0"/>
              <a:t>на 16 недель теоретического обучения по 4 часа в неделю: 24 занятия курса (по 2 часа) в соответствии с тематикой курса и 8 занятий закрепления знаний и способов действий (по 2 часа);</a:t>
            </a:r>
          </a:p>
          <a:p>
            <a:pPr lvl="0"/>
            <a:r>
              <a:rPr lang="ru-RU" dirty="0"/>
              <a:t>на 18 недель теоретического обучения по 4 часа в неделю: 24 занятия курса (по 2 часа) в соответствии с тематикой курса и  12 занятий закрепления знаний и способов действий (по 2 часа).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2656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19256" cy="525658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Занятие 1. Знакомство с платформой </a:t>
            </a:r>
            <a:r>
              <a:rPr lang="ru-RU" dirty="0" smtClean="0"/>
              <a:t>1С:Предприятие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2.  Проектируем </a:t>
            </a:r>
            <a:r>
              <a:rPr lang="ru-RU" dirty="0" smtClean="0"/>
              <a:t>по-крупному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3 </a:t>
            </a:r>
            <a:r>
              <a:rPr lang="ru-RU" dirty="0" smtClean="0"/>
              <a:t>Справочники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4.  Создание интерфейса </a:t>
            </a:r>
            <a:r>
              <a:rPr lang="ru-RU" dirty="0" smtClean="0"/>
              <a:t>приложения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5. </a:t>
            </a:r>
            <a:r>
              <a:rPr lang="ru-RU" dirty="0" smtClean="0"/>
              <a:t>Документы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6. Формы. Обработчики событий. Встроенный язык программирования </a:t>
            </a:r>
            <a:r>
              <a:rPr lang="ru-RU" dirty="0" smtClean="0"/>
              <a:t>1С:Предприятие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7. </a:t>
            </a:r>
            <a:r>
              <a:rPr lang="ru-RU" dirty="0" err="1"/>
              <a:t>Синтакс</a:t>
            </a:r>
            <a:r>
              <a:rPr lang="ru-RU" dirty="0"/>
              <a:t>-Помощник. Обработчики </a:t>
            </a:r>
            <a:r>
              <a:rPr lang="ru-RU" dirty="0" smtClean="0"/>
              <a:t>событий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8. Отчеты и </a:t>
            </a:r>
            <a:r>
              <a:rPr lang="ru-RU" dirty="0" smtClean="0"/>
              <a:t>запросы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9. Документы. Формы. </a:t>
            </a:r>
            <a:r>
              <a:rPr lang="ru-RU" dirty="0" smtClean="0"/>
              <a:t>Настройка.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10.  Регистры накопления остатков и </a:t>
            </a:r>
            <a:r>
              <a:rPr lang="ru-RU" dirty="0" smtClean="0"/>
              <a:t>оборотов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11. Движения </a:t>
            </a:r>
            <a:r>
              <a:rPr lang="ru-RU" dirty="0" smtClean="0"/>
              <a:t>документа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Занятие 12. Объектная и табличная модель. Система компоновки </a:t>
            </a:r>
            <a:r>
              <a:rPr lang="ru-RU" dirty="0" smtClean="0"/>
              <a:t>данных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8911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Занятия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136904" cy="511256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Занятие </a:t>
            </a:r>
            <a:r>
              <a:rPr lang="ru-RU" dirty="0"/>
              <a:t>№13 Табличная модель. Система компоновки данных. Регистры накопления. </a:t>
            </a:r>
            <a:r>
              <a:rPr lang="ru-RU" dirty="0" smtClean="0"/>
              <a:t>Отчеты</a:t>
            </a:r>
          </a:p>
          <a:p>
            <a:r>
              <a:rPr lang="ru-RU" dirty="0" smtClean="0"/>
              <a:t>Занятие </a:t>
            </a:r>
            <a:r>
              <a:rPr lang="ru-RU" dirty="0"/>
              <a:t>14. Периодические регистры сведений. Общие модули. Клиент и сервер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Занятие </a:t>
            </a:r>
            <a:r>
              <a:rPr lang="ru-RU" dirty="0"/>
              <a:t>15. </a:t>
            </a:r>
            <a:r>
              <a:rPr lang="ru-RU" dirty="0" smtClean="0"/>
              <a:t>Перечисления</a:t>
            </a:r>
          </a:p>
          <a:p>
            <a:r>
              <a:rPr lang="ru-RU" dirty="0" smtClean="0"/>
              <a:t>Занятие </a:t>
            </a:r>
            <a:r>
              <a:rPr lang="ru-RU" dirty="0"/>
              <a:t>16.  </a:t>
            </a:r>
            <a:r>
              <a:rPr lang="ru-RU" dirty="0" smtClean="0"/>
              <a:t>Роли</a:t>
            </a:r>
            <a:endParaRPr lang="ru-RU" dirty="0"/>
          </a:p>
          <a:p>
            <a:r>
              <a:rPr lang="ru-RU" dirty="0"/>
              <a:t>Занятие 17. </a:t>
            </a:r>
            <a:r>
              <a:rPr lang="ru-RU" dirty="0" smtClean="0"/>
              <a:t>Пользователи</a:t>
            </a:r>
            <a:endParaRPr lang="ru-RU" dirty="0"/>
          </a:p>
          <a:p>
            <a:r>
              <a:rPr lang="ru-RU" dirty="0"/>
              <a:t>Занятие 18.  Функциональные </a:t>
            </a:r>
            <a:r>
              <a:rPr lang="ru-RU" dirty="0" smtClean="0"/>
              <a:t>опции</a:t>
            </a:r>
            <a:endParaRPr lang="ru-RU" dirty="0"/>
          </a:p>
          <a:p>
            <a:r>
              <a:rPr lang="ru-RU" dirty="0"/>
              <a:t>Занятие 19. Настройка командного интерфейса основного </a:t>
            </a:r>
            <a:r>
              <a:rPr lang="ru-RU" dirty="0" smtClean="0"/>
              <a:t>раздела</a:t>
            </a:r>
            <a:endParaRPr lang="ru-RU" dirty="0"/>
          </a:p>
          <a:p>
            <a:r>
              <a:rPr lang="ru-RU" dirty="0"/>
              <a:t>Занятие 20  </a:t>
            </a:r>
            <a:r>
              <a:rPr lang="ru-RU" dirty="0" smtClean="0"/>
              <a:t>Макеты</a:t>
            </a:r>
            <a:endParaRPr lang="ru-RU" dirty="0"/>
          </a:p>
          <a:p>
            <a:r>
              <a:rPr lang="ru-RU" dirty="0"/>
              <a:t>Занятие 21.  Поиск в базе </a:t>
            </a:r>
            <a:r>
              <a:rPr lang="ru-RU" dirty="0" smtClean="0"/>
              <a:t>данных</a:t>
            </a:r>
            <a:endParaRPr lang="ru-RU" dirty="0"/>
          </a:p>
          <a:p>
            <a:r>
              <a:rPr lang="ru-RU" dirty="0"/>
              <a:t>Занятие 22. Выполнение заданий по </a:t>
            </a:r>
            <a:r>
              <a:rPr lang="ru-RU" dirty="0" smtClean="0"/>
              <a:t>расписанию.</a:t>
            </a:r>
            <a:endParaRPr lang="ru-RU" dirty="0"/>
          </a:p>
          <a:p>
            <a:r>
              <a:rPr lang="ru-RU" dirty="0"/>
              <a:t>Занятие 23.  Консоль запросов	</a:t>
            </a:r>
          </a:p>
          <a:p>
            <a:r>
              <a:rPr lang="ru-RU" dirty="0"/>
              <a:t>Занятие 24.  План видов </a:t>
            </a:r>
            <a:r>
              <a:rPr lang="ru-RU" dirty="0" smtClean="0"/>
              <a:t>характеристик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017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ru-RU" dirty="0" smtClean="0"/>
              <a:t>Виды занятий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896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Изучения </a:t>
            </a:r>
            <a:r>
              <a:rPr lang="ru-RU" sz="2400" dirty="0"/>
              <a:t>нового материала </a:t>
            </a:r>
            <a:r>
              <a:rPr lang="ru-RU" sz="2400" dirty="0" smtClean="0"/>
              <a:t>: </a:t>
            </a:r>
          </a:p>
          <a:p>
            <a:r>
              <a:rPr lang="ru-RU" sz="2400" dirty="0" smtClean="0"/>
              <a:t>демонстрация процесса </a:t>
            </a:r>
            <a:r>
              <a:rPr lang="ru-RU" sz="2400" dirty="0"/>
              <a:t>проектирования и программирования приложения и </a:t>
            </a:r>
            <a:r>
              <a:rPr lang="ru-RU" sz="2400" dirty="0" smtClean="0"/>
              <a:t>обсуждение и ответы на </a:t>
            </a:r>
            <a:r>
              <a:rPr lang="ru-RU" sz="2400" dirty="0"/>
              <a:t>вопросы </a:t>
            </a:r>
            <a:r>
              <a:rPr lang="ru-RU" sz="2400" dirty="0" smtClean="0"/>
              <a:t>учащихся.</a:t>
            </a:r>
          </a:p>
          <a:p>
            <a:r>
              <a:rPr lang="ru-RU" sz="2400" dirty="0" smtClean="0"/>
              <a:t>практическая реализация </a:t>
            </a:r>
            <a:r>
              <a:rPr lang="ru-RU" sz="2400" dirty="0"/>
              <a:t>материалов урока на компьютере с применением пошаговых инструкций из раздела курса Практикум. </a:t>
            </a:r>
          </a:p>
          <a:p>
            <a:pPr marL="0" indent="0">
              <a:buNone/>
            </a:pPr>
            <a:r>
              <a:rPr lang="ru-RU" sz="2400" dirty="0" smtClean="0"/>
              <a:t>Закрепления знаний </a:t>
            </a:r>
            <a:r>
              <a:rPr lang="ru-RU" sz="2400" dirty="0"/>
              <a:t>и способов действий </a:t>
            </a:r>
            <a:endParaRPr lang="ru-RU" sz="2400" dirty="0" smtClean="0"/>
          </a:p>
          <a:p>
            <a:r>
              <a:rPr lang="ru-RU" sz="2400" dirty="0" smtClean="0"/>
              <a:t>проведение проверочных </a:t>
            </a:r>
            <a:r>
              <a:rPr lang="ru-RU" sz="2400" dirty="0"/>
              <a:t>работы на второй, контрольной базе данных, </a:t>
            </a:r>
            <a:endParaRPr lang="ru-RU" sz="2400" dirty="0" smtClean="0"/>
          </a:p>
          <a:p>
            <a:r>
              <a:rPr lang="ru-RU" sz="2400" dirty="0" smtClean="0"/>
              <a:t>обсуждение тем эссе</a:t>
            </a:r>
          </a:p>
          <a:p>
            <a:r>
              <a:rPr lang="ru-RU" sz="2400" dirty="0" smtClean="0"/>
              <a:t>выполнения </a:t>
            </a:r>
            <a:r>
              <a:rPr lang="ru-RU" sz="2400" dirty="0"/>
              <a:t>подборки </a:t>
            </a:r>
            <a:r>
              <a:rPr lang="ru-RU" sz="2400" dirty="0" smtClean="0"/>
              <a:t>тестовых заданий.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0570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9" y="186424"/>
            <a:ext cx="6337075" cy="2584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115" y="2771378"/>
            <a:ext cx="7572375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722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 </a:t>
            </a:r>
            <a:r>
              <a:rPr lang="ru-RU" dirty="0"/>
              <a:t>электронных учебных материалов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•	видео к занятию, в котором кратко рассмотрены основные вопросы теории, проектирования и программирования приложений;</a:t>
            </a:r>
          </a:p>
          <a:p>
            <a:r>
              <a:rPr lang="ru-RU" dirty="0"/>
              <a:t>•	теоретический материал к занятию содержит описание объектов рассмотренных в видео лекции, дополнительные теоретические материалы и описание объектов, которые следует создать в результате работы на занятии; </a:t>
            </a:r>
          </a:p>
          <a:p>
            <a:r>
              <a:rPr lang="ru-RU" dirty="0"/>
              <a:t>•	подборка заданий к теме, которые составлены в форме теста</a:t>
            </a:r>
          </a:p>
          <a:p>
            <a:r>
              <a:rPr lang="ru-RU" dirty="0"/>
              <a:t>•	практикум: перечень задач и подробные пошаговые инструкции, в которых  демонстрируется процесс выполнения практических заданий;</a:t>
            </a:r>
          </a:p>
          <a:p>
            <a:r>
              <a:rPr lang="ru-RU" dirty="0"/>
              <a:t>•	задание для самостоятельной работы для тем 1-6, 8, 9, 18,21,24 в которых предложены темы эссе по курсу</a:t>
            </a:r>
          </a:p>
          <a:p>
            <a:r>
              <a:rPr lang="ru-RU" dirty="0"/>
              <a:t>•	выгрузки информационной базы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102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варианте для учителя курс дополнен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методическими рекомендациями </a:t>
            </a:r>
          </a:p>
          <a:p>
            <a:r>
              <a:rPr lang="ru-RU" dirty="0" smtClean="0"/>
              <a:t>контрольными выгрузками информационной базы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251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Темп изложения материалов </a:t>
            </a:r>
            <a:r>
              <a:rPr lang="ru-RU" b="1" dirty="0" smtClean="0"/>
              <a:t>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учитывать</a:t>
            </a:r>
            <a:r>
              <a:rPr lang="ru-RU" dirty="0"/>
              <a:t>, что у учащихся разные навыки работы на компьютере: скорость ввода текста с клавиатуры, скорость манипуляций объектами на экране с использованием мыши.</a:t>
            </a:r>
          </a:p>
          <a:p>
            <a:r>
              <a:rPr lang="ru-RU" dirty="0" smtClean="0"/>
              <a:t>делать </a:t>
            </a:r>
            <a:r>
              <a:rPr lang="ru-RU" dirty="0"/>
              <a:t>паузы между кликами при освоении интерфейса платформы, достаточные, чтобы у учащихся было время посмотреть на экране действие, найти определенные объекты конфигурации у себя на компьютере и повторить это действие. </a:t>
            </a:r>
            <a:endParaRPr lang="ru-RU" dirty="0" smtClean="0"/>
          </a:p>
          <a:p>
            <a:r>
              <a:rPr lang="ru-RU" dirty="0"/>
              <a:t>д</a:t>
            </a:r>
            <a:r>
              <a:rPr lang="ru-RU" dirty="0" smtClean="0"/>
              <a:t>ля </a:t>
            </a:r>
            <a:r>
              <a:rPr lang="ru-RU" dirty="0"/>
              <a:t>совершения определенного действия над объектом иногда нужно будет сделать последовательно несколько, даже более десяти кликов мышкой. </a:t>
            </a:r>
            <a:r>
              <a:rPr lang="ru-RU" dirty="0" smtClean="0"/>
              <a:t>Это </a:t>
            </a:r>
            <a:r>
              <a:rPr lang="ru-RU" dirty="0"/>
              <a:t>может вызывать вполне преодолимые затруднения у учащихся, пока последовательности действий не сложатся в определенную схему, используемую многократно для разных объектов конфигурации</a:t>
            </a:r>
          </a:p>
        </p:txBody>
      </p:sp>
    </p:spTree>
    <p:extLst>
      <p:ext uri="{BB962C8B-B14F-4D97-AF65-F5344CB8AC3E}">
        <p14:creationId xmlns:p14="http://schemas.microsoft.com/office/powerpoint/2010/main" val="2330830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704850"/>
            <a:ext cx="7486650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228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После проведения первого занятия предложите учащимся создать вторую базу данных с названием, например «Практика».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базе данных «Мой бизнес», которую создали в начале первого занятия, учащиеся лишь повторяли определенную последовательность действий вслед за преподавателем по принципу «делай как </a:t>
            </a:r>
            <a:r>
              <a:rPr lang="ru-RU" dirty="0" smtClean="0"/>
              <a:t>я»</a:t>
            </a:r>
          </a:p>
          <a:p>
            <a:r>
              <a:rPr lang="ru-RU" dirty="0"/>
              <a:t>После такого занятия необходимо закрепить изученный материал, выполнив самостоятельно, без демонстрации преподавателем, все действия по теме. Для этого можно использовать электронные материалы курса и первую базу данных</a:t>
            </a:r>
          </a:p>
        </p:txBody>
      </p:sp>
    </p:spTree>
    <p:extLst>
      <p:ext uri="{BB962C8B-B14F-4D97-AF65-F5344CB8AC3E}">
        <p14:creationId xmlns:p14="http://schemas.microsoft.com/office/powerpoint/2010/main" val="2533249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Задания проверочных работ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выполнить </a:t>
            </a:r>
            <a:r>
              <a:rPr lang="ru-RU" dirty="0"/>
              <a:t>задачи из пройденного занятия без использования инструкций; </a:t>
            </a:r>
          </a:p>
          <a:p>
            <a:pPr lvl="0"/>
            <a:r>
              <a:rPr lang="ru-RU" dirty="0"/>
              <a:t>дополнить информационную базу новыми объектами (аналогичным изученным); </a:t>
            </a:r>
          </a:p>
          <a:p>
            <a:r>
              <a:rPr lang="ru-RU" dirty="0"/>
              <a:t>дополнить созданные объекты новыми реквизитами</a:t>
            </a:r>
          </a:p>
        </p:txBody>
      </p:sp>
    </p:spTree>
    <p:extLst>
      <p:ext uri="{BB962C8B-B14F-4D97-AF65-F5344CB8AC3E}">
        <p14:creationId xmlns:p14="http://schemas.microsoft.com/office/powerpoint/2010/main" val="3013957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Контрольные </a:t>
            </a:r>
            <a:r>
              <a:rPr lang="ru-RU" dirty="0" smtClean="0"/>
              <a:t>вопросы начинаются  </a:t>
            </a:r>
            <a:r>
              <a:rPr lang="ru-RU" dirty="0"/>
              <a:t>простых текстовых вопросов, которые предназначены для закрепления теоретического материала</a:t>
            </a:r>
          </a:p>
          <a:p>
            <a:r>
              <a:rPr lang="ru-RU" dirty="0"/>
              <a:t>Вторая часть контрольных вопросов, как правило, содержит снимки экрана с изображением интерфейса конфигуратора или приложения</a:t>
            </a:r>
          </a:p>
          <a:p>
            <a:r>
              <a:rPr lang="ru-RU" dirty="0"/>
              <a:t>Необходимо выбрать один или несколько правильных ответов</a:t>
            </a:r>
          </a:p>
          <a:p>
            <a:r>
              <a:rPr lang="ru-RU" dirty="0"/>
              <a:t>Вопросы составлены так, что надо знать теоретический материал и интерфейс платформы, владеть терминологией разработчика, программиста и пользователя. </a:t>
            </a:r>
          </a:p>
          <a:p>
            <a:r>
              <a:rPr lang="ru-RU" dirty="0"/>
              <a:t>Для правильного ответа на вопросы необходимо накопить определенный багаж знаний по платформе.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820203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работы над заданиями курса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41169749"/>
              </p:ext>
            </p:extLst>
          </p:nvPr>
        </p:nvGraphicFramePr>
        <p:xfrm>
          <a:off x="755576" y="1484784"/>
          <a:ext cx="7632848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7629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Практикум 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65240889"/>
              </p:ext>
            </p:extLst>
          </p:nvPr>
        </p:nvGraphicFramePr>
        <p:xfrm>
          <a:off x="251520" y="1340768"/>
          <a:ext cx="8424936" cy="521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5206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Практикум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777278"/>
              </p:ext>
            </p:extLst>
          </p:nvPr>
        </p:nvGraphicFramePr>
        <p:xfrm>
          <a:off x="0" y="1340768"/>
          <a:ext cx="882047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1215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 «Шаг за шагом»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136904" cy="547260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Содержание разбито на темы и блоки которые имеют логическую завершенность и представляют собой определенные дидактические единицы</a:t>
            </a:r>
          </a:p>
          <a:p>
            <a:r>
              <a:rPr lang="ru-RU" dirty="0" smtClean="0"/>
              <a:t>Задания построены от простого к сложному</a:t>
            </a:r>
          </a:p>
          <a:p>
            <a:r>
              <a:rPr lang="ru-RU" dirty="0" smtClean="0"/>
              <a:t>Детальная пошаговая инструкция с иллюстрациями действий и результатов</a:t>
            </a:r>
          </a:p>
          <a:p>
            <a:r>
              <a:rPr lang="ru-RU" dirty="0" smtClean="0"/>
              <a:t>Двойной (тройной) способ предложения содержания и способа изучения</a:t>
            </a:r>
          </a:p>
          <a:p>
            <a:r>
              <a:rPr lang="ru-RU" dirty="0" smtClean="0"/>
              <a:t>Дублирование и пошаговая детализация материала видео и теоретической части</a:t>
            </a:r>
          </a:p>
          <a:p>
            <a:r>
              <a:rPr lang="ru-RU" dirty="0" smtClean="0"/>
              <a:t>Мы понимаем, что мы, как разработчики не будем стоять рядом с каждым преподавателем и студентом, поэтому материал исчерпывающий все нюансы разработки информационной системы</a:t>
            </a:r>
          </a:p>
          <a:p>
            <a:r>
              <a:rPr lang="ru-RU" dirty="0" smtClean="0"/>
              <a:t>Репродуктивный способ – это один из первых шагов освоения учебного материала. Если мы научились четко создавать объекты и настраивать ИС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065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788070" cy="556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5453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933450"/>
            <a:ext cx="895350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44208" y="5301208"/>
            <a:ext cx="260454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301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3. </a:t>
            </a:r>
            <a:r>
              <a:rPr lang="ru-RU" sz="2400" dirty="0"/>
              <a:t>Щёлкните правой кнопкой мыши по имени конфигурации и выберите из выпадающего меню пункт </a:t>
            </a:r>
            <a:r>
              <a:rPr lang="ru-RU" sz="2400" i="1" dirty="0"/>
              <a:t>Открыть командный интерфейс конфигурации.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208150" cy="4773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495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2. На </a:t>
            </a:r>
            <a:r>
              <a:rPr lang="ru-RU" dirty="0"/>
              <a:t>вкладке </a:t>
            </a:r>
            <a:r>
              <a:rPr lang="ru-RU" i="1" dirty="0"/>
              <a:t>Стандартные</a:t>
            </a:r>
            <a:r>
              <a:rPr lang="ru-RU" dirty="0"/>
              <a:t> выберите картинку </a:t>
            </a:r>
            <a:r>
              <a:rPr lang="ru-RU" i="1" dirty="0" err="1"/>
              <a:t>БизнесПроцесс</a:t>
            </a:r>
            <a:r>
              <a:rPr lang="ru-RU" i="1" dirty="0"/>
              <a:t> -&gt; ОК.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06678"/>
            <a:ext cx="6048672" cy="53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388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71550"/>
            <a:ext cx="883920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21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44" y="908720"/>
            <a:ext cx="9261885" cy="504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468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5" y="1196752"/>
            <a:ext cx="9002529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6178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2" y="1196752"/>
            <a:ext cx="7888149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65" y="2204864"/>
            <a:ext cx="8729423" cy="367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347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663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u="sng" dirty="0"/>
              <a:t>Внесите исправления согласно рекомендациям.</a:t>
            </a:r>
            <a:r>
              <a:rPr lang="ru-RU" sz="2400" dirty="0"/>
              <a:t> Допущена ошибка при разработке справочника </a:t>
            </a:r>
            <a:r>
              <a:rPr lang="ru-RU" sz="2400" i="1" dirty="0"/>
              <a:t>Номенклатура</a:t>
            </a:r>
            <a:r>
              <a:rPr lang="ru-RU" sz="2400" dirty="0"/>
              <a:t> – справочник не включён ни в одну подсистему. Следует открыть окно разработки справочника </a:t>
            </a:r>
            <a:r>
              <a:rPr lang="ru-RU" sz="2400" i="1" dirty="0"/>
              <a:t>Номенклатура,</a:t>
            </a:r>
            <a:r>
              <a:rPr lang="ru-RU" sz="2400" dirty="0"/>
              <a:t> на вкладке </a:t>
            </a:r>
            <a:r>
              <a:rPr lang="ru-RU" sz="2400" i="1" dirty="0"/>
              <a:t>Подсистемы</a:t>
            </a:r>
            <a:r>
              <a:rPr lang="ru-RU" sz="2400" dirty="0"/>
              <a:t> выделить подсистему </a:t>
            </a:r>
            <a:r>
              <a:rPr lang="ru-RU" sz="2400" i="1" dirty="0" err="1"/>
              <a:t>ВкладыКредиты</a:t>
            </a:r>
            <a:r>
              <a:rPr lang="ru-RU" sz="2400" i="1" dirty="0"/>
              <a:t>.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808106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597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0" y="1052736"/>
            <a:ext cx="882123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798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Результат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60562"/>
            <a:ext cx="831865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511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Занятие 6. Формы. Обработчики событий. Встроенный язык программирования </a:t>
            </a:r>
            <a:r>
              <a:rPr lang="ru-RU" sz="2800" b="1" dirty="0" smtClean="0"/>
              <a:t>1С:Предприятие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Задача 2. Разработайте обработчик событий для формы элемента справочника </a:t>
            </a:r>
            <a:r>
              <a:rPr lang="ru-RU" i="1" dirty="0"/>
              <a:t>Договоры клиентов</a:t>
            </a:r>
            <a:r>
              <a:rPr lang="ru-RU" dirty="0"/>
              <a:t>, который при изменении процентной ставки автоматически рассчитывает сумму начисленных процентов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/>
              <a:t>Объект.Проценты</a:t>
            </a:r>
            <a:r>
              <a:rPr lang="ru-RU" dirty="0"/>
              <a:t> = </a:t>
            </a:r>
            <a:r>
              <a:rPr lang="ru-RU" dirty="0" err="1"/>
              <a:t>Объект.Сумма</a:t>
            </a:r>
            <a:r>
              <a:rPr lang="ru-RU" dirty="0"/>
              <a:t>*</a:t>
            </a:r>
            <a:r>
              <a:rPr lang="ru-RU" dirty="0" err="1"/>
              <a:t>Объект.ПроцентнаяСтавка</a:t>
            </a:r>
            <a:r>
              <a:rPr lang="ru-RU" dirty="0"/>
              <a:t>/100/365*</a:t>
            </a:r>
            <a:r>
              <a:rPr lang="ru-RU" dirty="0" err="1"/>
              <a:t>КоличествоДней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516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ЗАМЕЧАНИЕ </a:t>
            </a:r>
            <a:r>
              <a:rPr lang="ru-RU" dirty="0"/>
              <a:t>1. ПРОЧТИ ОБЯЗАТЕЛЬНО! Так как наименование реквизитов в </a:t>
            </a:r>
            <a:r>
              <a:rPr lang="ru-RU" dirty="0" err="1"/>
              <a:t>видеоуроке</a:t>
            </a:r>
            <a:r>
              <a:rPr lang="ru-RU" dirty="0"/>
              <a:t> несколько изменены, то программный код может немного отличаться</a:t>
            </a:r>
          </a:p>
          <a:p>
            <a:r>
              <a:rPr lang="ru-RU" dirty="0"/>
              <a:t>ЗАМЕЧАНИЕ 3. ЭТО ПОМОЖЕТ! Если вы четко следовали пошаговым инструкциям прошлых уроков, то используйте нижеследующий код для самопроверки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82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20448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ЗАМЕЧАНИЕ </a:t>
            </a:r>
            <a:r>
              <a:rPr lang="ru-RU" dirty="0" smtClean="0"/>
              <a:t>. </a:t>
            </a:r>
            <a:r>
              <a:rPr lang="ru-RU" dirty="0"/>
              <a:t>ПОЛЕЗНО РАЗОБРАТЬСЯ </a:t>
            </a:r>
            <a:r>
              <a:rPr lang="ru-RU" dirty="0" smtClean="0"/>
              <a:t>СЕЙЧАС!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Если сумма автоматически не пересчитывается, то это значит, что в процессе отладки система не нашла синтаксической ошибки. Вам надо искать логическую ошибку в программном коде. Основные ошибки связаны с неправильным написанием реквизитов.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2" y="2780556"/>
            <a:ext cx="9055342" cy="2649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905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rgbClr val="FFFFFF"/>
            </a:gs>
            <a:gs pos="0">
              <a:srgbClr val="FFFF66"/>
            </a:gs>
            <a:gs pos="50000">
              <a:srgbClr val="FFFFFF"/>
            </a:gs>
            <a:gs pos="100000">
              <a:srgbClr val="FF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147248" cy="68093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annapant@yandex.ru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8343"/>
            <a:ext cx="1944216" cy="152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4287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06697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1268</Words>
  <Application>Microsoft Office PowerPoint</Application>
  <PresentationFormat>Экран (4:3)</PresentationFormat>
  <Paragraphs>138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Разработка приложений на платформе 1С:Предприятие Практикум  </vt:lpstr>
      <vt:lpstr>Презентация PowerPoint</vt:lpstr>
      <vt:lpstr>Презентация PowerPoint</vt:lpstr>
      <vt:lpstr>Презентация PowerPoint</vt:lpstr>
      <vt:lpstr>Структура материалов курса</vt:lpstr>
      <vt:lpstr>Требования к обучающимся</vt:lpstr>
      <vt:lpstr>Вклад курса в профессиональное развитие </vt:lpstr>
      <vt:lpstr>Рекомендации по оборудованию и программному обеспечению</vt:lpstr>
      <vt:lpstr>Формат курса</vt:lpstr>
      <vt:lpstr>Временной формат</vt:lpstr>
      <vt:lpstr>Темы курса</vt:lpstr>
      <vt:lpstr>Занятия курса</vt:lpstr>
      <vt:lpstr>Виды занятий</vt:lpstr>
      <vt:lpstr>Презентация PowerPoint</vt:lpstr>
      <vt:lpstr>Состав электронных учебных материалов </vt:lpstr>
      <vt:lpstr>В варианте для учителя курс дополнен </vt:lpstr>
      <vt:lpstr>Темп изложения материалов курса</vt:lpstr>
      <vt:lpstr>Презентация PowerPoint</vt:lpstr>
      <vt:lpstr>Презентация PowerPoint</vt:lpstr>
      <vt:lpstr>Задания проверочных работ </vt:lpstr>
      <vt:lpstr>Контрольные вопросы </vt:lpstr>
      <vt:lpstr>Формы работы над заданиями курса</vt:lpstr>
      <vt:lpstr>Практикум </vt:lpstr>
      <vt:lpstr>Практикум</vt:lpstr>
      <vt:lpstr>Технология «Шаг за шагом»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Занятие 6. Формы. Обработчики событий. Встроенный язык программирования 1С:Предприятие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приложений на платформе 1С:Предприятие</dc:title>
  <dc:creator>Anna</dc:creator>
  <cp:lastModifiedBy>Anna</cp:lastModifiedBy>
  <cp:revision>23</cp:revision>
  <dcterms:created xsi:type="dcterms:W3CDTF">2024-09-11T18:27:55Z</dcterms:created>
  <dcterms:modified xsi:type="dcterms:W3CDTF">2026-10-02T07:45:24Z</dcterms:modified>
</cp:coreProperties>
</file>