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8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9" r:id="rId1"/>
  </p:sldMasterIdLst>
  <p:notesMasterIdLst>
    <p:notesMasterId r:id="rId76"/>
  </p:notesMasterIdLst>
  <p:sldIdLst>
    <p:sldId id="394" r:id="rId2"/>
    <p:sldId id="2727" r:id="rId3"/>
    <p:sldId id="2731" r:id="rId4"/>
    <p:sldId id="2724" r:id="rId5"/>
    <p:sldId id="2759" r:id="rId6"/>
    <p:sldId id="2760" r:id="rId7"/>
    <p:sldId id="2761" r:id="rId8"/>
    <p:sldId id="303" r:id="rId9"/>
    <p:sldId id="304" r:id="rId10"/>
    <p:sldId id="2762" r:id="rId11"/>
    <p:sldId id="2763" r:id="rId12"/>
    <p:sldId id="2764" r:id="rId13"/>
    <p:sldId id="2765" r:id="rId14"/>
    <p:sldId id="257" r:id="rId15"/>
    <p:sldId id="260" r:id="rId16"/>
    <p:sldId id="2766" r:id="rId17"/>
    <p:sldId id="2767" r:id="rId18"/>
    <p:sldId id="2768" r:id="rId19"/>
    <p:sldId id="2728" r:id="rId20"/>
    <p:sldId id="2734" r:id="rId21"/>
    <p:sldId id="2733" r:id="rId22"/>
    <p:sldId id="2741" r:id="rId23"/>
    <p:sldId id="2712" r:id="rId24"/>
    <p:sldId id="2699" r:id="rId25"/>
    <p:sldId id="2732" r:id="rId26"/>
    <p:sldId id="2754" r:id="rId27"/>
    <p:sldId id="286" r:id="rId28"/>
    <p:sldId id="287" r:id="rId29"/>
    <p:sldId id="288" r:id="rId30"/>
    <p:sldId id="2755" r:id="rId31"/>
    <p:sldId id="2756" r:id="rId32"/>
    <p:sldId id="2757" r:id="rId33"/>
    <p:sldId id="2758" r:id="rId34"/>
    <p:sldId id="2769" r:id="rId35"/>
    <p:sldId id="2770" r:id="rId36"/>
    <p:sldId id="258" r:id="rId37"/>
    <p:sldId id="259" r:id="rId38"/>
    <p:sldId id="2771" r:id="rId39"/>
    <p:sldId id="261" r:id="rId40"/>
    <p:sldId id="262" r:id="rId41"/>
    <p:sldId id="271" r:id="rId42"/>
    <p:sldId id="272" r:id="rId43"/>
    <p:sldId id="264" r:id="rId44"/>
    <p:sldId id="265" r:id="rId45"/>
    <p:sldId id="266" r:id="rId46"/>
    <p:sldId id="273" r:id="rId47"/>
    <p:sldId id="267" r:id="rId48"/>
    <p:sldId id="268" r:id="rId49"/>
    <p:sldId id="269" r:id="rId50"/>
    <p:sldId id="270" r:id="rId51"/>
    <p:sldId id="2742" r:id="rId52"/>
    <p:sldId id="2744" r:id="rId53"/>
    <p:sldId id="2745" r:id="rId54"/>
    <p:sldId id="2746" r:id="rId55"/>
    <p:sldId id="2747" r:id="rId56"/>
    <p:sldId id="2748" r:id="rId57"/>
    <p:sldId id="2749" r:id="rId58"/>
    <p:sldId id="2750" r:id="rId59"/>
    <p:sldId id="2751" r:id="rId60"/>
    <p:sldId id="2752" r:id="rId61"/>
    <p:sldId id="2753" r:id="rId62"/>
    <p:sldId id="2743" r:id="rId63"/>
    <p:sldId id="2729" r:id="rId64"/>
    <p:sldId id="2735" r:id="rId65"/>
    <p:sldId id="2739" r:id="rId66"/>
    <p:sldId id="2730" r:id="rId67"/>
    <p:sldId id="2723" r:id="rId68"/>
    <p:sldId id="2737" r:id="rId69"/>
    <p:sldId id="2738" r:id="rId70"/>
    <p:sldId id="2740" r:id="rId71"/>
    <p:sldId id="2736" r:id="rId72"/>
    <p:sldId id="1098" r:id="rId73"/>
    <p:sldId id="337" r:id="rId74"/>
    <p:sldId id="2701" r:id="rId75"/>
  </p:sldIdLst>
  <p:sldSz cx="12192000" cy="6858000"/>
  <p:notesSz cx="6858000" cy="9144000"/>
  <p:embeddedFontLst>
    <p:embeddedFont>
      <p:font typeface="Futura PT Demi" panose="020B0604020202020204" charset="-52"/>
      <p:regular r:id="rId77"/>
      <p:italic r:id="rId78"/>
    </p:embeddedFont>
  </p:embeddedFontLst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420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003399"/>
    <a:srgbClr val="CC9900"/>
    <a:srgbClr val="CCCC00"/>
    <a:srgbClr val="0000FF"/>
    <a:srgbClr val="CC0000"/>
    <a:srgbClr val="FF0000"/>
    <a:srgbClr val="99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howGuides="1">
      <p:cViewPr varScale="1">
        <p:scale>
          <a:sx n="102" d="100"/>
          <a:sy n="102" d="100"/>
        </p:scale>
        <p:origin x="954" y="114"/>
      </p:cViewPr>
      <p:guideLst>
        <p:guide orient="horz" pos="2160"/>
        <p:guide pos="4203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90" d="100"/>
          <a:sy n="90" d="100"/>
        </p:scale>
        <p:origin x="2628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font" Target="fonts/font1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font" Target="fonts/font2.fntdata"/><Relationship Id="rId8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#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A091649-04EC-4717-92F5-DE2FC1B8D035}" type="doc">
      <dgm:prSet loTypeId="urn:microsoft.com/office/officeart/2005/8/layout/process1" loCatId="process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ru-RU"/>
        </a:p>
      </dgm:t>
    </dgm:pt>
    <dgm:pt modelId="{86E30178-0561-403A-9917-CEAF65F70925}">
      <dgm:prSet phldrT="[Текст]" phldr="0" custT="1"/>
      <dgm:spPr>
        <a:solidFill>
          <a:schemeClr val="accent3">
            <a:lumMod val="85000"/>
          </a:schemeClr>
        </a:solidFill>
      </dgm:spPr>
      <dgm:t>
        <a:bodyPr/>
        <a:lstStyle/>
        <a:p>
          <a:r>
            <a:rPr lang="ru-RU" sz="1700" dirty="0">
              <a:solidFill>
                <a:schemeClr val="tx1"/>
              </a:solidFill>
            </a:rPr>
            <a:t>Август 2024 г.</a:t>
          </a:r>
        </a:p>
        <a:p>
          <a:r>
            <a:rPr lang="ru-RU" sz="1700" dirty="0">
              <a:solidFill>
                <a:schemeClr val="tx1"/>
              </a:solidFill>
            </a:rPr>
            <a:t>Выпуск первых четырех курсов серии</a:t>
          </a:r>
        </a:p>
      </dgm:t>
    </dgm:pt>
    <dgm:pt modelId="{689F2121-9844-4019-9A15-277FAE863D1E}" type="parTrans" cxnId="{FDEF0715-F5BC-40E8-AF79-7D200ECA44C8}">
      <dgm:prSet/>
      <dgm:spPr/>
      <dgm:t>
        <a:bodyPr/>
        <a:lstStyle/>
        <a:p>
          <a:endParaRPr lang="ru-RU"/>
        </a:p>
      </dgm:t>
    </dgm:pt>
    <dgm:pt modelId="{D48FE4C6-AE3E-4EFF-A641-AC81C9E773EA}" type="sibTrans" cxnId="{FDEF0715-F5BC-40E8-AF79-7D200ECA44C8}">
      <dgm:prSet/>
      <dgm:spPr>
        <a:solidFill>
          <a:srgbClr val="C00000"/>
        </a:solidFill>
      </dgm:spPr>
      <dgm:t>
        <a:bodyPr/>
        <a:lstStyle/>
        <a:p>
          <a:endParaRPr lang="ru-RU"/>
        </a:p>
      </dgm:t>
    </dgm:pt>
    <dgm:pt modelId="{E2AB483D-E294-4E56-BC38-E3F790A5B1CF}">
      <dgm:prSet phldrT="[Текст]" phldr="0" custT="1"/>
      <dgm:spPr>
        <a:solidFill>
          <a:srgbClr val="FFFFFF">
            <a:lumMod val="8500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64770" tIns="64770" rIns="64770" bIns="64770" numCol="1" spcCol="1270" anchor="ctr" anchorCtr="0"/>
        <a:lstStyle/>
        <a:p>
          <a:pPr marL="0"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Сентябрь-декабрь 2024 г.</a:t>
          </a:r>
        </a:p>
        <a:p>
          <a:pPr marL="0"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Первая апробация в колледжах РФ</a:t>
          </a:r>
        </a:p>
      </dgm:t>
    </dgm:pt>
    <dgm:pt modelId="{22561328-A825-4E89-9BD4-41EB31B63F92}" type="parTrans" cxnId="{6FFDF38C-3C82-48EB-B414-57A9E7E0AA87}">
      <dgm:prSet/>
      <dgm:spPr/>
      <dgm:t>
        <a:bodyPr/>
        <a:lstStyle/>
        <a:p>
          <a:endParaRPr lang="ru-RU"/>
        </a:p>
      </dgm:t>
    </dgm:pt>
    <dgm:pt modelId="{405794FE-A500-4DA6-B823-E628ED8CF1DC}" type="sibTrans" cxnId="{6FFDF38C-3C82-48EB-B414-57A9E7E0AA87}">
      <dgm:prSet custT="1"/>
      <dgm:spPr>
        <a:solidFill>
          <a:srgbClr val="C00000"/>
        </a:solidFill>
        <a:ln>
          <a:noFill/>
        </a:ln>
        <a:effectLst/>
      </dgm:spPr>
      <dgm:t>
        <a:bodyPr spcFirstLastPara="0" vert="horz" wrap="square" lIns="0" tIns="0" rIns="0" bIns="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kern="1200">
            <a:solidFill>
              <a:srgbClr val="FFFFFF"/>
            </a:solidFill>
            <a:latin typeface="Arial"/>
            <a:ea typeface="+mn-ea"/>
            <a:cs typeface="+mn-cs"/>
          </a:endParaRPr>
        </a:p>
      </dgm:t>
    </dgm:pt>
    <dgm:pt modelId="{D95E9181-8711-42ED-BC10-0ED2913E46CB}">
      <dgm:prSet phldrT="[Текст]" phldr="0" custT="1"/>
      <dgm:spPr>
        <a:solidFill>
          <a:srgbClr val="FFFFFF">
            <a:lumMod val="8500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64770" tIns="64770" rIns="64770" bIns="64770" numCol="1" spcCol="1270" anchor="ctr" anchorCtr="0"/>
        <a:lstStyle/>
        <a:p>
          <a:pPr marL="0"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Январь-февраль 2025 г.</a:t>
          </a:r>
        </a:p>
        <a:p>
          <a:pPr marL="0"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Подведение итогов апробации</a:t>
          </a:r>
        </a:p>
      </dgm:t>
    </dgm:pt>
    <dgm:pt modelId="{1E5A69C5-7630-42E0-B131-B56DEB2512CE}" type="parTrans" cxnId="{396D340B-4097-4DF3-862A-B844026C13C0}">
      <dgm:prSet/>
      <dgm:spPr/>
      <dgm:t>
        <a:bodyPr/>
        <a:lstStyle/>
        <a:p>
          <a:endParaRPr lang="ru-RU"/>
        </a:p>
      </dgm:t>
    </dgm:pt>
    <dgm:pt modelId="{19D5BA79-9722-401A-8C97-B21E8319A8FE}" type="sibTrans" cxnId="{396D340B-4097-4DF3-862A-B844026C13C0}">
      <dgm:prSet custT="1"/>
      <dgm:spPr>
        <a:solidFill>
          <a:srgbClr val="C00000"/>
        </a:solidFill>
        <a:ln>
          <a:noFill/>
        </a:ln>
        <a:effectLst/>
      </dgm:spPr>
      <dgm:t>
        <a:bodyPr spcFirstLastPara="0" vert="horz" wrap="square" lIns="0" tIns="0" rIns="0" bIns="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kern="1200">
            <a:solidFill>
              <a:srgbClr val="FFFFFF"/>
            </a:solidFill>
            <a:latin typeface="Arial"/>
            <a:ea typeface="+mn-ea"/>
            <a:cs typeface="+mn-cs"/>
          </a:endParaRPr>
        </a:p>
      </dgm:t>
    </dgm:pt>
    <dgm:pt modelId="{78E01785-C6BE-4799-BB4F-7094FFE72A4D}">
      <dgm:prSet phldrT="[Текст]" phldr="0" custT="1"/>
      <dgm:spPr>
        <a:solidFill>
          <a:srgbClr val="FFFFFF">
            <a:lumMod val="8500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64770" tIns="64770" rIns="64770" bIns="64770" numCol="1" spcCol="1270" anchor="ctr" anchorCtr="0"/>
        <a:lstStyle/>
        <a:p>
          <a:r>
            <a:rPr lang="ru-RU" sz="1700" dirty="0">
              <a:solidFill>
                <a:schemeClr val="tx1"/>
              </a:solidFill>
            </a:rPr>
            <a:t>Март-август 2025 г.</a:t>
          </a:r>
          <a:br>
            <a:rPr lang="ru-RU" sz="1700" dirty="0">
              <a:solidFill>
                <a:schemeClr val="tx1"/>
              </a:solidFill>
            </a:rPr>
          </a:br>
          <a:r>
            <a:rPr lang="ru-RU" sz="1700" dirty="0">
              <a:solidFill>
                <a:schemeClr val="tx1"/>
              </a:solidFill>
            </a:rPr>
            <a:t>Доработки курсов по результатам апробации, разработка новых курсов</a:t>
          </a:r>
        </a:p>
      </dgm:t>
    </dgm:pt>
    <dgm:pt modelId="{BA84FC29-BBE3-4653-88B1-F8DE11AD20D5}" type="parTrans" cxnId="{D51FF4A4-7541-40D5-92CF-20BFE5946480}">
      <dgm:prSet/>
      <dgm:spPr/>
      <dgm:t>
        <a:bodyPr/>
        <a:lstStyle/>
        <a:p>
          <a:endParaRPr lang="ru-RU"/>
        </a:p>
      </dgm:t>
    </dgm:pt>
    <dgm:pt modelId="{78358ABF-3BD7-4E22-A2B0-B8343CC84659}" type="sibTrans" cxnId="{D51FF4A4-7541-40D5-92CF-20BFE5946480}">
      <dgm:prSet custT="1"/>
      <dgm:spPr>
        <a:solidFill>
          <a:srgbClr val="C00000"/>
        </a:solidFill>
        <a:ln>
          <a:noFill/>
        </a:ln>
        <a:effectLst/>
      </dgm:spPr>
      <dgm:t>
        <a:bodyPr spcFirstLastPara="0" vert="horz" wrap="square" lIns="0" tIns="0" rIns="0" bIns="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kern="1200">
            <a:solidFill>
              <a:srgbClr val="FFFFFF"/>
            </a:solidFill>
            <a:latin typeface="Arial"/>
            <a:ea typeface="+mn-ea"/>
            <a:cs typeface="+mn-cs"/>
          </a:endParaRPr>
        </a:p>
      </dgm:t>
    </dgm:pt>
    <dgm:pt modelId="{CA64838F-4CCA-4A0A-9366-B41444E97F4C}">
      <dgm:prSet phldrT="[Текст]" phldr="0" custT="1"/>
      <dgm:spPr>
        <a:solidFill>
          <a:schemeClr val="accent3">
            <a:lumMod val="85000"/>
          </a:scheme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64770" tIns="64770" rIns="64770" bIns="64770" numCol="1" spcCol="1270" anchor="ctr" anchorCtr="0"/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Сентябрь-декабрь 2025 г.</a:t>
          </a:r>
          <a:br>
            <a:rPr lang="ru-RU" sz="1700" kern="1200" dirty="0">
              <a:solidFill>
                <a:srgbClr val="000000"/>
              </a:solidFill>
              <a:latin typeface="Arial"/>
              <a:ea typeface="+mn-ea"/>
              <a:cs typeface="+mn-cs"/>
            </a:rPr>
          </a:br>
          <a:r>
            <a:rPr lang="ru-RU" sz="170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вторая апробация в колледжах РФ</a:t>
          </a:r>
        </a:p>
      </dgm:t>
    </dgm:pt>
    <dgm:pt modelId="{91AE89A4-8C64-4416-9834-521AC6B06DE7}" type="parTrans" cxnId="{F49A2BF9-0888-4F87-81A0-D94E776F2EAC}">
      <dgm:prSet/>
      <dgm:spPr/>
      <dgm:t>
        <a:bodyPr/>
        <a:lstStyle/>
        <a:p>
          <a:endParaRPr lang="ru-RU"/>
        </a:p>
      </dgm:t>
    </dgm:pt>
    <dgm:pt modelId="{18A2EA28-9123-4E41-84AF-17A4D34047CC}" type="sibTrans" cxnId="{F49A2BF9-0888-4F87-81A0-D94E776F2EAC}">
      <dgm:prSet/>
      <dgm:spPr/>
      <dgm:t>
        <a:bodyPr/>
        <a:lstStyle/>
        <a:p>
          <a:endParaRPr lang="ru-RU"/>
        </a:p>
      </dgm:t>
    </dgm:pt>
    <dgm:pt modelId="{F190226C-48B1-4442-A95F-11A9FF4B63C7}" type="pres">
      <dgm:prSet presAssocID="{AA091649-04EC-4717-92F5-DE2FC1B8D035}" presName="Name0" presStyleCnt="0">
        <dgm:presLayoutVars>
          <dgm:dir/>
          <dgm:resizeHandles val="exact"/>
        </dgm:presLayoutVars>
      </dgm:prSet>
      <dgm:spPr/>
    </dgm:pt>
    <dgm:pt modelId="{A4CF7D69-4A8F-424F-B59E-FB3607DCB399}" type="pres">
      <dgm:prSet presAssocID="{86E30178-0561-403A-9917-CEAF65F70925}" presName="node" presStyleLbl="node1" presStyleIdx="0" presStyleCnt="5">
        <dgm:presLayoutVars>
          <dgm:bulletEnabled val="1"/>
        </dgm:presLayoutVars>
      </dgm:prSet>
      <dgm:spPr/>
    </dgm:pt>
    <dgm:pt modelId="{2625820A-E6A6-44A4-8992-07C039AD7B83}" type="pres">
      <dgm:prSet presAssocID="{D48FE4C6-AE3E-4EFF-A641-AC81C9E773EA}" presName="sibTrans" presStyleLbl="sibTrans2D1" presStyleIdx="0" presStyleCnt="4"/>
      <dgm:spPr/>
    </dgm:pt>
    <dgm:pt modelId="{47945092-38A2-4D7E-8BE9-480BB0DE4EF4}" type="pres">
      <dgm:prSet presAssocID="{D48FE4C6-AE3E-4EFF-A641-AC81C9E773EA}" presName="connectorText" presStyleLbl="sibTrans2D1" presStyleIdx="0" presStyleCnt="4"/>
      <dgm:spPr/>
    </dgm:pt>
    <dgm:pt modelId="{E93A8E3B-35BB-4165-8F02-07234FF904A8}" type="pres">
      <dgm:prSet presAssocID="{E2AB483D-E294-4E56-BC38-E3F790A5B1CF}" presName="node" presStyleLbl="node1" presStyleIdx="1" presStyleCnt="5">
        <dgm:presLayoutVars>
          <dgm:bulletEnabled val="1"/>
        </dgm:presLayoutVars>
      </dgm:prSet>
      <dgm:spPr>
        <a:xfrm>
          <a:off x="2589359" y="569831"/>
          <a:ext cx="1845290" cy="2028986"/>
        </a:xfrm>
        <a:prstGeom prst="roundRect">
          <a:avLst>
            <a:gd name="adj" fmla="val 10000"/>
          </a:avLst>
        </a:prstGeom>
      </dgm:spPr>
    </dgm:pt>
    <dgm:pt modelId="{15A4BA38-FA1F-4B68-81DA-9E8101B1FC3F}" type="pres">
      <dgm:prSet presAssocID="{405794FE-A500-4DA6-B823-E628ED8CF1DC}" presName="sibTrans" presStyleLbl="sibTrans2D1" presStyleIdx="1" presStyleCnt="4"/>
      <dgm:spPr>
        <a:xfrm>
          <a:off x="4619179" y="1355508"/>
          <a:ext cx="391201" cy="457632"/>
        </a:xfrm>
        <a:prstGeom prst="rightArrow">
          <a:avLst>
            <a:gd name="adj1" fmla="val 60000"/>
            <a:gd name="adj2" fmla="val 50000"/>
          </a:avLst>
        </a:prstGeom>
      </dgm:spPr>
    </dgm:pt>
    <dgm:pt modelId="{36AFF788-AE18-4301-A22C-318AB8F00693}" type="pres">
      <dgm:prSet presAssocID="{405794FE-A500-4DA6-B823-E628ED8CF1DC}" presName="connectorText" presStyleLbl="sibTrans2D1" presStyleIdx="1" presStyleCnt="4"/>
      <dgm:spPr/>
    </dgm:pt>
    <dgm:pt modelId="{A032F8C3-7EFE-44E4-A969-EF39E31B486D}" type="pres">
      <dgm:prSet presAssocID="{D95E9181-8711-42ED-BC10-0ED2913E46CB}" presName="node" presStyleLbl="node1" presStyleIdx="2" presStyleCnt="5">
        <dgm:presLayoutVars>
          <dgm:bulletEnabled val="1"/>
        </dgm:presLayoutVars>
      </dgm:prSet>
      <dgm:spPr>
        <a:xfrm>
          <a:off x="5172767" y="569831"/>
          <a:ext cx="1845290" cy="2028986"/>
        </a:xfrm>
        <a:prstGeom prst="roundRect">
          <a:avLst>
            <a:gd name="adj" fmla="val 10000"/>
          </a:avLst>
        </a:prstGeom>
      </dgm:spPr>
    </dgm:pt>
    <dgm:pt modelId="{822E9725-B828-4370-9762-3AE784FFC900}" type="pres">
      <dgm:prSet presAssocID="{19D5BA79-9722-401A-8C97-B21E8319A8FE}" presName="sibTrans" presStyleLbl="sibTrans2D1" presStyleIdx="2" presStyleCnt="4"/>
      <dgm:spPr>
        <a:xfrm>
          <a:off x="7202587" y="1355508"/>
          <a:ext cx="391201" cy="457632"/>
        </a:xfrm>
        <a:prstGeom prst="rightArrow">
          <a:avLst>
            <a:gd name="adj1" fmla="val 60000"/>
            <a:gd name="adj2" fmla="val 50000"/>
          </a:avLst>
        </a:prstGeom>
      </dgm:spPr>
    </dgm:pt>
    <dgm:pt modelId="{86B65232-E10F-4EA0-AC8C-CE0E30A91319}" type="pres">
      <dgm:prSet presAssocID="{19D5BA79-9722-401A-8C97-B21E8319A8FE}" presName="connectorText" presStyleLbl="sibTrans2D1" presStyleIdx="2" presStyleCnt="4"/>
      <dgm:spPr/>
    </dgm:pt>
    <dgm:pt modelId="{140028EC-5E63-4150-8FB6-350C358B176D}" type="pres">
      <dgm:prSet presAssocID="{78E01785-C6BE-4799-BB4F-7094FFE72A4D}" presName="node" presStyleLbl="node1" presStyleIdx="3" presStyleCnt="5">
        <dgm:presLayoutVars>
          <dgm:bulletEnabled val="1"/>
        </dgm:presLayoutVars>
      </dgm:prSet>
      <dgm:spPr>
        <a:xfrm>
          <a:off x="7756174" y="569831"/>
          <a:ext cx="1845290" cy="2028986"/>
        </a:xfrm>
        <a:prstGeom prst="roundRect">
          <a:avLst>
            <a:gd name="adj" fmla="val 10000"/>
          </a:avLst>
        </a:prstGeom>
      </dgm:spPr>
    </dgm:pt>
    <dgm:pt modelId="{2CC4A5CB-81A4-4814-A835-DCAD948EF72B}" type="pres">
      <dgm:prSet presAssocID="{78358ABF-3BD7-4E22-A2B0-B8343CC84659}" presName="sibTrans" presStyleLbl="sibTrans2D1" presStyleIdx="3" presStyleCnt="4"/>
      <dgm:spPr>
        <a:xfrm>
          <a:off x="9785994" y="1355508"/>
          <a:ext cx="391201" cy="457632"/>
        </a:xfrm>
        <a:prstGeom prst="rightArrow">
          <a:avLst>
            <a:gd name="adj1" fmla="val 60000"/>
            <a:gd name="adj2" fmla="val 50000"/>
          </a:avLst>
        </a:prstGeom>
      </dgm:spPr>
    </dgm:pt>
    <dgm:pt modelId="{A7D813DF-E4BD-484D-9228-C991B0AB48B3}" type="pres">
      <dgm:prSet presAssocID="{78358ABF-3BD7-4E22-A2B0-B8343CC84659}" presName="connectorText" presStyleLbl="sibTrans2D1" presStyleIdx="3" presStyleCnt="4"/>
      <dgm:spPr/>
    </dgm:pt>
    <dgm:pt modelId="{8CC011E1-0152-4FCC-9D67-CE9978EEFDA9}" type="pres">
      <dgm:prSet presAssocID="{CA64838F-4CCA-4A0A-9366-B41444E97F4C}" presName="node" presStyleLbl="node1" presStyleIdx="4" presStyleCnt="5">
        <dgm:presLayoutVars>
          <dgm:bulletEnabled val="1"/>
        </dgm:presLayoutVars>
      </dgm:prSet>
      <dgm:spPr>
        <a:xfrm>
          <a:off x="10339581" y="569831"/>
          <a:ext cx="1845290" cy="2028986"/>
        </a:xfrm>
        <a:prstGeom prst="roundRect">
          <a:avLst>
            <a:gd name="adj" fmla="val 10000"/>
          </a:avLst>
        </a:prstGeom>
      </dgm:spPr>
    </dgm:pt>
  </dgm:ptLst>
  <dgm:cxnLst>
    <dgm:cxn modelId="{CEBF070B-657D-4853-AA1A-792A9C5CA36E}" type="presOf" srcId="{19D5BA79-9722-401A-8C97-B21E8319A8FE}" destId="{822E9725-B828-4370-9762-3AE784FFC900}" srcOrd="0" destOrd="0" presId="urn:microsoft.com/office/officeart/2005/8/layout/process1"/>
    <dgm:cxn modelId="{396D340B-4097-4DF3-862A-B844026C13C0}" srcId="{AA091649-04EC-4717-92F5-DE2FC1B8D035}" destId="{D95E9181-8711-42ED-BC10-0ED2913E46CB}" srcOrd="2" destOrd="0" parTransId="{1E5A69C5-7630-42E0-B131-B56DEB2512CE}" sibTransId="{19D5BA79-9722-401A-8C97-B21E8319A8FE}"/>
    <dgm:cxn modelId="{FDEF0715-F5BC-40E8-AF79-7D200ECA44C8}" srcId="{AA091649-04EC-4717-92F5-DE2FC1B8D035}" destId="{86E30178-0561-403A-9917-CEAF65F70925}" srcOrd="0" destOrd="0" parTransId="{689F2121-9844-4019-9A15-277FAE863D1E}" sibTransId="{D48FE4C6-AE3E-4EFF-A641-AC81C9E773EA}"/>
    <dgm:cxn modelId="{66B7A83B-BBE3-4E55-9C74-B20B94739645}" type="presOf" srcId="{D48FE4C6-AE3E-4EFF-A641-AC81C9E773EA}" destId="{2625820A-E6A6-44A4-8992-07C039AD7B83}" srcOrd="0" destOrd="0" presId="urn:microsoft.com/office/officeart/2005/8/layout/process1"/>
    <dgm:cxn modelId="{6F1B3F3E-3823-4791-AE7F-FE68E49B1746}" type="presOf" srcId="{D48FE4C6-AE3E-4EFF-A641-AC81C9E773EA}" destId="{47945092-38A2-4D7E-8BE9-480BB0DE4EF4}" srcOrd="1" destOrd="0" presId="urn:microsoft.com/office/officeart/2005/8/layout/process1"/>
    <dgm:cxn modelId="{06BD723F-D961-46A1-8B2B-9EF4ED0422BC}" type="presOf" srcId="{78358ABF-3BD7-4E22-A2B0-B8343CC84659}" destId="{2CC4A5CB-81A4-4814-A835-DCAD948EF72B}" srcOrd="0" destOrd="0" presId="urn:microsoft.com/office/officeart/2005/8/layout/process1"/>
    <dgm:cxn modelId="{AE4F4964-793D-45A3-8FB8-811F53AB7D98}" type="presOf" srcId="{78358ABF-3BD7-4E22-A2B0-B8343CC84659}" destId="{A7D813DF-E4BD-484D-9228-C991B0AB48B3}" srcOrd="1" destOrd="0" presId="urn:microsoft.com/office/officeart/2005/8/layout/process1"/>
    <dgm:cxn modelId="{E02AF578-D3A5-41C0-B995-EFB9B78F127A}" type="presOf" srcId="{405794FE-A500-4DA6-B823-E628ED8CF1DC}" destId="{36AFF788-AE18-4301-A22C-318AB8F00693}" srcOrd="1" destOrd="0" presId="urn:microsoft.com/office/officeart/2005/8/layout/process1"/>
    <dgm:cxn modelId="{270CB77C-19CF-4D33-B26F-40ADF18E1184}" type="presOf" srcId="{AA091649-04EC-4717-92F5-DE2FC1B8D035}" destId="{F190226C-48B1-4442-A95F-11A9FF4B63C7}" srcOrd="0" destOrd="0" presId="urn:microsoft.com/office/officeart/2005/8/layout/process1"/>
    <dgm:cxn modelId="{F3FE5D7F-C118-460A-8E10-F8C52B262E7B}" type="presOf" srcId="{78E01785-C6BE-4799-BB4F-7094FFE72A4D}" destId="{140028EC-5E63-4150-8FB6-350C358B176D}" srcOrd="0" destOrd="0" presId="urn:microsoft.com/office/officeart/2005/8/layout/process1"/>
    <dgm:cxn modelId="{CEFA1989-87F0-4F51-8610-C67605557D88}" type="presOf" srcId="{19D5BA79-9722-401A-8C97-B21E8319A8FE}" destId="{86B65232-E10F-4EA0-AC8C-CE0E30A91319}" srcOrd="1" destOrd="0" presId="urn:microsoft.com/office/officeart/2005/8/layout/process1"/>
    <dgm:cxn modelId="{6FFDF38C-3C82-48EB-B414-57A9E7E0AA87}" srcId="{AA091649-04EC-4717-92F5-DE2FC1B8D035}" destId="{E2AB483D-E294-4E56-BC38-E3F790A5B1CF}" srcOrd="1" destOrd="0" parTransId="{22561328-A825-4E89-9BD4-41EB31B63F92}" sibTransId="{405794FE-A500-4DA6-B823-E628ED8CF1DC}"/>
    <dgm:cxn modelId="{752799A1-3A3A-4B20-8710-57DAE55AF386}" type="presOf" srcId="{D95E9181-8711-42ED-BC10-0ED2913E46CB}" destId="{A032F8C3-7EFE-44E4-A969-EF39E31B486D}" srcOrd="0" destOrd="0" presId="urn:microsoft.com/office/officeart/2005/8/layout/process1"/>
    <dgm:cxn modelId="{D51FF4A4-7541-40D5-92CF-20BFE5946480}" srcId="{AA091649-04EC-4717-92F5-DE2FC1B8D035}" destId="{78E01785-C6BE-4799-BB4F-7094FFE72A4D}" srcOrd="3" destOrd="0" parTransId="{BA84FC29-BBE3-4653-88B1-F8DE11AD20D5}" sibTransId="{78358ABF-3BD7-4E22-A2B0-B8343CC84659}"/>
    <dgm:cxn modelId="{BB5AEAA8-9C88-45B2-85E6-90FF6C11CDA7}" type="presOf" srcId="{CA64838F-4CCA-4A0A-9366-B41444E97F4C}" destId="{8CC011E1-0152-4FCC-9D67-CE9978EEFDA9}" srcOrd="0" destOrd="0" presId="urn:microsoft.com/office/officeart/2005/8/layout/process1"/>
    <dgm:cxn modelId="{86DC1EBA-F858-4211-9252-647A464560E6}" type="presOf" srcId="{E2AB483D-E294-4E56-BC38-E3F790A5B1CF}" destId="{E93A8E3B-35BB-4165-8F02-07234FF904A8}" srcOrd="0" destOrd="0" presId="urn:microsoft.com/office/officeart/2005/8/layout/process1"/>
    <dgm:cxn modelId="{521846C9-3A31-43EE-9332-C2E66F5AEBC5}" type="presOf" srcId="{86E30178-0561-403A-9917-CEAF65F70925}" destId="{A4CF7D69-4A8F-424F-B59E-FB3607DCB399}" srcOrd="0" destOrd="0" presId="urn:microsoft.com/office/officeart/2005/8/layout/process1"/>
    <dgm:cxn modelId="{F49A2BF9-0888-4F87-81A0-D94E776F2EAC}" srcId="{AA091649-04EC-4717-92F5-DE2FC1B8D035}" destId="{CA64838F-4CCA-4A0A-9366-B41444E97F4C}" srcOrd="4" destOrd="0" parTransId="{91AE89A4-8C64-4416-9834-521AC6B06DE7}" sibTransId="{18A2EA28-9123-4E41-84AF-17A4D34047CC}"/>
    <dgm:cxn modelId="{02CC8EFB-C808-46CD-9B6D-12ED58B2F803}" type="presOf" srcId="{405794FE-A500-4DA6-B823-E628ED8CF1DC}" destId="{15A4BA38-FA1F-4B68-81DA-9E8101B1FC3F}" srcOrd="0" destOrd="0" presId="urn:microsoft.com/office/officeart/2005/8/layout/process1"/>
    <dgm:cxn modelId="{B1A69C9E-B4A6-40F0-AB35-D23B4450A498}" type="presParOf" srcId="{F190226C-48B1-4442-A95F-11A9FF4B63C7}" destId="{A4CF7D69-4A8F-424F-B59E-FB3607DCB399}" srcOrd="0" destOrd="0" presId="urn:microsoft.com/office/officeart/2005/8/layout/process1"/>
    <dgm:cxn modelId="{6745727E-6F37-4C55-91D6-61E6512AFA12}" type="presParOf" srcId="{F190226C-48B1-4442-A95F-11A9FF4B63C7}" destId="{2625820A-E6A6-44A4-8992-07C039AD7B83}" srcOrd="1" destOrd="0" presId="urn:microsoft.com/office/officeart/2005/8/layout/process1"/>
    <dgm:cxn modelId="{38F00E87-F29E-429F-B790-503573DC2928}" type="presParOf" srcId="{2625820A-E6A6-44A4-8992-07C039AD7B83}" destId="{47945092-38A2-4D7E-8BE9-480BB0DE4EF4}" srcOrd="0" destOrd="0" presId="urn:microsoft.com/office/officeart/2005/8/layout/process1"/>
    <dgm:cxn modelId="{E3E1AA2F-2FCE-4DD7-A157-B6C9720CCCEC}" type="presParOf" srcId="{F190226C-48B1-4442-A95F-11A9FF4B63C7}" destId="{E93A8E3B-35BB-4165-8F02-07234FF904A8}" srcOrd="2" destOrd="0" presId="urn:microsoft.com/office/officeart/2005/8/layout/process1"/>
    <dgm:cxn modelId="{FC034913-043D-4116-85F0-1E3B5AB41A23}" type="presParOf" srcId="{F190226C-48B1-4442-A95F-11A9FF4B63C7}" destId="{15A4BA38-FA1F-4B68-81DA-9E8101B1FC3F}" srcOrd="3" destOrd="0" presId="urn:microsoft.com/office/officeart/2005/8/layout/process1"/>
    <dgm:cxn modelId="{BE67C563-786A-4FA0-8E77-040DEB5535B6}" type="presParOf" srcId="{15A4BA38-FA1F-4B68-81DA-9E8101B1FC3F}" destId="{36AFF788-AE18-4301-A22C-318AB8F00693}" srcOrd="0" destOrd="0" presId="urn:microsoft.com/office/officeart/2005/8/layout/process1"/>
    <dgm:cxn modelId="{1C09E977-3990-42BF-8646-86FE62C2D8B8}" type="presParOf" srcId="{F190226C-48B1-4442-A95F-11A9FF4B63C7}" destId="{A032F8C3-7EFE-44E4-A969-EF39E31B486D}" srcOrd="4" destOrd="0" presId="urn:microsoft.com/office/officeart/2005/8/layout/process1"/>
    <dgm:cxn modelId="{B7113D1A-F4A9-46A8-9A8C-C7C867745AA8}" type="presParOf" srcId="{F190226C-48B1-4442-A95F-11A9FF4B63C7}" destId="{822E9725-B828-4370-9762-3AE784FFC900}" srcOrd="5" destOrd="0" presId="urn:microsoft.com/office/officeart/2005/8/layout/process1"/>
    <dgm:cxn modelId="{5323C583-78AC-410F-B003-6D3441E32FE9}" type="presParOf" srcId="{822E9725-B828-4370-9762-3AE784FFC900}" destId="{86B65232-E10F-4EA0-AC8C-CE0E30A91319}" srcOrd="0" destOrd="0" presId="urn:microsoft.com/office/officeart/2005/8/layout/process1"/>
    <dgm:cxn modelId="{C82E1A64-C248-4436-9AD6-5E6490881807}" type="presParOf" srcId="{F190226C-48B1-4442-A95F-11A9FF4B63C7}" destId="{140028EC-5E63-4150-8FB6-350C358B176D}" srcOrd="6" destOrd="0" presId="urn:microsoft.com/office/officeart/2005/8/layout/process1"/>
    <dgm:cxn modelId="{AA3E265D-4E13-46C3-B4C5-F523156BC886}" type="presParOf" srcId="{F190226C-48B1-4442-A95F-11A9FF4B63C7}" destId="{2CC4A5CB-81A4-4814-A835-DCAD948EF72B}" srcOrd="7" destOrd="0" presId="urn:microsoft.com/office/officeart/2005/8/layout/process1"/>
    <dgm:cxn modelId="{5E263A74-214C-4BD7-9F21-7A1E40091D7E}" type="presParOf" srcId="{2CC4A5CB-81A4-4814-A835-DCAD948EF72B}" destId="{A7D813DF-E4BD-484D-9228-C991B0AB48B3}" srcOrd="0" destOrd="0" presId="urn:microsoft.com/office/officeart/2005/8/layout/process1"/>
    <dgm:cxn modelId="{3C835145-2521-4C96-848C-F2F0F5B7046E}" type="presParOf" srcId="{F190226C-48B1-4442-A95F-11A9FF4B63C7}" destId="{8CC011E1-0152-4FCC-9D67-CE9978EEFDA9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AA4BC5C-8E2B-4337-9B62-720E55E50120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B8D6839-A305-4B56-9F8C-3D36DE28B7DE}">
      <dgm:prSet phldrT="[Текст]" custT="1"/>
      <dgm:spPr/>
      <dgm:t>
        <a:bodyPr/>
        <a:lstStyle/>
        <a:p>
          <a:r>
            <a:rPr lang="ru-RU" sz="1900" kern="1200" dirty="0">
              <a:solidFill>
                <a:srgbClr val="000000"/>
              </a:solidFill>
              <a:latin typeface="Futura PT Demi" panose="020B0604020202020204" charset="-52"/>
              <a:ea typeface="+mn-ea"/>
              <a:cs typeface="+mn-cs"/>
            </a:rPr>
            <a:t>Дмитрий Алексеевич Польский</a:t>
          </a:r>
        </a:p>
      </dgm:t>
    </dgm:pt>
    <dgm:pt modelId="{3F9F6118-74F5-4E45-A18A-5080D8EEEF74}" type="parTrans" cxnId="{91904333-70A8-45EB-95D0-AA7451E6F992}">
      <dgm:prSet/>
      <dgm:spPr/>
      <dgm:t>
        <a:bodyPr/>
        <a:lstStyle/>
        <a:p>
          <a:endParaRPr lang="ru-RU"/>
        </a:p>
      </dgm:t>
    </dgm:pt>
    <dgm:pt modelId="{E3A2308C-086C-40D8-A979-76BF31699C96}" type="sibTrans" cxnId="{91904333-70A8-45EB-95D0-AA7451E6F992}">
      <dgm:prSet/>
      <dgm:spPr/>
      <dgm:t>
        <a:bodyPr/>
        <a:lstStyle/>
        <a:p>
          <a:endParaRPr lang="ru-RU"/>
        </a:p>
      </dgm:t>
    </dgm:pt>
    <dgm:pt modelId="{52A590A7-E869-4806-8F29-47F8C6184888}">
      <dgm:prSet phldrT="[Текст]"/>
      <dgm:spPr/>
      <dgm:t>
        <a:bodyPr/>
        <a:lstStyle/>
        <a:p>
          <a:pPr>
            <a:buClrTx/>
            <a:buSzTx/>
            <a:buFont typeface="Arial" panose="020B0604020202020204" pitchFamily="34" charset="0"/>
            <a:buChar char="•"/>
          </a:pPr>
          <a:r>
            <a:rPr lang="ru-RU" dirty="0">
              <a:solidFill>
                <a:schemeClr val="dk1"/>
              </a:solidFill>
              <a:latin typeface="Futura PT Demi" panose="020B0604020202020204" charset="-52"/>
              <a:ea typeface="+mn-ea"/>
              <a:cs typeface="+mn-cs"/>
            </a:rPr>
            <a:t>Библиотека стандартных подсистем. Решение практических задач</a:t>
          </a:r>
          <a:endParaRPr lang="ru-RU" dirty="0"/>
        </a:p>
      </dgm:t>
    </dgm:pt>
    <dgm:pt modelId="{C9B6D170-0572-4C32-AB20-28BDC1ABCF93}" type="parTrans" cxnId="{C2064018-42E1-4A2B-A160-EBC5CC479E6B}">
      <dgm:prSet/>
      <dgm:spPr/>
      <dgm:t>
        <a:bodyPr/>
        <a:lstStyle/>
        <a:p>
          <a:endParaRPr lang="ru-RU"/>
        </a:p>
      </dgm:t>
    </dgm:pt>
    <dgm:pt modelId="{5F29667A-F9F8-48B5-AA50-5F7171D071F4}" type="sibTrans" cxnId="{C2064018-42E1-4A2B-A160-EBC5CC479E6B}">
      <dgm:prSet/>
      <dgm:spPr/>
      <dgm:t>
        <a:bodyPr/>
        <a:lstStyle/>
        <a:p>
          <a:endParaRPr lang="ru-RU"/>
        </a:p>
      </dgm:t>
    </dgm:pt>
    <dgm:pt modelId="{21FB73C0-8411-475D-9223-E93EE238B08D}">
      <dgm:prSet phldrT="[Текст]"/>
      <dgm:spPr/>
      <dgm:t>
        <a:bodyPr/>
        <a:lstStyle/>
        <a:p>
          <a:pPr>
            <a:buClrTx/>
            <a:buSzTx/>
            <a:buFont typeface="Arial" panose="020B0604020202020204" pitchFamily="34" charset="0"/>
            <a:buChar char="•"/>
          </a:pPr>
          <a:r>
            <a:rPr lang="ru-RU" dirty="0">
              <a:solidFill>
                <a:schemeClr val="dk1"/>
              </a:solidFill>
              <a:latin typeface="Futura PT Demi" panose="020B0604020202020204" charset="-52"/>
              <a:ea typeface="+mn-ea"/>
              <a:cs typeface="+mn-cs"/>
            </a:rPr>
            <a:t>Инструменты и сервисы экосистемы 1С</a:t>
          </a:r>
          <a:endParaRPr lang="ru-RU" dirty="0"/>
        </a:p>
      </dgm:t>
    </dgm:pt>
    <dgm:pt modelId="{B8369D7C-CEBC-4B92-8D7A-0ED8F97AD942}" type="parTrans" cxnId="{6FC495AA-CB1C-4745-A342-5FCEA541DB78}">
      <dgm:prSet/>
      <dgm:spPr/>
      <dgm:t>
        <a:bodyPr/>
        <a:lstStyle/>
        <a:p>
          <a:endParaRPr lang="ru-RU"/>
        </a:p>
      </dgm:t>
    </dgm:pt>
    <dgm:pt modelId="{376A8C94-A032-4579-911B-7AB347DC9997}" type="sibTrans" cxnId="{6FC495AA-CB1C-4745-A342-5FCEA541DB78}">
      <dgm:prSet/>
      <dgm:spPr/>
      <dgm:t>
        <a:bodyPr/>
        <a:lstStyle/>
        <a:p>
          <a:endParaRPr lang="ru-RU"/>
        </a:p>
      </dgm:t>
    </dgm:pt>
    <dgm:pt modelId="{3A813DBD-C695-499E-ADD2-8C4702E01BF8}">
      <dgm:prSet phldrT="[Текст]" custT="1"/>
      <dgm:spPr/>
      <dgm:t>
        <a:bodyPr/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>
              <a:solidFill>
                <a:srgbClr val="000000"/>
              </a:solidFill>
              <a:latin typeface="Futura PT Demi" panose="020B0604020202020204" charset="-52"/>
              <a:ea typeface="+mn-ea"/>
              <a:cs typeface="+mn-cs"/>
            </a:rPr>
            <a:t>Владимир </a:t>
          </a:r>
          <a:r>
            <a:rPr lang="ru-RU" sz="1900" kern="1200" dirty="0" err="1">
              <a:solidFill>
                <a:srgbClr val="000000"/>
              </a:solidFill>
              <a:latin typeface="Futura PT Demi" panose="020B0604020202020204" charset="-52"/>
              <a:ea typeface="+mn-ea"/>
              <a:cs typeface="+mn-cs"/>
            </a:rPr>
            <a:t>Калиникович</a:t>
          </a:r>
          <a:r>
            <a:rPr lang="ru-RU" sz="1900" kern="1200" dirty="0">
              <a:solidFill>
                <a:srgbClr val="000000"/>
              </a:solidFill>
              <a:latin typeface="Futura PT Demi" panose="020B0604020202020204" charset="-52"/>
              <a:ea typeface="+mn-ea"/>
              <a:cs typeface="+mn-cs"/>
            </a:rPr>
            <a:t> Иванов </a:t>
          </a:r>
        </a:p>
      </dgm:t>
    </dgm:pt>
    <dgm:pt modelId="{507F1FD8-64EA-4206-9333-AAD41A1887C2}" type="parTrans" cxnId="{7FA72B33-BA82-400F-81AB-C0FA8D04122D}">
      <dgm:prSet/>
      <dgm:spPr/>
      <dgm:t>
        <a:bodyPr/>
        <a:lstStyle/>
        <a:p>
          <a:endParaRPr lang="ru-RU"/>
        </a:p>
      </dgm:t>
    </dgm:pt>
    <dgm:pt modelId="{6236D7DE-7B0C-4432-AB21-A685181B8C78}" type="sibTrans" cxnId="{7FA72B33-BA82-400F-81AB-C0FA8D04122D}">
      <dgm:prSet/>
      <dgm:spPr/>
      <dgm:t>
        <a:bodyPr/>
        <a:lstStyle/>
        <a:p>
          <a:endParaRPr lang="ru-RU"/>
        </a:p>
      </dgm:t>
    </dgm:pt>
    <dgm:pt modelId="{13E5DE57-3A69-423A-86F0-3F65D8FB1409}">
      <dgm:prSet phldrT="[Текст]" custT="1"/>
      <dgm:spPr/>
      <dgm:t>
        <a:bodyPr/>
        <a:lstStyle/>
        <a:p>
          <a:r>
            <a:rPr lang="ru-RU" sz="1900" kern="1200" dirty="0">
              <a:solidFill>
                <a:srgbClr val="000000"/>
              </a:solidFill>
              <a:latin typeface="Futura PT Demi" panose="020B0604020202020204" charset="-52"/>
              <a:ea typeface="+mn-ea"/>
              <a:cs typeface="+mn-cs"/>
            </a:rPr>
            <a:t>Разработка мобильных приложений в «1С:Предприятие»</a:t>
          </a:r>
        </a:p>
      </dgm:t>
    </dgm:pt>
    <dgm:pt modelId="{2EF91457-25B4-4914-8562-2E1A4A4D5CD8}" type="parTrans" cxnId="{06D56C67-726D-4879-98C9-01523FC1EE00}">
      <dgm:prSet/>
      <dgm:spPr/>
      <dgm:t>
        <a:bodyPr/>
        <a:lstStyle/>
        <a:p>
          <a:endParaRPr lang="ru-RU"/>
        </a:p>
      </dgm:t>
    </dgm:pt>
    <dgm:pt modelId="{EB359A9D-9E14-490F-86D2-6E9C8864A381}" type="sibTrans" cxnId="{06D56C67-726D-4879-98C9-01523FC1EE00}">
      <dgm:prSet/>
      <dgm:spPr/>
      <dgm:t>
        <a:bodyPr/>
        <a:lstStyle/>
        <a:p>
          <a:endParaRPr lang="ru-RU"/>
        </a:p>
      </dgm:t>
    </dgm:pt>
    <dgm:pt modelId="{65CACB12-D388-4A8E-A564-09FB0C627B54}">
      <dgm:prSet phldrT="[Текст]" phldr="0" custT="1"/>
      <dgm:spPr/>
      <dgm:t>
        <a:bodyPr/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>
              <a:solidFill>
                <a:srgbClr val="000000"/>
              </a:solidFill>
              <a:latin typeface="Futura PT Demi" panose="020B0604020202020204" charset="-52"/>
              <a:ea typeface="+mn-ea"/>
              <a:cs typeface="+mn-cs"/>
            </a:rPr>
            <a:t>Ольга Григорьевна Матвеева</a:t>
          </a:r>
        </a:p>
      </dgm:t>
    </dgm:pt>
    <dgm:pt modelId="{293F0409-89FC-4609-9B01-EC9D683A8857}" type="parTrans" cxnId="{B2A4D186-4E8C-4EF1-B2A9-9BE8EDB9448A}">
      <dgm:prSet/>
      <dgm:spPr/>
      <dgm:t>
        <a:bodyPr/>
        <a:lstStyle/>
        <a:p>
          <a:endParaRPr lang="ru-RU"/>
        </a:p>
      </dgm:t>
    </dgm:pt>
    <dgm:pt modelId="{A2FBFA9F-4174-4C23-AD9F-FBE9C83136D7}" type="sibTrans" cxnId="{B2A4D186-4E8C-4EF1-B2A9-9BE8EDB9448A}">
      <dgm:prSet/>
      <dgm:spPr/>
      <dgm:t>
        <a:bodyPr/>
        <a:lstStyle/>
        <a:p>
          <a:endParaRPr lang="ru-RU"/>
        </a:p>
      </dgm:t>
    </dgm:pt>
    <dgm:pt modelId="{4F7DA908-B51F-4A40-97DC-DBB1F1FA232F}">
      <dgm:prSet phldrT="[Текст]"/>
      <dgm:spPr/>
      <dgm:t>
        <a:bodyPr/>
        <a:lstStyle/>
        <a:p>
          <a:pPr>
            <a:buClrTx/>
            <a:buSzTx/>
            <a:buFont typeface="Arial" panose="020B0604020202020204" pitchFamily="34" charset="0"/>
            <a:buChar char="•"/>
          </a:pPr>
          <a:r>
            <a:rPr lang="ru-RU" dirty="0">
              <a:solidFill>
                <a:schemeClr val="dk1"/>
              </a:solidFill>
              <a:latin typeface="Futura PT Demi" panose="020B0604020202020204" charset="-52"/>
              <a:ea typeface="+mn-ea"/>
              <a:cs typeface="+mn-cs"/>
            </a:rPr>
            <a:t>Подготовка к демо-экзамену «Экономика и бухгалтерский учет» (по отраслям)</a:t>
          </a:r>
          <a:endParaRPr lang="ru-RU" dirty="0"/>
        </a:p>
      </dgm:t>
    </dgm:pt>
    <dgm:pt modelId="{3CC9D7FC-B638-43D3-980A-62864B4477C3}" type="parTrans" cxnId="{B21C7BBA-A07C-4547-8BBB-EBB796829514}">
      <dgm:prSet/>
      <dgm:spPr/>
      <dgm:t>
        <a:bodyPr/>
        <a:lstStyle/>
        <a:p>
          <a:endParaRPr lang="ru-RU"/>
        </a:p>
      </dgm:t>
    </dgm:pt>
    <dgm:pt modelId="{9C827DCB-115C-4ECE-8686-38B4B84EC97F}" type="sibTrans" cxnId="{B21C7BBA-A07C-4547-8BBB-EBB796829514}">
      <dgm:prSet/>
      <dgm:spPr/>
      <dgm:t>
        <a:bodyPr/>
        <a:lstStyle/>
        <a:p>
          <a:endParaRPr lang="ru-RU"/>
        </a:p>
      </dgm:t>
    </dgm:pt>
    <dgm:pt modelId="{96E2DA61-45A0-4791-8BF6-692C0A8CA7C1}">
      <dgm:prSet phldrT="[Текст]"/>
      <dgm:spPr/>
      <dgm:t>
        <a:bodyPr/>
        <a:lstStyle/>
        <a:p>
          <a:pPr>
            <a:buClrTx/>
            <a:buSzTx/>
            <a:buFont typeface="Arial" panose="020B0604020202020204" pitchFamily="34" charset="0"/>
            <a:buChar char="•"/>
          </a:pPr>
          <a:r>
            <a:rPr lang="ru-RU" dirty="0">
              <a:solidFill>
                <a:schemeClr val="dk1"/>
              </a:solidFill>
              <a:latin typeface="Futura PT Demi" panose="020B0604020202020204" charset="-52"/>
              <a:ea typeface="+mn-ea"/>
              <a:cs typeface="+mn-cs"/>
            </a:rPr>
            <a:t>Администрирование 1С</a:t>
          </a:r>
          <a:endParaRPr lang="ru-RU" dirty="0"/>
        </a:p>
      </dgm:t>
    </dgm:pt>
    <dgm:pt modelId="{5BD5710B-4F43-4C94-9008-876A68BF0898}" type="parTrans" cxnId="{EDE678F8-BC7F-4897-A4E4-23336C735FE2}">
      <dgm:prSet/>
      <dgm:spPr/>
      <dgm:t>
        <a:bodyPr/>
        <a:lstStyle/>
        <a:p>
          <a:endParaRPr lang="ru-RU"/>
        </a:p>
      </dgm:t>
    </dgm:pt>
    <dgm:pt modelId="{7265E5EC-9F5C-49A3-BBFD-9FE385743E06}" type="sibTrans" cxnId="{EDE678F8-BC7F-4897-A4E4-23336C735FE2}">
      <dgm:prSet/>
      <dgm:spPr/>
      <dgm:t>
        <a:bodyPr/>
        <a:lstStyle/>
        <a:p>
          <a:endParaRPr lang="ru-RU"/>
        </a:p>
      </dgm:t>
    </dgm:pt>
    <dgm:pt modelId="{61692161-7A8A-4137-9763-C096680EF4F7}">
      <dgm:prSet phldrT="[Текст]"/>
      <dgm:spPr/>
      <dgm:t>
        <a:bodyPr/>
        <a:lstStyle/>
        <a:p>
          <a:pPr>
            <a:buClrTx/>
            <a:buSzTx/>
            <a:buFont typeface="Arial" panose="020B0604020202020204" pitchFamily="34" charset="0"/>
            <a:buChar char="•"/>
          </a:pPr>
          <a:r>
            <a:rPr lang="ru-RU" dirty="0">
              <a:solidFill>
                <a:schemeClr val="dk1"/>
              </a:solidFill>
              <a:latin typeface="Futura PT Demi" panose="020B0604020202020204" charset="-52"/>
              <a:ea typeface="+mn-ea"/>
              <a:cs typeface="+mn-cs"/>
            </a:rPr>
            <a:t>Подготовка к демонстрационному экзамену по специальности «Информационные системы и программирование» </a:t>
          </a:r>
          <a:endParaRPr lang="ru-RU" dirty="0"/>
        </a:p>
      </dgm:t>
    </dgm:pt>
    <dgm:pt modelId="{93696E95-6DE1-4A71-AA32-1BACAC42B979}" type="parTrans" cxnId="{23F99B4F-9AC5-4859-9456-2D58A1C1B417}">
      <dgm:prSet/>
      <dgm:spPr/>
      <dgm:t>
        <a:bodyPr/>
        <a:lstStyle/>
        <a:p>
          <a:endParaRPr lang="ru-RU"/>
        </a:p>
      </dgm:t>
    </dgm:pt>
    <dgm:pt modelId="{DFF4E3F4-3CCB-4039-B529-91967BDC077B}" type="sibTrans" cxnId="{23F99B4F-9AC5-4859-9456-2D58A1C1B417}">
      <dgm:prSet/>
      <dgm:spPr/>
      <dgm:t>
        <a:bodyPr/>
        <a:lstStyle/>
        <a:p>
          <a:endParaRPr lang="ru-RU"/>
        </a:p>
      </dgm:t>
    </dgm:pt>
    <dgm:pt modelId="{8FD175C8-40AF-4B26-9523-E44D58317F27}" type="pres">
      <dgm:prSet presAssocID="{6AA4BC5C-8E2B-4337-9B62-720E55E50120}" presName="Name0" presStyleCnt="0">
        <dgm:presLayoutVars>
          <dgm:dir/>
          <dgm:animLvl val="lvl"/>
          <dgm:resizeHandles val="exact"/>
        </dgm:presLayoutVars>
      </dgm:prSet>
      <dgm:spPr/>
    </dgm:pt>
    <dgm:pt modelId="{D1836177-6478-4350-A025-B9525C1295DA}" type="pres">
      <dgm:prSet presAssocID="{7B8D6839-A305-4B56-9F8C-3D36DE28B7DE}" presName="composite" presStyleCnt="0"/>
      <dgm:spPr/>
    </dgm:pt>
    <dgm:pt modelId="{CD5E8BB7-D29D-460F-8183-5E66038379C0}" type="pres">
      <dgm:prSet presAssocID="{7B8D6839-A305-4B56-9F8C-3D36DE28B7DE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2F8AA08A-7DB7-41FF-870C-E3DE985A28A5}" type="pres">
      <dgm:prSet presAssocID="{7B8D6839-A305-4B56-9F8C-3D36DE28B7DE}" presName="desTx" presStyleLbl="alignAccFollowNode1" presStyleIdx="0" presStyleCnt="3">
        <dgm:presLayoutVars>
          <dgm:bulletEnabled val="1"/>
        </dgm:presLayoutVars>
      </dgm:prSet>
      <dgm:spPr/>
    </dgm:pt>
    <dgm:pt modelId="{8EDB8035-4A2F-482E-A1D0-06D695364C62}" type="pres">
      <dgm:prSet presAssocID="{E3A2308C-086C-40D8-A979-76BF31699C96}" presName="space" presStyleCnt="0"/>
      <dgm:spPr/>
    </dgm:pt>
    <dgm:pt modelId="{591A4B09-C721-4599-967C-EE518E4AB97D}" type="pres">
      <dgm:prSet presAssocID="{3A813DBD-C695-499E-ADD2-8C4702E01BF8}" presName="composite" presStyleCnt="0"/>
      <dgm:spPr/>
    </dgm:pt>
    <dgm:pt modelId="{04E2A666-17DF-4384-8542-771FBFCC724D}" type="pres">
      <dgm:prSet presAssocID="{3A813DBD-C695-499E-ADD2-8C4702E01BF8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3E886654-BB5C-4BA0-9AC0-EA24B7E0DA12}" type="pres">
      <dgm:prSet presAssocID="{3A813DBD-C695-499E-ADD2-8C4702E01BF8}" presName="desTx" presStyleLbl="alignAccFollowNode1" presStyleIdx="1" presStyleCnt="3">
        <dgm:presLayoutVars>
          <dgm:bulletEnabled val="1"/>
        </dgm:presLayoutVars>
      </dgm:prSet>
      <dgm:spPr/>
    </dgm:pt>
    <dgm:pt modelId="{8608A3B4-C52A-4764-93AC-96023405749D}" type="pres">
      <dgm:prSet presAssocID="{6236D7DE-7B0C-4432-AB21-A685181B8C78}" presName="space" presStyleCnt="0"/>
      <dgm:spPr/>
    </dgm:pt>
    <dgm:pt modelId="{95C3C4A5-FFC4-4C86-A25F-D7881A6EA18D}" type="pres">
      <dgm:prSet presAssocID="{65CACB12-D388-4A8E-A564-09FB0C627B54}" presName="composite" presStyleCnt="0"/>
      <dgm:spPr/>
    </dgm:pt>
    <dgm:pt modelId="{6DE68D77-85F8-4D32-947F-3055712B2857}" type="pres">
      <dgm:prSet presAssocID="{65CACB12-D388-4A8E-A564-09FB0C627B54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2218081E-A08E-409D-8E84-BA2FADC9ABFA}" type="pres">
      <dgm:prSet presAssocID="{65CACB12-D388-4A8E-A564-09FB0C627B54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872DB305-98EA-4F8F-9362-D1B48D92902E}" type="presOf" srcId="{52A590A7-E869-4806-8F29-47F8C6184888}" destId="{2F8AA08A-7DB7-41FF-870C-E3DE985A28A5}" srcOrd="0" destOrd="0" presId="urn:microsoft.com/office/officeart/2005/8/layout/hList1"/>
    <dgm:cxn modelId="{507BEB07-B40C-45A5-96F0-BEA0D5A68837}" type="presOf" srcId="{65CACB12-D388-4A8E-A564-09FB0C627B54}" destId="{6DE68D77-85F8-4D32-947F-3055712B2857}" srcOrd="0" destOrd="0" presId="urn:microsoft.com/office/officeart/2005/8/layout/hList1"/>
    <dgm:cxn modelId="{C2064018-42E1-4A2B-A160-EBC5CC479E6B}" srcId="{7B8D6839-A305-4B56-9F8C-3D36DE28B7DE}" destId="{52A590A7-E869-4806-8F29-47F8C6184888}" srcOrd="0" destOrd="0" parTransId="{C9B6D170-0572-4C32-AB20-28BDC1ABCF93}" sibTransId="{5F29667A-F9F8-48B5-AA50-5F7171D071F4}"/>
    <dgm:cxn modelId="{7FA72B33-BA82-400F-81AB-C0FA8D04122D}" srcId="{6AA4BC5C-8E2B-4337-9B62-720E55E50120}" destId="{3A813DBD-C695-499E-ADD2-8C4702E01BF8}" srcOrd="1" destOrd="0" parTransId="{507F1FD8-64EA-4206-9333-AAD41A1887C2}" sibTransId="{6236D7DE-7B0C-4432-AB21-A685181B8C78}"/>
    <dgm:cxn modelId="{91904333-70A8-45EB-95D0-AA7451E6F992}" srcId="{6AA4BC5C-8E2B-4337-9B62-720E55E50120}" destId="{7B8D6839-A305-4B56-9F8C-3D36DE28B7DE}" srcOrd="0" destOrd="0" parTransId="{3F9F6118-74F5-4E45-A18A-5080D8EEEF74}" sibTransId="{E3A2308C-086C-40D8-A979-76BF31699C96}"/>
    <dgm:cxn modelId="{06D56C67-726D-4879-98C9-01523FC1EE00}" srcId="{3A813DBD-C695-499E-ADD2-8C4702E01BF8}" destId="{13E5DE57-3A69-423A-86F0-3F65D8FB1409}" srcOrd="0" destOrd="0" parTransId="{2EF91457-25B4-4914-8562-2E1A4A4D5CD8}" sibTransId="{EB359A9D-9E14-490F-86D2-6E9C8864A381}"/>
    <dgm:cxn modelId="{82E78F6A-A654-44A7-9130-AC64BA7847D8}" type="presOf" srcId="{13E5DE57-3A69-423A-86F0-3F65D8FB1409}" destId="{3E886654-BB5C-4BA0-9AC0-EA24B7E0DA12}" srcOrd="0" destOrd="0" presId="urn:microsoft.com/office/officeart/2005/8/layout/hList1"/>
    <dgm:cxn modelId="{23F99B4F-9AC5-4859-9456-2D58A1C1B417}" srcId="{7B8D6839-A305-4B56-9F8C-3D36DE28B7DE}" destId="{61692161-7A8A-4137-9763-C096680EF4F7}" srcOrd="3" destOrd="0" parTransId="{93696E95-6DE1-4A71-AA32-1BACAC42B979}" sibTransId="{DFF4E3F4-3CCB-4039-B529-91967BDC077B}"/>
    <dgm:cxn modelId="{83A45659-CA6A-411B-B4A5-180D08A48AA5}" type="presOf" srcId="{4F7DA908-B51F-4A40-97DC-DBB1F1FA232F}" destId="{2218081E-A08E-409D-8E84-BA2FADC9ABFA}" srcOrd="0" destOrd="0" presId="urn:microsoft.com/office/officeart/2005/8/layout/hList1"/>
    <dgm:cxn modelId="{7A35D984-0B32-4D72-B23C-5BE86CE683AE}" type="presOf" srcId="{21FB73C0-8411-475D-9223-E93EE238B08D}" destId="{2F8AA08A-7DB7-41FF-870C-E3DE985A28A5}" srcOrd="0" destOrd="1" presId="urn:microsoft.com/office/officeart/2005/8/layout/hList1"/>
    <dgm:cxn modelId="{B2A4D186-4E8C-4EF1-B2A9-9BE8EDB9448A}" srcId="{6AA4BC5C-8E2B-4337-9B62-720E55E50120}" destId="{65CACB12-D388-4A8E-A564-09FB0C627B54}" srcOrd="2" destOrd="0" parTransId="{293F0409-89FC-4609-9B01-EC9D683A8857}" sibTransId="{A2FBFA9F-4174-4C23-AD9F-FBE9C83136D7}"/>
    <dgm:cxn modelId="{4DFCAB8B-C80A-4AF7-9C76-DB797C7BD12F}" type="presOf" srcId="{96E2DA61-45A0-4791-8BF6-692C0A8CA7C1}" destId="{2F8AA08A-7DB7-41FF-870C-E3DE985A28A5}" srcOrd="0" destOrd="2" presId="urn:microsoft.com/office/officeart/2005/8/layout/hList1"/>
    <dgm:cxn modelId="{E24FE99E-619F-4517-A389-50F966A72655}" type="presOf" srcId="{61692161-7A8A-4137-9763-C096680EF4F7}" destId="{2F8AA08A-7DB7-41FF-870C-E3DE985A28A5}" srcOrd="0" destOrd="3" presId="urn:microsoft.com/office/officeart/2005/8/layout/hList1"/>
    <dgm:cxn modelId="{6FC495AA-CB1C-4745-A342-5FCEA541DB78}" srcId="{7B8D6839-A305-4B56-9F8C-3D36DE28B7DE}" destId="{21FB73C0-8411-475D-9223-E93EE238B08D}" srcOrd="1" destOrd="0" parTransId="{B8369D7C-CEBC-4B92-8D7A-0ED8F97AD942}" sibTransId="{376A8C94-A032-4579-911B-7AB347DC9997}"/>
    <dgm:cxn modelId="{B21C7BBA-A07C-4547-8BBB-EBB796829514}" srcId="{65CACB12-D388-4A8E-A564-09FB0C627B54}" destId="{4F7DA908-B51F-4A40-97DC-DBB1F1FA232F}" srcOrd="0" destOrd="0" parTransId="{3CC9D7FC-B638-43D3-980A-62864B4477C3}" sibTransId="{9C827DCB-115C-4ECE-8686-38B4B84EC97F}"/>
    <dgm:cxn modelId="{0BE697C3-14DF-41B0-90BF-892FCC796C8D}" type="presOf" srcId="{7B8D6839-A305-4B56-9F8C-3D36DE28B7DE}" destId="{CD5E8BB7-D29D-460F-8183-5E66038379C0}" srcOrd="0" destOrd="0" presId="urn:microsoft.com/office/officeart/2005/8/layout/hList1"/>
    <dgm:cxn modelId="{647798DA-10C1-4BA3-A63F-8E2D6ABAA899}" type="presOf" srcId="{3A813DBD-C695-499E-ADD2-8C4702E01BF8}" destId="{04E2A666-17DF-4384-8542-771FBFCC724D}" srcOrd="0" destOrd="0" presId="urn:microsoft.com/office/officeart/2005/8/layout/hList1"/>
    <dgm:cxn modelId="{6C3895EF-15C7-4720-A888-56A72F1F46D1}" type="presOf" srcId="{6AA4BC5C-8E2B-4337-9B62-720E55E50120}" destId="{8FD175C8-40AF-4B26-9523-E44D58317F27}" srcOrd="0" destOrd="0" presId="urn:microsoft.com/office/officeart/2005/8/layout/hList1"/>
    <dgm:cxn modelId="{EDE678F8-BC7F-4897-A4E4-23336C735FE2}" srcId="{7B8D6839-A305-4B56-9F8C-3D36DE28B7DE}" destId="{96E2DA61-45A0-4791-8BF6-692C0A8CA7C1}" srcOrd="2" destOrd="0" parTransId="{5BD5710B-4F43-4C94-9008-876A68BF0898}" sibTransId="{7265E5EC-9F5C-49A3-BBFD-9FE385743E06}"/>
    <dgm:cxn modelId="{99116C2B-E307-47CA-9D4E-02DAD9D50CFF}" type="presParOf" srcId="{8FD175C8-40AF-4B26-9523-E44D58317F27}" destId="{D1836177-6478-4350-A025-B9525C1295DA}" srcOrd="0" destOrd="0" presId="urn:microsoft.com/office/officeart/2005/8/layout/hList1"/>
    <dgm:cxn modelId="{C5B1F7AF-2A75-426A-9B6C-B4F9257B03EE}" type="presParOf" srcId="{D1836177-6478-4350-A025-B9525C1295DA}" destId="{CD5E8BB7-D29D-460F-8183-5E66038379C0}" srcOrd="0" destOrd="0" presId="urn:microsoft.com/office/officeart/2005/8/layout/hList1"/>
    <dgm:cxn modelId="{1ECE5DBD-5164-4EB5-B834-E852F5CA880F}" type="presParOf" srcId="{D1836177-6478-4350-A025-B9525C1295DA}" destId="{2F8AA08A-7DB7-41FF-870C-E3DE985A28A5}" srcOrd="1" destOrd="0" presId="urn:microsoft.com/office/officeart/2005/8/layout/hList1"/>
    <dgm:cxn modelId="{E8A43AA1-EA20-4744-83F2-639FAF7F8997}" type="presParOf" srcId="{8FD175C8-40AF-4B26-9523-E44D58317F27}" destId="{8EDB8035-4A2F-482E-A1D0-06D695364C62}" srcOrd="1" destOrd="0" presId="urn:microsoft.com/office/officeart/2005/8/layout/hList1"/>
    <dgm:cxn modelId="{8EC32B79-CB6C-47CF-AC8C-DAB91EEA3697}" type="presParOf" srcId="{8FD175C8-40AF-4B26-9523-E44D58317F27}" destId="{591A4B09-C721-4599-967C-EE518E4AB97D}" srcOrd="2" destOrd="0" presId="urn:microsoft.com/office/officeart/2005/8/layout/hList1"/>
    <dgm:cxn modelId="{E1B47FEF-9C6D-4F06-AC1E-9C935EF45878}" type="presParOf" srcId="{591A4B09-C721-4599-967C-EE518E4AB97D}" destId="{04E2A666-17DF-4384-8542-771FBFCC724D}" srcOrd="0" destOrd="0" presId="urn:microsoft.com/office/officeart/2005/8/layout/hList1"/>
    <dgm:cxn modelId="{21F3AE1A-DF99-49DF-A704-C30EDF8CD40A}" type="presParOf" srcId="{591A4B09-C721-4599-967C-EE518E4AB97D}" destId="{3E886654-BB5C-4BA0-9AC0-EA24B7E0DA12}" srcOrd="1" destOrd="0" presId="urn:microsoft.com/office/officeart/2005/8/layout/hList1"/>
    <dgm:cxn modelId="{2CB0A345-F377-48B0-8D23-65C8A6EDDD43}" type="presParOf" srcId="{8FD175C8-40AF-4B26-9523-E44D58317F27}" destId="{8608A3B4-C52A-4764-93AC-96023405749D}" srcOrd="3" destOrd="0" presId="urn:microsoft.com/office/officeart/2005/8/layout/hList1"/>
    <dgm:cxn modelId="{8FC1BC09-C9AC-4804-A90A-51D579C5E825}" type="presParOf" srcId="{8FD175C8-40AF-4B26-9523-E44D58317F27}" destId="{95C3C4A5-FFC4-4C86-A25F-D7881A6EA18D}" srcOrd="4" destOrd="0" presId="urn:microsoft.com/office/officeart/2005/8/layout/hList1"/>
    <dgm:cxn modelId="{896DB4DC-025E-4DC3-A20B-23149B3D704E}" type="presParOf" srcId="{95C3C4A5-FFC4-4C86-A25F-D7881A6EA18D}" destId="{6DE68D77-85F8-4D32-947F-3055712B2857}" srcOrd="0" destOrd="0" presId="urn:microsoft.com/office/officeart/2005/8/layout/hList1"/>
    <dgm:cxn modelId="{0EAA04F9-2241-4E16-A89C-4D211258F3CA}" type="presParOf" srcId="{95C3C4A5-FFC4-4C86-A25F-D7881A6EA18D}" destId="{2218081E-A08E-409D-8E84-BA2FADC9ABFA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F38993E-29C5-4136-A090-C1B8B55986EC}" type="doc">
      <dgm:prSet loTypeId="urn:microsoft.com/office/officeart/2005/8/layout/vProcess5" loCatId="process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ru-RU"/>
        </a:p>
      </dgm:t>
    </dgm:pt>
    <dgm:pt modelId="{6B9F6685-2F32-4B8B-8A28-2E47AB3C7919}">
      <dgm:prSet phldrT="[Текст]"/>
      <dgm:spPr>
        <a:solidFill>
          <a:srgbClr val="00B0F0"/>
        </a:solidFill>
      </dgm:spPr>
      <dgm:t>
        <a:bodyPr/>
        <a:lstStyle/>
        <a:p>
          <a:r>
            <a:rPr lang="ru-RU" dirty="0"/>
            <a:t>Базовый уровень (основные объекты)</a:t>
          </a:r>
        </a:p>
      </dgm:t>
    </dgm:pt>
    <dgm:pt modelId="{FB7F4FCB-DC98-46E2-A03D-8927EF683AE1}" type="parTrans" cxnId="{A4DF9F3E-17A6-4571-A2DF-85385ECF7EBE}">
      <dgm:prSet/>
      <dgm:spPr/>
      <dgm:t>
        <a:bodyPr/>
        <a:lstStyle/>
        <a:p>
          <a:endParaRPr lang="ru-RU"/>
        </a:p>
      </dgm:t>
    </dgm:pt>
    <dgm:pt modelId="{C9F37353-BDEE-480A-868F-59708586DD58}" type="sibTrans" cxnId="{A4DF9F3E-17A6-4571-A2DF-85385ECF7EBE}">
      <dgm:prSet/>
      <dgm:spPr>
        <a:solidFill>
          <a:srgbClr val="FF0000">
            <a:alpha val="90000"/>
          </a:srgbClr>
        </a:solidFill>
      </dgm:spPr>
      <dgm:t>
        <a:bodyPr/>
        <a:lstStyle/>
        <a:p>
          <a:endParaRPr lang="ru-RU"/>
        </a:p>
      </dgm:t>
    </dgm:pt>
    <dgm:pt modelId="{02A8B58E-4E5B-481A-A361-8C43A7B92C00}">
      <dgm:prSet phldrT="[Текст]"/>
      <dgm:spPr>
        <a:solidFill>
          <a:srgbClr val="00B0F0"/>
        </a:solidFill>
      </dgm:spPr>
      <dgm:t>
        <a:bodyPr/>
        <a:lstStyle/>
        <a:p>
          <a:r>
            <a:rPr lang="ru-RU" dirty="0"/>
            <a:t>БСП</a:t>
          </a:r>
        </a:p>
      </dgm:t>
    </dgm:pt>
    <dgm:pt modelId="{7C24BAD6-0C5D-4235-AC49-0B38990C9E59}" type="parTrans" cxnId="{F979FB1E-CE10-4009-89DC-FA5644813609}">
      <dgm:prSet/>
      <dgm:spPr/>
      <dgm:t>
        <a:bodyPr/>
        <a:lstStyle/>
        <a:p>
          <a:endParaRPr lang="ru-RU"/>
        </a:p>
      </dgm:t>
    </dgm:pt>
    <dgm:pt modelId="{116CB3E4-69FA-4E97-ACC1-0C6086AEB4EA}" type="sibTrans" cxnId="{F979FB1E-CE10-4009-89DC-FA5644813609}">
      <dgm:prSet/>
      <dgm:spPr>
        <a:solidFill>
          <a:srgbClr val="FF0000">
            <a:alpha val="90000"/>
          </a:srgbClr>
        </a:solidFill>
      </dgm:spPr>
      <dgm:t>
        <a:bodyPr/>
        <a:lstStyle/>
        <a:p>
          <a:endParaRPr lang="ru-RU"/>
        </a:p>
      </dgm:t>
    </dgm:pt>
    <dgm:pt modelId="{C0ABBF16-43DD-4979-B474-9CEB016356B3}">
      <dgm:prSet phldrT="[Текст]"/>
      <dgm:spPr>
        <a:solidFill>
          <a:srgbClr val="00B0F0"/>
        </a:solidFill>
      </dgm:spPr>
      <dgm:t>
        <a:bodyPr/>
        <a:lstStyle/>
        <a:p>
          <a:r>
            <a:rPr lang="ru-RU" dirty="0"/>
            <a:t>Типовые конфигурации (УНФ, УТ)</a:t>
          </a:r>
        </a:p>
      </dgm:t>
    </dgm:pt>
    <dgm:pt modelId="{840DAC70-A926-4A59-BCF8-5CB1A6A4AFD5}" type="parTrans" cxnId="{82AF09AB-293C-4035-A44C-598BE813E5D4}">
      <dgm:prSet/>
      <dgm:spPr/>
      <dgm:t>
        <a:bodyPr/>
        <a:lstStyle/>
        <a:p>
          <a:endParaRPr lang="ru-RU"/>
        </a:p>
      </dgm:t>
    </dgm:pt>
    <dgm:pt modelId="{77D7C477-AE15-4928-ADC5-5EBF6FB524E2}" type="sibTrans" cxnId="{82AF09AB-293C-4035-A44C-598BE813E5D4}">
      <dgm:prSet/>
      <dgm:spPr>
        <a:solidFill>
          <a:srgbClr val="FF0000">
            <a:alpha val="90000"/>
          </a:srgbClr>
        </a:solidFill>
      </dgm:spPr>
      <dgm:t>
        <a:bodyPr/>
        <a:lstStyle/>
        <a:p>
          <a:endParaRPr lang="ru-RU"/>
        </a:p>
      </dgm:t>
    </dgm:pt>
    <dgm:pt modelId="{196A0664-1886-4B02-85AB-6DC750521DDF}">
      <dgm:prSet/>
      <dgm:spPr>
        <a:solidFill>
          <a:srgbClr val="00B0F0"/>
        </a:solidFill>
      </dgm:spPr>
      <dgm:t>
        <a:bodyPr/>
        <a:lstStyle/>
        <a:p>
          <a:r>
            <a:rPr lang="ru-RU" dirty="0"/>
            <a:t>Расширения конфигураций</a:t>
          </a:r>
        </a:p>
      </dgm:t>
    </dgm:pt>
    <dgm:pt modelId="{936B830A-C175-481C-9330-4C46DC0AEB14}" type="parTrans" cxnId="{9E1AE8B8-6D60-4053-A7E7-DC959FB57E25}">
      <dgm:prSet/>
      <dgm:spPr/>
      <dgm:t>
        <a:bodyPr/>
        <a:lstStyle/>
        <a:p>
          <a:endParaRPr lang="ru-RU"/>
        </a:p>
      </dgm:t>
    </dgm:pt>
    <dgm:pt modelId="{32180C27-A6D7-46A7-B181-DE383D5D087C}" type="sibTrans" cxnId="{9E1AE8B8-6D60-4053-A7E7-DC959FB57E25}">
      <dgm:prSet/>
      <dgm:spPr/>
      <dgm:t>
        <a:bodyPr/>
        <a:lstStyle/>
        <a:p>
          <a:endParaRPr lang="ru-RU"/>
        </a:p>
      </dgm:t>
    </dgm:pt>
    <dgm:pt modelId="{56E92AD6-0C30-4DBF-9B85-2607C80B8F33}" type="pres">
      <dgm:prSet presAssocID="{2F38993E-29C5-4136-A090-C1B8B55986EC}" presName="outerComposite" presStyleCnt="0">
        <dgm:presLayoutVars>
          <dgm:chMax val="5"/>
          <dgm:dir/>
          <dgm:resizeHandles val="exact"/>
        </dgm:presLayoutVars>
      </dgm:prSet>
      <dgm:spPr/>
    </dgm:pt>
    <dgm:pt modelId="{E0E22617-0FC2-4B67-9045-C84B3FCD38AC}" type="pres">
      <dgm:prSet presAssocID="{2F38993E-29C5-4136-A090-C1B8B55986EC}" presName="dummyMaxCanvas" presStyleCnt="0">
        <dgm:presLayoutVars/>
      </dgm:prSet>
      <dgm:spPr/>
    </dgm:pt>
    <dgm:pt modelId="{EADEE92F-55EB-4F1C-A562-1030F4564283}" type="pres">
      <dgm:prSet presAssocID="{2F38993E-29C5-4136-A090-C1B8B55986EC}" presName="FourNodes_1" presStyleLbl="node1" presStyleIdx="0" presStyleCnt="4">
        <dgm:presLayoutVars>
          <dgm:bulletEnabled val="1"/>
        </dgm:presLayoutVars>
      </dgm:prSet>
      <dgm:spPr/>
    </dgm:pt>
    <dgm:pt modelId="{4415D423-34E4-498C-9FF9-1C8C302590F7}" type="pres">
      <dgm:prSet presAssocID="{2F38993E-29C5-4136-A090-C1B8B55986EC}" presName="FourNodes_2" presStyleLbl="node1" presStyleIdx="1" presStyleCnt="4">
        <dgm:presLayoutVars>
          <dgm:bulletEnabled val="1"/>
        </dgm:presLayoutVars>
      </dgm:prSet>
      <dgm:spPr/>
    </dgm:pt>
    <dgm:pt modelId="{AF70AA66-DB8B-4BA8-BDA8-E3A10F914A22}" type="pres">
      <dgm:prSet presAssocID="{2F38993E-29C5-4136-A090-C1B8B55986EC}" presName="FourNodes_3" presStyleLbl="node1" presStyleIdx="2" presStyleCnt="4">
        <dgm:presLayoutVars>
          <dgm:bulletEnabled val="1"/>
        </dgm:presLayoutVars>
      </dgm:prSet>
      <dgm:spPr/>
    </dgm:pt>
    <dgm:pt modelId="{CD886F09-32C7-4621-B273-55BA1BB86E29}" type="pres">
      <dgm:prSet presAssocID="{2F38993E-29C5-4136-A090-C1B8B55986EC}" presName="FourNodes_4" presStyleLbl="node1" presStyleIdx="3" presStyleCnt="4">
        <dgm:presLayoutVars>
          <dgm:bulletEnabled val="1"/>
        </dgm:presLayoutVars>
      </dgm:prSet>
      <dgm:spPr/>
    </dgm:pt>
    <dgm:pt modelId="{B6BF8654-7E29-4CA7-BC06-6F2CA642AEEC}" type="pres">
      <dgm:prSet presAssocID="{2F38993E-29C5-4136-A090-C1B8B55986EC}" presName="FourConn_1-2" presStyleLbl="fgAccFollowNode1" presStyleIdx="0" presStyleCnt="3">
        <dgm:presLayoutVars>
          <dgm:bulletEnabled val="1"/>
        </dgm:presLayoutVars>
      </dgm:prSet>
      <dgm:spPr/>
    </dgm:pt>
    <dgm:pt modelId="{B4CFAAC5-70CB-4EE8-85F6-559CB27E8C07}" type="pres">
      <dgm:prSet presAssocID="{2F38993E-29C5-4136-A090-C1B8B55986EC}" presName="FourConn_2-3" presStyleLbl="fgAccFollowNode1" presStyleIdx="1" presStyleCnt="3">
        <dgm:presLayoutVars>
          <dgm:bulletEnabled val="1"/>
        </dgm:presLayoutVars>
      </dgm:prSet>
      <dgm:spPr/>
    </dgm:pt>
    <dgm:pt modelId="{FE3D2A49-7118-4F11-A626-AABB0A149AC1}" type="pres">
      <dgm:prSet presAssocID="{2F38993E-29C5-4136-A090-C1B8B55986EC}" presName="FourConn_3-4" presStyleLbl="fgAccFollowNode1" presStyleIdx="2" presStyleCnt="3">
        <dgm:presLayoutVars>
          <dgm:bulletEnabled val="1"/>
        </dgm:presLayoutVars>
      </dgm:prSet>
      <dgm:spPr/>
    </dgm:pt>
    <dgm:pt modelId="{10BDE6DA-CC50-4BFA-9A36-87D3B6C2E348}" type="pres">
      <dgm:prSet presAssocID="{2F38993E-29C5-4136-A090-C1B8B55986EC}" presName="FourNodes_1_text" presStyleLbl="node1" presStyleIdx="3" presStyleCnt="4">
        <dgm:presLayoutVars>
          <dgm:bulletEnabled val="1"/>
        </dgm:presLayoutVars>
      </dgm:prSet>
      <dgm:spPr/>
    </dgm:pt>
    <dgm:pt modelId="{C9753463-A51F-4508-8A20-552E1415D2BC}" type="pres">
      <dgm:prSet presAssocID="{2F38993E-29C5-4136-A090-C1B8B55986EC}" presName="FourNodes_2_text" presStyleLbl="node1" presStyleIdx="3" presStyleCnt="4">
        <dgm:presLayoutVars>
          <dgm:bulletEnabled val="1"/>
        </dgm:presLayoutVars>
      </dgm:prSet>
      <dgm:spPr/>
    </dgm:pt>
    <dgm:pt modelId="{AC7F3E3F-28B9-4298-A08A-FDA53F46C36C}" type="pres">
      <dgm:prSet presAssocID="{2F38993E-29C5-4136-A090-C1B8B55986EC}" presName="FourNodes_3_text" presStyleLbl="node1" presStyleIdx="3" presStyleCnt="4">
        <dgm:presLayoutVars>
          <dgm:bulletEnabled val="1"/>
        </dgm:presLayoutVars>
      </dgm:prSet>
      <dgm:spPr/>
    </dgm:pt>
    <dgm:pt modelId="{6D03C6BA-E1B6-4AE5-A0C1-05449252BFF1}" type="pres">
      <dgm:prSet presAssocID="{2F38993E-29C5-4136-A090-C1B8B55986EC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F979FB1E-CE10-4009-89DC-FA5644813609}" srcId="{2F38993E-29C5-4136-A090-C1B8B55986EC}" destId="{02A8B58E-4E5B-481A-A361-8C43A7B92C00}" srcOrd="1" destOrd="0" parTransId="{7C24BAD6-0C5D-4235-AC49-0B38990C9E59}" sibTransId="{116CB3E4-69FA-4E97-ACC1-0C6086AEB4EA}"/>
    <dgm:cxn modelId="{03949F27-4A0C-478F-873B-C00967378102}" type="presOf" srcId="{116CB3E4-69FA-4E97-ACC1-0C6086AEB4EA}" destId="{B4CFAAC5-70CB-4EE8-85F6-559CB27E8C07}" srcOrd="0" destOrd="0" presId="urn:microsoft.com/office/officeart/2005/8/layout/vProcess5"/>
    <dgm:cxn modelId="{D5CC2C3A-510C-45A8-AC22-6BFC17FB3CF9}" type="presOf" srcId="{C0ABBF16-43DD-4979-B474-9CEB016356B3}" destId="{AF70AA66-DB8B-4BA8-BDA8-E3A10F914A22}" srcOrd="0" destOrd="0" presId="urn:microsoft.com/office/officeart/2005/8/layout/vProcess5"/>
    <dgm:cxn modelId="{A4DF9F3E-17A6-4571-A2DF-85385ECF7EBE}" srcId="{2F38993E-29C5-4136-A090-C1B8B55986EC}" destId="{6B9F6685-2F32-4B8B-8A28-2E47AB3C7919}" srcOrd="0" destOrd="0" parTransId="{FB7F4FCB-DC98-46E2-A03D-8927EF683AE1}" sibTransId="{C9F37353-BDEE-480A-868F-59708586DD58}"/>
    <dgm:cxn modelId="{73CBF464-85E2-4299-BDB3-BAC760A87E67}" type="presOf" srcId="{6B9F6685-2F32-4B8B-8A28-2E47AB3C7919}" destId="{EADEE92F-55EB-4F1C-A562-1030F4564283}" srcOrd="0" destOrd="0" presId="urn:microsoft.com/office/officeart/2005/8/layout/vProcess5"/>
    <dgm:cxn modelId="{7500E167-E168-440A-8D32-F555CBA4FFB7}" type="presOf" srcId="{C9F37353-BDEE-480A-868F-59708586DD58}" destId="{B6BF8654-7E29-4CA7-BC06-6F2CA642AEEC}" srcOrd="0" destOrd="0" presId="urn:microsoft.com/office/officeart/2005/8/layout/vProcess5"/>
    <dgm:cxn modelId="{1964134D-2D89-4175-AACD-03EEB31475DC}" type="presOf" srcId="{02A8B58E-4E5B-481A-A361-8C43A7B92C00}" destId="{C9753463-A51F-4508-8A20-552E1415D2BC}" srcOrd="1" destOrd="0" presId="urn:microsoft.com/office/officeart/2005/8/layout/vProcess5"/>
    <dgm:cxn modelId="{E8DAE771-5750-43A0-BDD6-B355898C1DEF}" type="presOf" srcId="{6B9F6685-2F32-4B8B-8A28-2E47AB3C7919}" destId="{10BDE6DA-CC50-4BFA-9A36-87D3B6C2E348}" srcOrd="1" destOrd="0" presId="urn:microsoft.com/office/officeart/2005/8/layout/vProcess5"/>
    <dgm:cxn modelId="{B06C0A72-D043-4B00-A658-67BDCBA1F9F5}" type="presOf" srcId="{C0ABBF16-43DD-4979-B474-9CEB016356B3}" destId="{AC7F3E3F-28B9-4298-A08A-FDA53F46C36C}" srcOrd="1" destOrd="0" presId="urn:microsoft.com/office/officeart/2005/8/layout/vProcess5"/>
    <dgm:cxn modelId="{8452EB7A-0C75-4675-B962-B905EC3FD68A}" type="presOf" srcId="{2F38993E-29C5-4136-A090-C1B8B55986EC}" destId="{56E92AD6-0C30-4DBF-9B85-2607C80B8F33}" srcOrd="0" destOrd="0" presId="urn:microsoft.com/office/officeart/2005/8/layout/vProcess5"/>
    <dgm:cxn modelId="{03575A84-B3AC-4E0C-A832-2825032B6AF3}" type="presOf" srcId="{02A8B58E-4E5B-481A-A361-8C43A7B92C00}" destId="{4415D423-34E4-498C-9FF9-1C8C302590F7}" srcOrd="0" destOrd="0" presId="urn:microsoft.com/office/officeart/2005/8/layout/vProcess5"/>
    <dgm:cxn modelId="{82AF09AB-293C-4035-A44C-598BE813E5D4}" srcId="{2F38993E-29C5-4136-A090-C1B8B55986EC}" destId="{C0ABBF16-43DD-4979-B474-9CEB016356B3}" srcOrd="2" destOrd="0" parTransId="{840DAC70-A926-4A59-BCF8-5CB1A6A4AFD5}" sibTransId="{77D7C477-AE15-4928-ADC5-5EBF6FB524E2}"/>
    <dgm:cxn modelId="{9E1AE8B8-6D60-4053-A7E7-DC959FB57E25}" srcId="{2F38993E-29C5-4136-A090-C1B8B55986EC}" destId="{196A0664-1886-4B02-85AB-6DC750521DDF}" srcOrd="3" destOrd="0" parTransId="{936B830A-C175-481C-9330-4C46DC0AEB14}" sibTransId="{32180C27-A6D7-46A7-B181-DE383D5D087C}"/>
    <dgm:cxn modelId="{860E93C7-1B3E-4325-A7E7-6A85987F40DF}" type="presOf" srcId="{77D7C477-AE15-4928-ADC5-5EBF6FB524E2}" destId="{FE3D2A49-7118-4F11-A626-AABB0A149AC1}" srcOrd="0" destOrd="0" presId="urn:microsoft.com/office/officeart/2005/8/layout/vProcess5"/>
    <dgm:cxn modelId="{33667CD9-B77C-45E9-9FA2-6D8868355DD4}" type="presOf" srcId="{196A0664-1886-4B02-85AB-6DC750521DDF}" destId="{6D03C6BA-E1B6-4AE5-A0C1-05449252BFF1}" srcOrd="1" destOrd="0" presId="urn:microsoft.com/office/officeart/2005/8/layout/vProcess5"/>
    <dgm:cxn modelId="{D96FF7F4-25C3-4D65-B8A8-BDFC6696D16B}" type="presOf" srcId="{196A0664-1886-4B02-85AB-6DC750521DDF}" destId="{CD886F09-32C7-4621-B273-55BA1BB86E29}" srcOrd="0" destOrd="0" presId="urn:microsoft.com/office/officeart/2005/8/layout/vProcess5"/>
    <dgm:cxn modelId="{664B3B7E-117C-4A40-9B79-FD8D81E9744A}" type="presParOf" srcId="{56E92AD6-0C30-4DBF-9B85-2607C80B8F33}" destId="{E0E22617-0FC2-4B67-9045-C84B3FCD38AC}" srcOrd="0" destOrd="0" presId="urn:microsoft.com/office/officeart/2005/8/layout/vProcess5"/>
    <dgm:cxn modelId="{C22543B8-BA54-4872-AF92-940052E2BA3C}" type="presParOf" srcId="{56E92AD6-0C30-4DBF-9B85-2607C80B8F33}" destId="{EADEE92F-55EB-4F1C-A562-1030F4564283}" srcOrd="1" destOrd="0" presId="urn:microsoft.com/office/officeart/2005/8/layout/vProcess5"/>
    <dgm:cxn modelId="{C68DA48B-63CC-4878-B3DC-3C3FFEAEDF1D}" type="presParOf" srcId="{56E92AD6-0C30-4DBF-9B85-2607C80B8F33}" destId="{4415D423-34E4-498C-9FF9-1C8C302590F7}" srcOrd="2" destOrd="0" presId="urn:microsoft.com/office/officeart/2005/8/layout/vProcess5"/>
    <dgm:cxn modelId="{40A29A94-6066-4052-A39C-8F09D8B52F5F}" type="presParOf" srcId="{56E92AD6-0C30-4DBF-9B85-2607C80B8F33}" destId="{AF70AA66-DB8B-4BA8-BDA8-E3A10F914A22}" srcOrd="3" destOrd="0" presId="urn:microsoft.com/office/officeart/2005/8/layout/vProcess5"/>
    <dgm:cxn modelId="{EFEAB97A-5CB5-4B13-9D9F-7DF05FD49C8C}" type="presParOf" srcId="{56E92AD6-0C30-4DBF-9B85-2607C80B8F33}" destId="{CD886F09-32C7-4621-B273-55BA1BB86E29}" srcOrd="4" destOrd="0" presId="urn:microsoft.com/office/officeart/2005/8/layout/vProcess5"/>
    <dgm:cxn modelId="{38CB0BC6-40D2-46A3-BBA1-8520DA3D2F49}" type="presParOf" srcId="{56E92AD6-0C30-4DBF-9B85-2607C80B8F33}" destId="{B6BF8654-7E29-4CA7-BC06-6F2CA642AEEC}" srcOrd="5" destOrd="0" presId="urn:microsoft.com/office/officeart/2005/8/layout/vProcess5"/>
    <dgm:cxn modelId="{A55F7B5D-75B6-41EF-97B6-022B2CE3D355}" type="presParOf" srcId="{56E92AD6-0C30-4DBF-9B85-2607C80B8F33}" destId="{B4CFAAC5-70CB-4EE8-85F6-559CB27E8C07}" srcOrd="6" destOrd="0" presId="urn:microsoft.com/office/officeart/2005/8/layout/vProcess5"/>
    <dgm:cxn modelId="{0767A2A2-EFEE-413F-AA13-AB34527C3E3E}" type="presParOf" srcId="{56E92AD6-0C30-4DBF-9B85-2607C80B8F33}" destId="{FE3D2A49-7118-4F11-A626-AABB0A149AC1}" srcOrd="7" destOrd="0" presId="urn:microsoft.com/office/officeart/2005/8/layout/vProcess5"/>
    <dgm:cxn modelId="{7711F81C-89E1-4278-A129-60C18BA7B003}" type="presParOf" srcId="{56E92AD6-0C30-4DBF-9B85-2607C80B8F33}" destId="{10BDE6DA-CC50-4BFA-9A36-87D3B6C2E348}" srcOrd="8" destOrd="0" presId="urn:microsoft.com/office/officeart/2005/8/layout/vProcess5"/>
    <dgm:cxn modelId="{CE5AD0FA-BD02-4E84-BEED-B321A9039F5B}" type="presParOf" srcId="{56E92AD6-0C30-4DBF-9B85-2607C80B8F33}" destId="{C9753463-A51F-4508-8A20-552E1415D2BC}" srcOrd="9" destOrd="0" presId="urn:microsoft.com/office/officeart/2005/8/layout/vProcess5"/>
    <dgm:cxn modelId="{6D1806A0-74E2-4E35-9061-4C2D2E16B6B9}" type="presParOf" srcId="{56E92AD6-0C30-4DBF-9B85-2607C80B8F33}" destId="{AC7F3E3F-28B9-4298-A08A-FDA53F46C36C}" srcOrd="10" destOrd="0" presId="urn:microsoft.com/office/officeart/2005/8/layout/vProcess5"/>
    <dgm:cxn modelId="{78600C9A-B796-4A56-B10C-BBEFC9A21920}" type="presParOf" srcId="{56E92AD6-0C30-4DBF-9B85-2607C80B8F33}" destId="{6D03C6BA-E1B6-4AE5-A0C1-05449252BFF1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F38993E-29C5-4136-A090-C1B8B55986EC}" type="doc">
      <dgm:prSet loTypeId="urn:microsoft.com/office/officeart/2009/3/layout/RandomtoResultProcess" loCatId="process" qsTypeId="urn:microsoft.com/office/officeart/2005/8/quickstyle/simple1#3" qsCatId="simple" csTypeId="urn:microsoft.com/office/officeart/2005/8/colors/accent1_2#3" csCatId="accent1" phldr="1"/>
      <dgm:spPr/>
      <dgm:t>
        <a:bodyPr/>
        <a:lstStyle/>
        <a:p>
          <a:endParaRPr lang="ru-RU"/>
        </a:p>
      </dgm:t>
    </dgm:pt>
    <dgm:pt modelId="{6B9F6685-2F32-4B8B-8A28-2E47AB3C7919}">
      <dgm:prSet phldrT="[Текст]" custT="1"/>
      <dgm:spPr>
        <a:solidFill>
          <a:srgbClr val="00B0F0"/>
        </a:solidFill>
      </dgm:spPr>
      <dgm:t>
        <a:bodyPr/>
        <a:lstStyle/>
        <a:p>
          <a:r>
            <a:rPr lang="ru-RU" sz="1400" dirty="0"/>
            <a:t>Типовые конфигурации на пользовательском уровне</a:t>
          </a:r>
        </a:p>
      </dgm:t>
    </dgm:pt>
    <dgm:pt modelId="{FB7F4FCB-DC98-46E2-A03D-8927EF683AE1}" type="parTrans" cxnId="{A4DF9F3E-17A6-4571-A2DF-85385ECF7EBE}">
      <dgm:prSet/>
      <dgm:spPr/>
      <dgm:t>
        <a:bodyPr/>
        <a:lstStyle/>
        <a:p>
          <a:endParaRPr lang="ru-RU"/>
        </a:p>
      </dgm:t>
    </dgm:pt>
    <dgm:pt modelId="{C9F37353-BDEE-480A-868F-59708586DD58}" type="sibTrans" cxnId="{A4DF9F3E-17A6-4571-A2DF-85385ECF7EBE}">
      <dgm:prSet/>
      <dgm:spPr>
        <a:solidFill>
          <a:srgbClr val="FF0000">
            <a:alpha val="90000"/>
          </a:srgbClr>
        </a:solidFill>
      </dgm:spPr>
      <dgm:t>
        <a:bodyPr/>
        <a:lstStyle/>
        <a:p>
          <a:endParaRPr lang="ru-RU"/>
        </a:p>
      </dgm:t>
    </dgm:pt>
    <dgm:pt modelId="{02A8B58E-4E5B-481A-A361-8C43A7B92C00}">
      <dgm:prSet phldrT="[Текст]" custT="1"/>
      <dgm:spPr>
        <a:solidFill>
          <a:srgbClr val="00B0F0"/>
        </a:solidFill>
      </dgm:spPr>
      <dgm:t>
        <a:bodyPr/>
        <a:lstStyle/>
        <a:p>
          <a:r>
            <a:rPr lang="ru-RU" sz="1400" dirty="0"/>
            <a:t>БСП на пользовательском уровне</a:t>
          </a:r>
        </a:p>
      </dgm:t>
    </dgm:pt>
    <dgm:pt modelId="{7C24BAD6-0C5D-4235-AC49-0B38990C9E59}" type="parTrans" cxnId="{F979FB1E-CE10-4009-89DC-FA5644813609}">
      <dgm:prSet/>
      <dgm:spPr/>
      <dgm:t>
        <a:bodyPr/>
        <a:lstStyle/>
        <a:p>
          <a:endParaRPr lang="ru-RU"/>
        </a:p>
      </dgm:t>
    </dgm:pt>
    <dgm:pt modelId="{116CB3E4-69FA-4E97-ACC1-0C6086AEB4EA}" type="sibTrans" cxnId="{F979FB1E-CE10-4009-89DC-FA5644813609}">
      <dgm:prSet/>
      <dgm:spPr>
        <a:solidFill>
          <a:srgbClr val="FF0000">
            <a:alpha val="90000"/>
          </a:srgbClr>
        </a:solidFill>
      </dgm:spPr>
      <dgm:t>
        <a:bodyPr/>
        <a:lstStyle/>
        <a:p>
          <a:endParaRPr lang="ru-RU"/>
        </a:p>
      </dgm:t>
    </dgm:pt>
    <dgm:pt modelId="{196A0664-1886-4B02-85AB-6DC750521DDF}">
      <dgm:prSet/>
      <dgm:spPr>
        <a:solidFill>
          <a:srgbClr val="00B0F0"/>
        </a:solidFill>
      </dgm:spPr>
      <dgm:t>
        <a:bodyPr/>
        <a:lstStyle/>
        <a:p>
          <a:r>
            <a:rPr lang="ru-RU" dirty="0"/>
            <a:t>Расширения конфигураций</a:t>
          </a:r>
        </a:p>
      </dgm:t>
    </dgm:pt>
    <dgm:pt modelId="{936B830A-C175-481C-9330-4C46DC0AEB14}" type="parTrans" cxnId="{9E1AE8B8-6D60-4053-A7E7-DC959FB57E25}">
      <dgm:prSet/>
      <dgm:spPr/>
      <dgm:t>
        <a:bodyPr/>
        <a:lstStyle/>
        <a:p>
          <a:endParaRPr lang="ru-RU"/>
        </a:p>
      </dgm:t>
    </dgm:pt>
    <dgm:pt modelId="{32180C27-A6D7-46A7-B181-DE383D5D087C}" type="sibTrans" cxnId="{9E1AE8B8-6D60-4053-A7E7-DC959FB57E25}">
      <dgm:prSet/>
      <dgm:spPr/>
      <dgm:t>
        <a:bodyPr/>
        <a:lstStyle/>
        <a:p>
          <a:endParaRPr lang="ru-RU"/>
        </a:p>
      </dgm:t>
    </dgm:pt>
    <dgm:pt modelId="{C7600D9D-A560-4B36-96F2-EBD272117869}">
      <dgm:prSet phldrT="[Текст]" custT="1"/>
      <dgm:spPr>
        <a:solidFill>
          <a:srgbClr val="00B0F0"/>
        </a:solidFill>
      </dgm:spPr>
      <dgm:t>
        <a:bodyPr/>
        <a:lstStyle/>
        <a:p>
          <a:r>
            <a:rPr lang="ru-RU" sz="1400" dirty="0"/>
            <a:t>Администрирование и сопровождение</a:t>
          </a:r>
        </a:p>
      </dgm:t>
    </dgm:pt>
    <dgm:pt modelId="{4DF16BFA-5989-4B5A-BD72-3BB7BC720230}" type="parTrans" cxnId="{F6EF95B9-F29F-46AF-B434-806031A4FF9C}">
      <dgm:prSet/>
      <dgm:spPr/>
      <dgm:t>
        <a:bodyPr/>
        <a:lstStyle/>
        <a:p>
          <a:endParaRPr lang="ru-RU"/>
        </a:p>
      </dgm:t>
    </dgm:pt>
    <dgm:pt modelId="{6F7F9901-254A-44CE-B275-087DA007B06E}" type="sibTrans" cxnId="{F6EF95B9-F29F-46AF-B434-806031A4FF9C}">
      <dgm:prSet/>
      <dgm:spPr/>
      <dgm:t>
        <a:bodyPr/>
        <a:lstStyle/>
        <a:p>
          <a:endParaRPr lang="ru-RU"/>
        </a:p>
      </dgm:t>
    </dgm:pt>
    <dgm:pt modelId="{8F8A1205-F4E7-4E56-99A0-A17E0F8FD1F0}" type="pres">
      <dgm:prSet presAssocID="{2F38993E-29C5-4136-A090-C1B8B55986EC}" presName="Name0" presStyleCnt="0">
        <dgm:presLayoutVars>
          <dgm:dir/>
          <dgm:animOne val="branch"/>
          <dgm:animLvl val="lvl"/>
        </dgm:presLayoutVars>
      </dgm:prSet>
      <dgm:spPr/>
    </dgm:pt>
    <dgm:pt modelId="{917E19B1-D353-437E-BD55-CAC1C2D6B259}" type="pres">
      <dgm:prSet presAssocID="{6B9F6685-2F32-4B8B-8A28-2E47AB3C7919}" presName="chaos" presStyleCnt="0"/>
      <dgm:spPr/>
    </dgm:pt>
    <dgm:pt modelId="{528E6884-9080-4155-9194-2115B30082BD}" type="pres">
      <dgm:prSet presAssocID="{6B9F6685-2F32-4B8B-8A28-2E47AB3C7919}" presName="parTx1" presStyleLbl="revTx" presStyleIdx="0" presStyleCnt="3" custScaleX="121160" custScaleY="163341"/>
      <dgm:spPr/>
    </dgm:pt>
    <dgm:pt modelId="{D036C4C6-A80D-4B32-9B22-2628E46BC303}" type="pres">
      <dgm:prSet presAssocID="{6B9F6685-2F32-4B8B-8A28-2E47AB3C7919}" presName="c1" presStyleLbl="node1" presStyleIdx="0" presStyleCnt="19" custLinFactY="-100000" custLinFactNeighborY="-112551"/>
      <dgm:spPr>
        <a:solidFill>
          <a:schemeClr val="bg1"/>
        </a:solidFill>
        <a:ln>
          <a:solidFill>
            <a:srgbClr val="FF0000"/>
          </a:solidFill>
        </a:ln>
      </dgm:spPr>
    </dgm:pt>
    <dgm:pt modelId="{8B6E4B3D-7C60-4BD2-A227-C64418662101}" type="pres">
      <dgm:prSet presAssocID="{6B9F6685-2F32-4B8B-8A28-2E47AB3C7919}" presName="c2" presStyleLbl="node1" presStyleIdx="1" presStyleCnt="19" custLinFactY="-100000" custLinFactNeighborY="-112551"/>
      <dgm:spPr>
        <a:solidFill>
          <a:schemeClr val="bg1"/>
        </a:solidFill>
        <a:ln>
          <a:solidFill>
            <a:srgbClr val="FF0000"/>
          </a:solidFill>
        </a:ln>
      </dgm:spPr>
    </dgm:pt>
    <dgm:pt modelId="{4A29D88C-61AA-4421-9987-3E5C68515675}" type="pres">
      <dgm:prSet presAssocID="{6B9F6685-2F32-4B8B-8A28-2E47AB3C7919}" presName="c3" presStyleLbl="node1" presStyleIdx="2" presStyleCnt="19" custLinFactY="-35258" custLinFactNeighborY="-100000"/>
      <dgm:spPr>
        <a:solidFill>
          <a:schemeClr val="bg1"/>
        </a:solidFill>
        <a:ln>
          <a:solidFill>
            <a:srgbClr val="FF0000"/>
          </a:solidFill>
        </a:ln>
      </dgm:spPr>
    </dgm:pt>
    <dgm:pt modelId="{F52077FA-87B8-4BD4-9C88-58C02CAA187C}" type="pres">
      <dgm:prSet presAssocID="{6B9F6685-2F32-4B8B-8A28-2E47AB3C7919}" presName="c4" presStyleLbl="node1" presStyleIdx="3" presStyleCnt="19" custLinFactY="-100000" custLinFactNeighborY="-112551"/>
      <dgm:spPr>
        <a:solidFill>
          <a:schemeClr val="bg1"/>
        </a:solidFill>
        <a:ln>
          <a:solidFill>
            <a:srgbClr val="FF0000"/>
          </a:solidFill>
        </a:ln>
      </dgm:spPr>
    </dgm:pt>
    <dgm:pt modelId="{A69F1A3D-6923-4A19-B205-78A506D4E615}" type="pres">
      <dgm:prSet presAssocID="{6B9F6685-2F32-4B8B-8A28-2E47AB3C7919}" presName="c5" presStyleLbl="node1" presStyleIdx="4" presStyleCnt="19" custLinFactY="-100000" custLinFactNeighborY="-112551"/>
      <dgm:spPr>
        <a:solidFill>
          <a:schemeClr val="bg1"/>
        </a:solidFill>
        <a:ln>
          <a:solidFill>
            <a:srgbClr val="FF0000"/>
          </a:solidFill>
        </a:ln>
      </dgm:spPr>
    </dgm:pt>
    <dgm:pt modelId="{1C539424-36C6-498E-B73A-67EF076CCA06}" type="pres">
      <dgm:prSet presAssocID="{6B9F6685-2F32-4B8B-8A28-2E47AB3C7919}" presName="c6" presStyleLbl="node1" presStyleIdx="5" presStyleCnt="19" custLinFactY="-100000" custLinFactNeighborY="-112551"/>
      <dgm:spPr>
        <a:solidFill>
          <a:schemeClr val="bg1"/>
        </a:solidFill>
        <a:ln>
          <a:solidFill>
            <a:srgbClr val="FF0000"/>
          </a:solidFill>
        </a:ln>
      </dgm:spPr>
    </dgm:pt>
    <dgm:pt modelId="{F39AD6B8-3E49-4C87-9388-53627EFF7340}" type="pres">
      <dgm:prSet presAssocID="{6B9F6685-2F32-4B8B-8A28-2E47AB3C7919}" presName="c7" presStyleLbl="node1" presStyleIdx="6" presStyleCnt="19" custLinFactY="-35258" custLinFactNeighborY="-100000"/>
      <dgm:spPr>
        <a:solidFill>
          <a:schemeClr val="bg1"/>
        </a:solidFill>
        <a:ln>
          <a:solidFill>
            <a:srgbClr val="FF0000"/>
          </a:solidFill>
        </a:ln>
      </dgm:spPr>
    </dgm:pt>
    <dgm:pt modelId="{EB8B7E1C-89A9-4438-A0F5-FA705CDBC62E}" type="pres">
      <dgm:prSet presAssocID="{6B9F6685-2F32-4B8B-8A28-2E47AB3C7919}" presName="c8" presStyleLbl="node1" presStyleIdx="7" presStyleCnt="19" custLinFactY="-100000" custLinFactNeighborY="-112551"/>
      <dgm:spPr>
        <a:solidFill>
          <a:schemeClr val="bg1"/>
        </a:solidFill>
        <a:ln>
          <a:solidFill>
            <a:srgbClr val="FF0000"/>
          </a:solidFill>
        </a:ln>
      </dgm:spPr>
    </dgm:pt>
    <dgm:pt modelId="{113B80BA-DD0E-4059-9010-9CF8A5684AFA}" type="pres">
      <dgm:prSet presAssocID="{6B9F6685-2F32-4B8B-8A28-2E47AB3C7919}" presName="c9" presStyleLbl="node1" presStyleIdx="8" presStyleCnt="19" custLinFactY="-100000" custLinFactNeighborY="-112551"/>
      <dgm:spPr>
        <a:solidFill>
          <a:schemeClr val="bg1"/>
        </a:solidFill>
        <a:ln>
          <a:solidFill>
            <a:srgbClr val="FF0000"/>
          </a:solidFill>
        </a:ln>
      </dgm:spPr>
    </dgm:pt>
    <dgm:pt modelId="{156245D0-CBA4-4B70-872C-FA0C8B524C4E}" type="pres">
      <dgm:prSet presAssocID="{6B9F6685-2F32-4B8B-8A28-2E47AB3C7919}" presName="c10" presStyleLbl="node1" presStyleIdx="9" presStyleCnt="19" custLinFactNeighborY="-82657"/>
      <dgm:spPr>
        <a:solidFill>
          <a:schemeClr val="bg1"/>
        </a:solidFill>
        <a:ln>
          <a:solidFill>
            <a:srgbClr val="FF0000"/>
          </a:solidFill>
        </a:ln>
      </dgm:spPr>
    </dgm:pt>
    <dgm:pt modelId="{3FBCB1C6-994D-46A0-95C1-7D90EA470DAB}" type="pres">
      <dgm:prSet presAssocID="{6B9F6685-2F32-4B8B-8A28-2E47AB3C7919}" presName="c11" presStyleLbl="node1" presStyleIdx="10" presStyleCnt="19" custLinFactY="100000" custLinFactNeighborX="-64131" custLinFactNeighborY="100248"/>
      <dgm:spPr>
        <a:solidFill>
          <a:schemeClr val="bg1"/>
        </a:solidFill>
        <a:ln>
          <a:solidFill>
            <a:srgbClr val="FF0000"/>
          </a:solidFill>
        </a:ln>
      </dgm:spPr>
    </dgm:pt>
    <dgm:pt modelId="{F48F323B-AF0C-4562-A1E8-39528217B639}" type="pres">
      <dgm:prSet presAssocID="{6B9F6685-2F32-4B8B-8A28-2E47AB3C7919}" presName="c12" presStyleLbl="node1" presStyleIdx="11" presStyleCnt="19" custLinFactY="27430" custLinFactNeighborX="-40811" custLinFactNeighborY="100000"/>
      <dgm:spPr>
        <a:solidFill>
          <a:schemeClr val="bg1"/>
        </a:solidFill>
        <a:ln>
          <a:solidFill>
            <a:srgbClr val="FF0000"/>
          </a:solidFill>
        </a:ln>
      </dgm:spPr>
    </dgm:pt>
    <dgm:pt modelId="{D774F32D-2A5C-47AF-9E24-C914D65F2A0D}" type="pres">
      <dgm:prSet presAssocID="{6B9F6685-2F32-4B8B-8A28-2E47AB3C7919}" presName="c13" presStyleLbl="node1" presStyleIdx="12" presStyleCnt="19" custLinFactNeighborX="-28057" custLinFactNeighborY="87609"/>
      <dgm:spPr>
        <a:solidFill>
          <a:schemeClr val="bg1"/>
        </a:solidFill>
        <a:ln>
          <a:solidFill>
            <a:srgbClr val="FF0000"/>
          </a:solidFill>
        </a:ln>
      </dgm:spPr>
    </dgm:pt>
    <dgm:pt modelId="{08779009-BA35-4C84-9090-1877C0988A82}" type="pres">
      <dgm:prSet presAssocID="{6B9F6685-2F32-4B8B-8A28-2E47AB3C7919}" presName="c14" presStyleLbl="node1" presStyleIdx="13" presStyleCnt="19" custLinFactY="100000" custLinFactNeighborX="-64131" custLinFactNeighborY="100248"/>
      <dgm:spPr>
        <a:solidFill>
          <a:schemeClr val="bg1"/>
        </a:solidFill>
        <a:ln>
          <a:solidFill>
            <a:srgbClr val="FF0000"/>
          </a:solidFill>
        </a:ln>
      </dgm:spPr>
    </dgm:pt>
    <dgm:pt modelId="{6D21F5AB-4A8A-4E95-9A87-A5CB3C6159F8}" type="pres">
      <dgm:prSet presAssocID="{6B9F6685-2F32-4B8B-8A28-2E47AB3C7919}" presName="c15" presStyleLbl="node1" presStyleIdx="14" presStyleCnt="19" custLinFactY="27430" custLinFactNeighborX="-40811" custLinFactNeighborY="100000"/>
      <dgm:spPr>
        <a:solidFill>
          <a:schemeClr val="bg1"/>
        </a:solidFill>
        <a:ln>
          <a:solidFill>
            <a:srgbClr val="FF0000"/>
          </a:solidFill>
        </a:ln>
      </dgm:spPr>
    </dgm:pt>
    <dgm:pt modelId="{D4424810-8029-4E0C-9E59-959F20A4A979}" type="pres">
      <dgm:prSet presAssocID="{6B9F6685-2F32-4B8B-8A28-2E47AB3C7919}" presName="c16" presStyleLbl="node1" presStyleIdx="15" presStyleCnt="19" custLinFactY="99754" custLinFactNeighborX="-43757" custLinFactNeighborY="100000"/>
      <dgm:spPr>
        <a:solidFill>
          <a:schemeClr val="bg1"/>
        </a:solidFill>
        <a:ln>
          <a:solidFill>
            <a:srgbClr val="FF0000"/>
          </a:solidFill>
        </a:ln>
      </dgm:spPr>
    </dgm:pt>
    <dgm:pt modelId="{D1A8FF30-F60B-485F-B991-0FA6E527095C}" type="pres">
      <dgm:prSet presAssocID="{6B9F6685-2F32-4B8B-8A28-2E47AB3C7919}" presName="c17" presStyleLbl="node1" presStyleIdx="16" presStyleCnt="19" custLinFactNeighborX="-19143" custLinFactNeighborY="87393"/>
      <dgm:spPr>
        <a:solidFill>
          <a:schemeClr val="bg1"/>
        </a:solidFill>
        <a:ln>
          <a:solidFill>
            <a:srgbClr val="FF0000"/>
          </a:solidFill>
        </a:ln>
      </dgm:spPr>
    </dgm:pt>
    <dgm:pt modelId="{3B081A8C-D5C3-40F4-AF4B-C46A1A77B811}" type="pres">
      <dgm:prSet presAssocID="{6B9F6685-2F32-4B8B-8A28-2E47AB3C7919}" presName="c18" presStyleLbl="node1" presStyleIdx="17" presStyleCnt="19" custLinFactY="27116" custLinFactNeighborX="-27846" custLinFactNeighborY="100000"/>
      <dgm:spPr>
        <a:solidFill>
          <a:schemeClr val="bg1"/>
        </a:solidFill>
        <a:ln>
          <a:solidFill>
            <a:srgbClr val="FF0000"/>
          </a:solidFill>
        </a:ln>
      </dgm:spPr>
    </dgm:pt>
    <dgm:pt modelId="{0311DAFB-BF7F-4808-94E6-DD161520FA06}" type="pres">
      <dgm:prSet presAssocID="{C9F37353-BDEE-480A-868F-59708586DD58}" presName="chevronComposite1" presStyleCnt="0"/>
      <dgm:spPr/>
    </dgm:pt>
    <dgm:pt modelId="{3C90EF61-171C-4AA6-A27D-9B9BDCF4D9F0}" type="pres">
      <dgm:prSet presAssocID="{C9F37353-BDEE-480A-868F-59708586DD58}" presName="chevron1" presStyleLbl="sibTrans2D1" presStyleIdx="0" presStyleCnt="3"/>
      <dgm:spPr/>
    </dgm:pt>
    <dgm:pt modelId="{756AA035-18C9-474C-A0F2-91B07179D19D}" type="pres">
      <dgm:prSet presAssocID="{C9F37353-BDEE-480A-868F-59708586DD58}" presName="spChevron1" presStyleCnt="0"/>
      <dgm:spPr/>
    </dgm:pt>
    <dgm:pt modelId="{4862BF2D-62B0-48AC-8249-59F43B3ED5A2}" type="pres">
      <dgm:prSet presAssocID="{C7600D9D-A560-4B36-96F2-EBD272117869}" presName="middle" presStyleCnt="0"/>
      <dgm:spPr/>
    </dgm:pt>
    <dgm:pt modelId="{760D49D4-D88C-40D2-8F59-B8361E352BDA}" type="pres">
      <dgm:prSet presAssocID="{C7600D9D-A560-4B36-96F2-EBD272117869}" presName="parTxMid" presStyleLbl="revTx" presStyleIdx="1" presStyleCnt="3" custScaleX="117304"/>
      <dgm:spPr/>
    </dgm:pt>
    <dgm:pt modelId="{CF77B290-EE73-4C46-BEB5-0057639856DC}" type="pres">
      <dgm:prSet presAssocID="{C7600D9D-A560-4B36-96F2-EBD272117869}" presName="spMid" presStyleCnt="0"/>
      <dgm:spPr/>
    </dgm:pt>
    <dgm:pt modelId="{991D0BB0-88FC-49B5-BE9E-C2401C50FCD4}" type="pres">
      <dgm:prSet presAssocID="{6F7F9901-254A-44CE-B275-087DA007B06E}" presName="chevronComposite1" presStyleCnt="0"/>
      <dgm:spPr/>
    </dgm:pt>
    <dgm:pt modelId="{70EF8DCA-7873-41CB-8064-E9E0422E2C7F}" type="pres">
      <dgm:prSet presAssocID="{6F7F9901-254A-44CE-B275-087DA007B06E}" presName="chevron1" presStyleLbl="sibTrans2D1" presStyleIdx="1" presStyleCnt="3"/>
      <dgm:spPr/>
    </dgm:pt>
    <dgm:pt modelId="{356447BB-0DE1-475B-BF70-E33545AA999D}" type="pres">
      <dgm:prSet presAssocID="{6F7F9901-254A-44CE-B275-087DA007B06E}" presName="spChevron1" presStyleCnt="0"/>
      <dgm:spPr/>
    </dgm:pt>
    <dgm:pt modelId="{F46358D6-ED6C-475E-B980-B28DED8AB6F7}" type="pres">
      <dgm:prSet presAssocID="{02A8B58E-4E5B-481A-A361-8C43A7B92C00}" presName="middle" presStyleCnt="0"/>
      <dgm:spPr/>
    </dgm:pt>
    <dgm:pt modelId="{6304B7B3-3A97-46A5-BF6D-36BF2322B763}" type="pres">
      <dgm:prSet presAssocID="{02A8B58E-4E5B-481A-A361-8C43A7B92C00}" presName="parTxMid" presStyleLbl="revTx" presStyleIdx="2" presStyleCnt="3" custScaleX="108652"/>
      <dgm:spPr/>
    </dgm:pt>
    <dgm:pt modelId="{74CAEB9B-1F02-4ABE-8ADB-71D17F7FA0E8}" type="pres">
      <dgm:prSet presAssocID="{02A8B58E-4E5B-481A-A361-8C43A7B92C00}" presName="spMid" presStyleCnt="0"/>
      <dgm:spPr/>
    </dgm:pt>
    <dgm:pt modelId="{CF90F3A9-2583-4AF8-8801-D0D52060D264}" type="pres">
      <dgm:prSet presAssocID="{116CB3E4-69FA-4E97-ACC1-0C6086AEB4EA}" presName="chevronComposite1" presStyleCnt="0"/>
      <dgm:spPr/>
    </dgm:pt>
    <dgm:pt modelId="{BB3D299C-B959-457F-A671-902CDD8409C3}" type="pres">
      <dgm:prSet presAssocID="{116CB3E4-69FA-4E97-ACC1-0C6086AEB4EA}" presName="chevron1" presStyleLbl="sibTrans2D1" presStyleIdx="2" presStyleCnt="3"/>
      <dgm:spPr/>
    </dgm:pt>
    <dgm:pt modelId="{357465A8-CEF1-4EA0-93D8-A6990EA26805}" type="pres">
      <dgm:prSet presAssocID="{116CB3E4-69FA-4E97-ACC1-0C6086AEB4EA}" presName="spChevron1" presStyleCnt="0"/>
      <dgm:spPr/>
    </dgm:pt>
    <dgm:pt modelId="{DEDFDF0B-D4E4-4B76-9B9F-D1212C180797}" type="pres">
      <dgm:prSet presAssocID="{196A0664-1886-4B02-85AB-6DC750521DDF}" presName="last" presStyleCnt="0"/>
      <dgm:spPr/>
    </dgm:pt>
    <dgm:pt modelId="{4DB76914-E3D1-4F6A-AA22-B21C757C76CD}" type="pres">
      <dgm:prSet presAssocID="{196A0664-1886-4B02-85AB-6DC750521DDF}" presName="circleTx" presStyleLbl="node1" presStyleIdx="18" presStyleCnt="19"/>
      <dgm:spPr/>
    </dgm:pt>
    <dgm:pt modelId="{5105BA74-BD53-4A50-BD52-F391185E6D2C}" type="pres">
      <dgm:prSet presAssocID="{196A0664-1886-4B02-85AB-6DC750521DDF}" presName="spN" presStyleCnt="0"/>
      <dgm:spPr/>
    </dgm:pt>
  </dgm:ptLst>
  <dgm:cxnLst>
    <dgm:cxn modelId="{F979FB1E-CE10-4009-89DC-FA5644813609}" srcId="{2F38993E-29C5-4136-A090-C1B8B55986EC}" destId="{02A8B58E-4E5B-481A-A361-8C43A7B92C00}" srcOrd="2" destOrd="0" parTransId="{7C24BAD6-0C5D-4235-AC49-0B38990C9E59}" sibTransId="{116CB3E4-69FA-4E97-ACC1-0C6086AEB4EA}"/>
    <dgm:cxn modelId="{A4DF9F3E-17A6-4571-A2DF-85385ECF7EBE}" srcId="{2F38993E-29C5-4136-A090-C1B8B55986EC}" destId="{6B9F6685-2F32-4B8B-8A28-2E47AB3C7919}" srcOrd="0" destOrd="0" parTransId="{FB7F4FCB-DC98-46E2-A03D-8927EF683AE1}" sibTransId="{C9F37353-BDEE-480A-868F-59708586DD58}"/>
    <dgm:cxn modelId="{68D90F78-53FD-4878-8770-7B96A4D023A0}" type="presOf" srcId="{02A8B58E-4E5B-481A-A361-8C43A7B92C00}" destId="{6304B7B3-3A97-46A5-BF6D-36BF2322B763}" srcOrd="0" destOrd="0" presId="urn:microsoft.com/office/officeart/2009/3/layout/RandomtoResultProcess"/>
    <dgm:cxn modelId="{FE42348D-CC64-4548-9E99-E987E6B78EDC}" type="presOf" srcId="{C7600D9D-A560-4B36-96F2-EBD272117869}" destId="{760D49D4-D88C-40D2-8F59-B8361E352BDA}" srcOrd="0" destOrd="0" presId="urn:microsoft.com/office/officeart/2009/3/layout/RandomtoResultProcess"/>
    <dgm:cxn modelId="{A6F0A096-65F3-4A4E-A6A2-B60B622BBFA0}" type="presOf" srcId="{196A0664-1886-4B02-85AB-6DC750521DDF}" destId="{4DB76914-E3D1-4F6A-AA22-B21C757C76CD}" srcOrd="0" destOrd="0" presId="urn:microsoft.com/office/officeart/2009/3/layout/RandomtoResultProcess"/>
    <dgm:cxn modelId="{9E1AE8B8-6D60-4053-A7E7-DC959FB57E25}" srcId="{2F38993E-29C5-4136-A090-C1B8B55986EC}" destId="{196A0664-1886-4B02-85AB-6DC750521DDF}" srcOrd="3" destOrd="0" parTransId="{936B830A-C175-481C-9330-4C46DC0AEB14}" sibTransId="{32180C27-A6D7-46A7-B181-DE383D5D087C}"/>
    <dgm:cxn modelId="{F6EF95B9-F29F-46AF-B434-806031A4FF9C}" srcId="{2F38993E-29C5-4136-A090-C1B8B55986EC}" destId="{C7600D9D-A560-4B36-96F2-EBD272117869}" srcOrd="1" destOrd="0" parTransId="{4DF16BFA-5989-4B5A-BD72-3BB7BC720230}" sibTransId="{6F7F9901-254A-44CE-B275-087DA007B06E}"/>
    <dgm:cxn modelId="{32809FE6-E772-4CB7-A6AB-F08FB643375C}" type="presOf" srcId="{6B9F6685-2F32-4B8B-8A28-2E47AB3C7919}" destId="{528E6884-9080-4155-9194-2115B30082BD}" srcOrd="0" destOrd="0" presId="urn:microsoft.com/office/officeart/2009/3/layout/RandomtoResultProcess"/>
    <dgm:cxn modelId="{C15379FE-F569-4BB6-AE36-BDEF66224C91}" type="presOf" srcId="{2F38993E-29C5-4136-A090-C1B8B55986EC}" destId="{8F8A1205-F4E7-4E56-99A0-A17E0F8FD1F0}" srcOrd="0" destOrd="0" presId="urn:microsoft.com/office/officeart/2009/3/layout/RandomtoResultProcess"/>
    <dgm:cxn modelId="{D64FE30C-C823-48B9-87A4-0A0C25FC3062}" type="presParOf" srcId="{8F8A1205-F4E7-4E56-99A0-A17E0F8FD1F0}" destId="{917E19B1-D353-437E-BD55-CAC1C2D6B259}" srcOrd="0" destOrd="0" presId="urn:microsoft.com/office/officeart/2009/3/layout/RandomtoResultProcess"/>
    <dgm:cxn modelId="{C9980A5B-A98F-4644-83D1-D257E7717864}" type="presParOf" srcId="{917E19B1-D353-437E-BD55-CAC1C2D6B259}" destId="{528E6884-9080-4155-9194-2115B30082BD}" srcOrd="0" destOrd="0" presId="urn:microsoft.com/office/officeart/2009/3/layout/RandomtoResultProcess"/>
    <dgm:cxn modelId="{E7346B98-9A03-4475-9D8C-4F312D02BFC5}" type="presParOf" srcId="{917E19B1-D353-437E-BD55-CAC1C2D6B259}" destId="{D036C4C6-A80D-4B32-9B22-2628E46BC303}" srcOrd="1" destOrd="0" presId="urn:microsoft.com/office/officeart/2009/3/layout/RandomtoResultProcess"/>
    <dgm:cxn modelId="{036B5D56-B33D-4A12-A3F9-C44AFC0089B6}" type="presParOf" srcId="{917E19B1-D353-437E-BD55-CAC1C2D6B259}" destId="{8B6E4B3D-7C60-4BD2-A227-C64418662101}" srcOrd="2" destOrd="0" presId="urn:microsoft.com/office/officeart/2009/3/layout/RandomtoResultProcess"/>
    <dgm:cxn modelId="{830C589F-B2B7-43D1-953C-F099E195A91A}" type="presParOf" srcId="{917E19B1-D353-437E-BD55-CAC1C2D6B259}" destId="{4A29D88C-61AA-4421-9987-3E5C68515675}" srcOrd="3" destOrd="0" presId="urn:microsoft.com/office/officeart/2009/3/layout/RandomtoResultProcess"/>
    <dgm:cxn modelId="{01409C05-724C-495D-B199-3412872669BB}" type="presParOf" srcId="{917E19B1-D353-437E-BD55-CAC1C2D6B259}" destId="{F52077FA-87B8-4BD4-9C88-58C02CAA187C}" srcOrd="4" destOrd="0" presId="urn:microsoft.com/office/officeart/2009/3/layout/RandomtoResultProcess"/>
    <dgm:cxn modelId="{D96E30BD-BE11-4D71-AD60-777A3F7CFE61}" type="presParOf" srcId="{917E19B1-D353-437E-BD55-CAC1C2D6B259}" destId="{A69F1A3D-6923-4A19-B205-78A506D4E615}" srcOrd="5" destOrd="0" presId="urn:microsoft.com/office/officeart/2009/3/layout/RandomtoResultProcess"/>
    <dgm:cxn modelId="{8D8E3712-6265-4139-8F86-691E67175C29}" type="presParOf" srcId="{917E19B1-D353-437E-BD55-CAC1C2D6B259}" destId="{1C539424-36C6-498E-B73A-67EF076CCA06}" srcOrd="6" destOrd="0" presId="urn:microsoft.com/office/officeart/2009/3/layout/RandomtoResultProcess"/>
    <dgm:cxn modelId="{15C7A91A-A42B-4CAD-A756-FF6A198AE434}" type="presParOf" srcId="{917E19B1-D353-437E-BD55-CAC1C2D6B259}" destId="{F39AD6B8-3E49-4C87-9388-53627EFF7340}" srcOrd="7" destOrd="0" presId="urn:microsoft.com/office/officeart/2009/3/layout/RandomtoResultProcess"/>
    <dgm:cxn modelId="{2124DFE3-33F8-46BE-A330-A1969894C83D}" type="presParOf" srcId="{917E19B1-D353-437E-BD55-CAC1C2D6B259}" destId="{EB8B7E1C-89A9-4438-A0F5-FA705CDBC62E}" srcOrd="8" destOrd="0" presId="urn:microsoft.com/office/officeart/2009/3/layout/RandomtoResultProcess"/>
    <dgm:cxn modelId="{DDC7BE1D-4F6D-423D-965A-3B4C7652C47F}" type="presParOf" srcId="{917E19B1-D353-437E-BD55-CAC1C2D6B259}" destId="{113B80BA-DD0E-4059-9010-9CF8A5684AFA}" srcOrd="9" destOrd="0" presId="urn:microsoft.com/office/officeart/2009/3/layout/RandomtoResultProcess"/>
    <dgm:cxn modelId="{9A0911C0-3770-4268-9B8C-CD597C1D0093}" type="presParOf" srcId="{917E19B1-D353-437E-BD55-CAC1C2D6B259}" destId="{156245D0-CBA4-4B70-872C-FA0C8B524C4E}" srcOrd="10" destOrd="0" presId="urn:microsoft.com/office/officeart/2009/3/layout/RandomtoResultProcess"/>
    <dgm:cxn modelId="{FF50A1ED-5164-4117-A070-7D3D02AA8D03}" type="presParOf" srcId="{917E19B1-D353-437E-BD55-CAC1C2D6B259}" destId="{3FBCB1C6-994D-46A0-95C1-7D90EA470DAB}" srcOrd="11" destOrd="0" presId="urn:microsoft.com/office/officeart/2009/3/layout/RandomtoResultProcess"/>
    <dgm:cxn modelId="{A722FC92-4B44-4FB0-AD6E-C1F20FF01C31}" type="presParOf" srcId="{917E19B1-D353-437E-BD55-CAC1C2D6B259}" destId="{F48F323B-AF0C-4562-A1E8-39528217B639}" srcOrd="12" destOrd="0" presId="urn:microsoft.com/office/officeart/2009/3/layout/RandomtoResultProcess"/>
    <dgm:cxn modelId="{9BB66582-2F67-4311-BC1B-95FBB74ECD5B}" type="presParOf" srcId="{917E19B1-D353-437E-BD55-CAC1C2D6B259}" destId="{D774F32D-2A5C-47AF-9E24-C914D65F2A0D}" srcOrd="13" destOrd="0" presId="urn:microsoft.com/office/officeart/2009/3/layout/RandomtoResultProcess"/>
    <dgm:cxn modelId="{D0625368-8D8E-42F5-A04A-136459730997}" type="presParOf" srcId="{917E19B1-D353-437E-BD55-CAC1C2D6B259}" destId="{08779009-BA35-4C84-9090-1877C0988A82}" srcOrd="14" destOrd="0" presId="urn:microsoft.com/office/officeart/2009/3/layout/RandomtoResultProcess"/>
    <dgm:cxn modelId="{2C983F92-0000-4684-A8B2-0716082667D1}" type="presParOf" srcId="{917E19B1-D353-437E-BD55-CAC1C2D6B259}" destId="{6D21F5AB-4A8A-4E95-9A87-A5CB3C6159F8}" srcOrd="15" destOrd="0" presId="urn:microsoft.com/office/officeart/2009/3/layout/RandomtoResultProcess"/>
    <dgm:cxn modelId="{F7ED9FEB-1828-4257-BC8F-48955470CCA8}" type="presParOf" srcId="{917E19B1-D353-437E-BD55-CAC1C2D6B259}" destId="{D4424810-8029-4E0C-9E59-959F20A4A979}" srcOrd="16" destOrd="0" presId="urn:microsoft.com/office/officeart/2009/3/layout/RandomtoResultProcess"/>
    <dgm:cxn modelId="{F1764403-1E4A-460B-A191-BCC615274C88}" type="presParOf" srcId="{917E19B1-D353-437E-BD55-CAC1C2D6B259}" destId="{D1A8FF30-F60B-485F-B991-0FA6E527095C}" srcOrd="17" destOrd="0" presId="urn:microsoft.com/office/officeart/2009/3/layout/RandomtoResultProcess"/>
    <dgm:cxn modelId="{7A9C9E3E-0143-44C4-BB14-246246D17D8C}" type="presParOf" srcId="{917E19B1-D353-437E-BD55-CAC1C2D6B259}" destId="{3B081A8C-D5C3-40F4-AF4B-C46A1A77B811}" srcOrd="18" destOrd="0" presId="urn:microsoft.com/office/officeart/2009/3/layout/RandomtoResultProcess"/>
    <dgm:cxn modelId="{B3204CE6-E9AC-440F-BB04-638E4FEA29B6}" type="presParOf" srcId="{8F8A1205-F4E7-4E56-99A0-A17E0F8FD1F0}" destId="{0311DAFB-BF7F-4808-94E6-DD161520FA06}" srcOrd="1" destOrd="0" presId="urn:microsoft.com/office/officeart/2009/3/layout/RandomtoResultProcess"/>
    <dgm:cxn modelId="{1500A081-4948-4B0C-8690-CF99A9005AB6}" type="presParOf" srcId="{0311DAFB-BF7F-4808-94E6-DD161520FA06}" destId="{3C90EF61-171C-4AA6-A27D-9B9BDCF4D9F0}" srcOrd="0" destOrd="0" presId="urn:microsoft.com/office/officeart/2009/3/layout/RandomtoResultProcess"/>
    <dgm:cxn modelId="{C614B5F3-96B7-4917-BC19-84331886E59F}" type="presParOf" srcId="{0311DAFB-BF7F-4808-94E6-DD161520FA06}" destId="{756AA035-18C9-474C-A0F2-91B07179D19D}" srcOrd="1" destOrd="0" presId="urn:microsoft.com/office/officeart/2009/3/layout/RandomtoResultProcess"/>
    <dgm:cxn modelId="{D725FB6A-925C-46FA-A6EC-350CC80A35C8}" type="presParOf" srcId="{8F8A1205-F4E7-4E56-99A0-A17E0F8FD1F0}" destId="{4862BF2D-62B0-48AC-8249-59F43B3ED5A2}" srcOrd="2" destOrd="0" presId="urn:microsoft.com/office/officeart/2009/3/layout/RandomtoResultProcess"/>
    <dgm:cxn modelId="{19DDFA9A-1C14-4E78-9A45-696C2A77AC28}" type="presParOf" srcId="{4862BF2D-62B0-48AC-8249-59F43B3ED5A2}" destId="{760D49D4-D88C-40D2-8F59-B8361E352BDA}" srcOrd="0" destOrd="0" presId="urn:microsoft.com/office/officeart/2009/3/layout/RandomtoResultProcess"/>
    <dgm:cxn modelId="{36819A91-8670-4DC1-BD60-0243428811AB}" type="presParOf" srcId="{4862BF2D-62B0-48AC-8249-59F43B3ED5A2}" destId="{CF77B290-EE73-4C46-BEB5-0057639856DC}" srcOrd="1" destOrd="0" presId="urn:microsoft.com/office/officeart/2009/3/layout/RandomtoResultProcess"/>
    <dgm:cxn modelId="{12CF3B4D-7449-4373-B91B-75E16B5AD446}" type="presParOf" srcId="{8F8A1205-F4E7-4E56-99A0-A17E0F8FD1F0}" destId="{991D0BB0-88FC-49B5-BE9E-C2401C50FCD4}" srcOrd="3" destOrd="0" presId="urn:microsoft.com/office/officeart/2009/3/layout/RandomtoResultProcess"/>
    <dgm:cxn modelId="{48614F52-A7A6-4BCF-8473-76477FC415A2}" type="presParOf" srcId="{991D0BB0-88FC-49B5-BE9E-C2401C50FCD4}" destId="{70EF8DCA-7873-41CB-8064-E9E0422E2C7F}" srcOrd="0" destOrd="0" presId="urn:microsoft.com/office/officeart/2009/3/layout/RandomtoResultProcess"/>
    <dgm:cxn modelId="{4BA7444D-3FD4-47EC-9521-A8CD7EE75D9C}" type="presParOf" srcId="{991D0BB0-88FC-49B5-BE9E-C2401C50FCD4}" destId="{356447BB-0DE1-475B-BF70-E33545AA999D}" srcOrd="1" destOrd="0" presId="urn:microsoft.com/office/officeart/2009/3/layout/RandomtoResultProcess"/>
    <dgm:cxn modelId="{BE3B1010-1CA5-4486-B8FB-285B5A119FB4}" type="presParOf" srcId="{8F8A1205-F4E7-4E56-99A0-A17E0F8FD1F0}" destId="{F46358D6-ED6C-475E-B980-B28DED8AB6F7}" srcOrd="4" destOrd="0" presId="urn:microsoft.com/office/officeart/2009/3/layout/RandomtoResultProcess"/>
    <dgm:cxn modelId="{D5741562-99A8-4491-9A48-F1E815F445CA}" type="presParOf" srcId="{F46358D6-ED6C-475E-B980-B28DED8AB6F7}" destId="{6304B7B3-3A97-46A5-BF6D-36BF2322B763}" srcOrd="0" destOrd="0" presId="urn:microsoft.com/office/officeart/2009/3/layout/RandomtoResultProcess"/>
    <dgm:cxn modelId="{7A9B4535-1539-40CB-AEC0-3401A8598398}" type="presParOf" srcId="{F46358D6-ED6C-475E-B980-B28DED8AB6F7}" destId="{74CAEB9B-1F02-4ABE-8ADB-71D17F7FA0E8}" srcOrd="1" destOrd="0" presId="urn:microsoft.com/office/officeart/2009/3/layout/RandomtoResultProcess"/>
    <dgm:cxn modelId="{30345659-45EE-4599-BFBC-5909754C9AC9}" type="presParOf" srcId="{8F8A1205-F4E7-4E56-99A0-A17E0F8FD1F0}" destId="{CF90F3A9-2583-4AF8-8801-D0D52060D264}" srcOrd="5" destOrd="0" presId="urn:microsoft.com/office/officeart/2009/3/layout/RandomtoResultProcess"/>
    <dgm:cxn modelId="{0684D65B-CE7F-4299-8847-8EF080E237D7}" type="presParOf" srcId="{CF90F3A9-2583-4AF8-8801-D0D52060D264}" destId="{BB3D299C-B959-457F-A671-902CDD8409C3}" srcOrd="0" destOrd="0" presId="urn:microsoft.com/office/officeart/2009/3/layout/RandomtoResultProcess"/>
    <dgm:cxn modelId="{291F8C19-2259-4EBB-9D72-9E2ABC9EC680}" type="presParOf" srcId="{CF90F3A9-2583-4AF8-8801-D0D52060D264}" destId="{357465A8-CEF1-4EA0-93D8-A6990EA26805}" srcOrd="1" destOrd="0" presId="urn:microsoft.com/office/officeart/2009/3/layout/RandomtoResultProcess"/>
    <dgm:cxn modelId="{1B438D0A-C8B8-491D-BC79-D5A988F9894C}" type="presParOf" srcId="{8F8A1205-F4E7-4E56-99A0-A17E0F8FD1F0}" destId="{DEDFDF0B-D4E4-4B76-9B9F-D1212C180797}" srcOrd="6" destOrd="0" presId="urn:microsoft.com/office/officeart/2009/3/layout/RandomtoResultProcess"/>
    <dgm:cxn modelId="{F8231359-CB72-490B-BB4F-AEE25A2905F6}" type="presParOf" srcId="{DEDFDF0B-D4E4-4B76-9B9F-D1212C180797}" destId="{4DB76914-E3D1-4F6A-AA22-B21C757C76CD}" srcOrd="0" destOrd="0" presId="urn:microsoft.com/office/officeart/2009/3/layout/RandomtoResultProcess"/>
    <dgm:cxn modelId="{B8DB0276-6983-4FC1-BB13-E072A163B42C}" type="presParOf" srcId="{DEDFDF0B-D4E4-4B76-9B9F-D1212C180797}" destId="{5105BA74-BD53-4A50-BD52-F391185E6D2C}" srcOrd="1" destOrd="0" presId="urn:microsoft.com/office/officeart/2009/3/layout/RandomtoResult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F38993E-29C5-4136-A090-C1B8B55986EC}" type="doc">
      <dgm:prSet loTypeId="urn:microsoft.com/office/officeart/2005/8/layout/arrow2" loCatId="process" qsTypeId="urn:microsoft.com/office/officeart/2005/8/quickstyle/simple1#4" qsCatId="simple" csTypeId="urn:microsoft.com/office/officeart/2005/8/colors/accent1_2#4" csCatId="accent1" phldr="1"/>
      <dgm:spPr/>
      <dgm:t>
        <a:bodyPr/>
        <a:lstStyle/>
        <a:p>
          <a:endParaRPr lang="ru-RU"/>
        </a:p>
      </dgm:t>
    </dgm:pt>
    <dgm:pt modelId="{6B9F6685-2F32-4B8B-8A28-2E47AB3C7919}">
      <dgm:prSet phldrT="[Текст]" custT="1"/>
      <dgm:spPr>
        <a:solidFill>
          <a:srgbClr val="00B0F0"/>
        </a:solidFill>
      </dgm:spPr>
      <dgm:t>
        <a:bodyPr/>
        <a:lstStyle/>
        <a:p>
          <a:r>
            <a:rPr lang="ru-RU" sz="1400" dirty="0"/>
            <a:t>Пользовательский</a:t>
          </a:r>
        </a:p>
      </dgm:t>
    </dgm:pt>
    <dgm:pt modelId="{FB7F4FCB-DC98-46E2-A03D-8927EF683AE1}" type="parTrans" cxnId="{A4DF9F3E-17A6-4571-A2DF-85385ECF7EBE}">
      <dgm:prSet/>
      <dgm:spPr/>
      <dgm:t>
        <a:bodyPr/>
        <a:lstStyle/>
        <a:p>
          <a:endParaRPr lang="ru-RU"/>
        </a:p>
      </dgm:t>
    </dgm:pt>
    <dgm:pt modelId="{C9F37353-BDEE-480A-868F-59708586DD58}" type="sibTrans" cxnId="{A4DF9F3E-17A6-4571-A2DF-85385ECF7EBE}">
      <dgm:prSet/>
      <dgm:spPr>
        <a:solidFill>
          <a:srgbClr val="FF0000">
            <a:alpha val="90000"/>
          </a:srgbClr>
        </a:solidFill>
      </dgm:spPr>
      <dgm:t>
        <a:bodyPr/>
        <a:lstStyle/>
        <a:p>
          <a:endParaRPr lang="ru-RU"/>
        </a:p>
      </dgm:t>
    </dgm:pt>
    <dgm:pt modelId="{02A8B58E-4E5B-481A-A361-8C43A7B92C00}">
      <dgm:prSet phldrT="[Текст]" custT="1"/>
      <dgm:spPr>
        <a:solidFill>
          <a:srgbClr val="00B0F0"/>
        </a:solidFill>
      </dgm:spPr>
      <dgm:t>
        <a:bodyPr/>
        <a:lstStyle/>
        <a:p>
          <a:r>
            <a:rPr lang="ru-RU" sz="1400" dirty="0"/>
            <a:t>Разработка</a:t>
          </a:r>
        </a:p>
      </dgm:t>
    </dgm:pt>
    <dgm:pt modelId="{7C24BAD6-0C5D-4235-AC49-0B38990C9E59}" type="parTrans" cxnId="{F979FB1E-CE10-4009-89DC-FA5644813609}">
      <dgm:prSet/>
      <dgm:spPr/>
      <dgm:t>
        <a:bodyPr/>
        <a:lstStyle/>
        <a:p>
          <a:endParaRPr lang="ru-RU"/>
        </a:p>
      </dgm:t>
    </dgm:pt>
    <dgm:pt modelId="{116CB3E4-69FA-4E97-ACC1-0C6086AEB4EA}" type="sibTrans" cxnId="{F979FB1E-CE10-4009-89DC-FA5644813609}">
      <dgm:prSet/>
      <dgm:spPr>
        <a:solidFill>
          <a:srgbClr val="FF0000">
            <a:alpha val="90000"/>
          </a:srgbClr>
        </a:solidFill>
      </dgm:spPr>
      <dgm:t>
        <a:bodyPr/>
        <a:lstStyle/>
        <a:p>
          <a:endParaRPr lang="ru-RU"/>
        </a:p>
      </dgm:t>
    </dgm:pt>
    <dgm:pt modelId="{C7600D9D-A560-4B36-96F2-EBD272117869}">
      <dgm:prSet phldrT="[Текст]" custT="1"/>
      <dgm:spPr>
        <a:solidFill>
          <a:srgbClr val="00B0F0"/>
        </a:solidFill>
      </dgm:spPr>
      <dgm:t>
        <a:bodyPr/>
        <a:lstStyle/>
        <a:p>
          <a:r>
            <a:rPr lang="ru-RU" sz="1400" dirty="0"/>
            <a:t>Управление</a:t>
          </a:r>
        </a:p>
      </dgm:t>
    </dgm:pt>
    <dgm:pt modelId="{4DF16BFA-5989-4B5A-BD72-3BB7BC720230}" type="parTrans" cxnId="{F6EF95B9-F29F-46AF-B434-806031A4FF9C}">
      <dgm:prSet/>
      <dgm:spPr/>
      <dgm:t>
        <a:bodyPr/>
        <a:lstStyle/>
        <a:p>
          <a:endParaRPr lang="ru-RU"/>
        </a:p>
      </dgm:t>
    </dgm:pt>
    <dgm:pt modelId="{6F7F9901-254A-44CE-B275-087DA007B06E}" type="sibTrans" cxnId="{F6EF95B9-F29F-46AF-B434-806031A4FF9C}">
      <dgm:prSet/>
      <dgm:spPr/>
      <dgm:t>
        <a:bodyPr/>
        <a:lstStyle/>
        <a:p>
          <a:endParaRPr lang="ru-RU"/>
        </a:p>
      </dgm:t>
    </dgm:pt>
    <dgm:pt modelId="{93F6070D-A57F-43D0-8205-11F015CD4CA9}" type="pres">
      <dgm:prSet presAssocID="{2F38993E-29C5-4136-A090-C1B8B55986EC}" presName="arrowDiagram" presStyleCnt="0">
        <dgm:presLayoutVars>
          <dgm:chMax val="5"/>
          <dgm:dir/>
          <dgm:resizeHandles val="exact"/>
        </dgm:presLayoutVars>
      </dgm:prSet>
      <dgm:spPr/>
    </dgm:pt>
    <dgm:pt modelId="{17F6CF6C-78E9-4614-A2DB-ABAD6191DDF1}" type="pres">
      <dgm:prSet presAssocID="{2F38993E-29C5-4136-A090-C1B8B55986EC}" presName="arrow" presStyleLbl="bgShp" presStyleIdx="0" presStyleCnt="1" custScaleX="120283"/>
      <dgm:spPr>
        <a:solidFill>
          <a:srgbClr val="66FF66"/>
        </a:solidFill>
        <a:ln>
          <a:solidFill>
            <a:srgbClr val="00B050"/>
          </a:solidFill>
        </a:ln>
      </dgm:spPr>
    </dgm:pt>
    <dgm:pt modelId="{BBEC3E68-EF92-42DA-9C4D-4F54F5289C90}" type="pres">
      <dgm:prSet presAssocID="{2F38993E-29C5-4136-A090-C1B8B55986EC}" presName="arrowDiagram3" presStyleCnt="0"/>
      <dgm:spPr/>
    </dgm:pt>
    <dgm:pt modelId="{5A983B63-EEE2-48FE-9E3C-39C3638E96FB}" type="pres">
      <dgm:prSet presAssocID="{6B9F6685-2F32-4B8B-8A28-2E47AB3C7919}" presName="bullet3a" presStyleLbl="node1" presStyleIdx="0" presStyleCnt="3"/>
      <dgm:spPr>
        <a:solidFill>
          <a:srgbClr val="FF0000"/>
        </a:solidFill>
      </dgm:spPr>
    </dgm:pt>
    <dgm:pt modelId="{60EEA29D-EF30-4B75-83E4-4DA481740B97}" type="pres">
      <dgm:prSet presAssocID="{6B9F6685-2F32-4B8B-8A28-2E47AB3C7919}" presName="textBox3a" presStyleLbl="revTx" presStyleIdx="0" presStyleCnt="3">
        <dgm:presLayoutVars>
          <dgm:bulletEnabled val="1"/>
        </dgm:presLayoutVars>
      </dgm:prSet>
      <dgm:spPr/>
    </dgm:pt>
    <dgm:pt modelId="{F5E37171-B490-4804-A721-9CB24AC9E609}" type="pres">
      <dgm:prSet presAssocID="{C7600D9D-A560-4B36-96F2-EBD272117869}" presName="bullet3b" presStyleLbl="node1" presStyleIdx="1" presStyleCnt="3"/>
      <dgm:spPr>
        <a:solidFill>
          <a:srgbClr val="FF0000"/>
        </a:solidFill>
      </dgm:spPr>
    </dgm:pt>
    <dgm:pt modelId="{1B6BF68F-2F08-46E1-A1DB-9E2013382802}" type="pres">
      <dgm:prSet presAssocID="{C7600D9D-A560-4B36-96F2-EBD272117869}" presName="textBox3b" presStyleLbl="revTx" presStyleIdx="1" presStyleCnt="3" custLinFactNeighborX="5778" custLinFactNeighborY="-583">
        <dgm:presLayoutVars>
          <dgm:bulletEnabled val="1"/>
        </dgm:presLayoutVars>
      </dgm:prSet>
      <dgm:spPr/>
    </dgm:pt>
    <dgm:pt modelId="{B8F953D9-7CDA-4CFB-9EEE-CD2AA31139CD}" type="pres">
      <dgm:prSet presAssocID="{02A8B58E-4E5B-481A-A361-8C43A7B92C00}" presName="bullet3c" presStyleLbl="node1" presStyleIdx="2" presStyleCnt="3"/>
      <dgm:spPr>
        <a:solidFill>
          <a:srgbClr val="FF0000"/>
        </a:solidFill>
      </dgm:spPr>
    </dgm:pt>
    <dgm:pt modelId="{C3F43D03-74C3-49AB-8E36-C3AE259019A4}" type="pres">
      <dgm:prSet presAssocID="{02A8B58E-4E5B-481A-A361-8C43A7B92C00}" presName="textBox3c" presStyleLbl="revTx" presStyleIdx="2" presStyleCnt="3">
        <dgm:presLayoutVars>
          <dgm:bulletEnabled val="1"/>
        </dgm:presLayoutVars>
      </dgm:prSet>
      <dgm:spPr/>
    </dgm:pt>
  </dgm:ptLst>
  <dgm:cxnLst>
    <dgm:cxn modelId="{F979FB1E-CE10-4009-89DC-FA5644813609}" srcId="{2F38993E-29C5-4136-A090-C1B8B55986EC}" destId="{02A8B58E-4E5B-481A-A361-8C43A7B92C00}" srcOrd="2" destOrd="0" parTransId="{7C24BAD6-0C5D-4235-AC49-0B38990C9E59}" sibTransId="{116CB3E4-69FA-4E97-ACC1-0C6086AEB4EA}"/>
    <dgm:cxn modelId="{2A189E24-1B59-49DF-8B2B-46117D09BB96}" type="presOf" srcId="{C7600D9D-A560-4B36-96F2-EBD272117869}" destId="{1B6BF68F-2F08-46E1-A1DB-9E2013382802}" srcOrd="0" destOrd="0" presId="urn:microsoft.com/office/officeart/2005/8/layout/arrow2"/>
    <dgm:cxn modelId="{A4DF9F3E-17A6-4571-A2DF-85385ECF7EBE}" srcId="{2F38993E-29C5-4136-A090-C1B8B55986EC}" destId="{6B9F6685-2F32-4B8B-8A28-2E47AB3C7919}" srcOrd="0" destOrd="0" parTransId="{FB7F4FCB-DC98-46E2-A03D-8927EF683AE1}" sibTransId="{C9F37353-BDEE-480A-868F-59708586DD58}"/>
    <dgm:cxn modelId="{DB7AC046-B8CF-4C5C-974D-3F3DFBDA67BC}" type="presOf" srcId="{6B9F6685-2F32-4B8B-8A28-2E47AB3C7919}" destId="{60EEA29D-EF30-4B75-83E4-4DA481740B97}" srcOrd="0" destOrd="0" presId="urn:microsoft.com/office/officeart/2005/8/layout/arrow2"/>
    <dgm:cxn modelId="{EA9CF770-C194-4A4E-A7AA-4725D9B3C87F}" type="presOf" srcId="{02A8B58E-4E5B-481A-A361-8C43A7B92C00}" destId="{C3F43D03-74C3-49AB-8E36-C3AE259019A4}" srcOrd="0" destOrd="0" presId="urn:microsoft.com/office/officeart/2005/8/layout/arrow2"/>
    <dgm:cxn modelId="{FBF43B7B-2F14-4A45-9DB2-B284D194B52A}" type="presOf" srcId="{2F38993E-29C5-4136-A090-C1B8B55986EC}" destId="{93F6070D-A57F-43D0-8205-11F015CD4CA9}" srcOrd="0" destOrd="0" presId="urn:microsoft.com/office/officeart/2005/8/layout/arrow2"/>
    <dgm:cxn modelId="{F6EF95B9-F29F-46AF-B434-806031A4FF9C}" srcId="{2F38993E-29C5-4136-A090-C1B8B55986EC}" destId="{C7600D9D-A560-4B36-96F2-EBD272117869}" srcOrd="1" destOrd="0" parTransId="{4DF16BFA-5989-4B5A-BD72-3BB7BC720230}" sibTransId="{6F7F9901-254A-44CE-B275-087DA007B06E}"/>
    <dgm:cxn modelId="{F050C2C4-DEAC-47DE-8CB7-7BDA950E4363}" type="presParOf" srcId="{93F6070D-A57F-43D0-8205-11F015CD4CA9}" destId="{17F6CF6C-78E9-4614-A2DB-ABAD6191DDF1}" srcOrd="0" destOrd="0" presId="urn:microsoft.com/office/officeart/2005/8/layout/arrow2"/>
    <dgm:cxn modelId="{0925CE68-D774-4856-84AE-A26223922D3D}" type="presParOf" srcId="{93F6070D-A57F-43D0-8205-11F015CD4CA9}" destId="{BBEC3E68-EF92-42DA-9C4D-4F54F5289C90}" srcOrd="1" destOrd="0" presId="urn:microsoft.com/office/officeart/2005/8/layout/arrow2"/>
    <dgm:cxn modelId="{63C59C7B-A8B0-4925-8907-68BD0433076D}" type="presParOf" srcId="{BBEC3E68-EF92-42DA-9C4D-4F54F5289C90}" destId="{5A983B63-EEE2-48FE-9E3C-39C3638E96FB}" srcOrd="0" destOrd="0" presId="urn:microsoft.com/office/officeart/2005/8/layout/arrow2"/>
    <dgm:cxn modelId="{C191B8D6-2671-4EB6-948E-69431899DA55}" type="presParOf" srcId="{BBEC3E68-EF92-42DA-9C4D-4F54F5289C90}" destId="{60EEA29D-EF30-4B75-83E4-4DA481740B97}" srcOrd="1" destOrd="0" presId="urn:microsoft.com/office/officeart/2005/8/layout/arrow2"/>
    <dgm:cxn modelId="{FA216756-188F-438F-A14C-B1E16CFEFD8F}" type="presParOf" srcId="{BBEC3E68-EF92-42DA-9C4D-4F54F5289C90}" destId="{F5E37171-B490-4804-A721-9CB24AC9E609}" srcOrd="2" destOrd="0" presId="urn:microsoft.com/office/officeart/2005/8/layout/arrow2"/>
    <dgm:cxn modelId="{1B9E07AC-7B09-4969-A726-2154074BCC86}" type="presParOf" srcId="{BBEC3E68-EF92-42DA-9C4D-4F54F5289C90}" destId="{1B6BF68F-2F08-46E1-A1DB-9E2013382802}" srcOrd="3" destOrd="0" presId="urn:microsoft.com/office/officeart/2005/8/layout/arrow2"/>
    <dgm:cxn modelId="{696A769B-F57B-4A8E-B96E-C8D9E26E7267}" type="presParOf" srcId="{BBEC3E68-EF92-42DA-9C4D-4F54F5289C90}" destId="{B8F953D9-7CDA-4CFB-9EEE-CD2AA31139CD}" srcOrd="4" destOrd="0" presId="urn:microsoft.com/office/officeart/2005/8/layout/arrow2"/>
    <dgm:cxn modelId="{88B16886-D809-4DCF-B660-778FDE060B31}" type="presParOf" srcId="{BBEC3E68-EF92-42DA-9C4D-4F54F5289C90}" destId="{C3F43D03-74C3-49AB-8E36-C3AE259019A4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CF7D69-4A8F-424F-B59E-FB3607DCB399}">
      <dsp:nvSpPr>
        <dsp:cNvPr id="0" name=""/>
        <dsp:cNvSpPr/>
      </dsp:nvSpPr>
      <dsp:spPr>
        <a:xfrm>
          <a:off x="5952" y="569831"/>
          <a:ext cx="1845290" cy="2028986"/>
        </a:xfrm>
        <a:prstGeom prst="roundRect">
          <a:avLst>
            <a:gd name="adj" fmla="val 10000"/>
          </a:avLst>
        </a:prstGeom>
        <a:solidFill>
          <a:schemeClr val="accent3">
            <a:lumMod val="8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>
              <a:solidFill>
                <a:schemeClr val="tx1"/>
              </a:solidFill>
            </a:rPr>
            <a:t>Август 2024 г.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>
              <a:solidFill>
                <a:schemeClr val="tx1"/>
              </a:solidFill>
            </a:rPr>
            <a:t>Выпуск первых четырех курсов серии</a:t>
          </a:r>
        </a:p>
      </dsp:txBody>
      <dsp:txXfrm>
        <a:off x="59999" y="623878"/>
        <a:ext cx="1737196" cy="1920892"/>
      </dsp:txXfrm>
    </dsp:sp>
    <dsp:sp modelId="{2625820A-E6A6-44A4-8992-07C039AD7B83}">
      <dsp:nvSpPr>
        <dsp:cNvPr id="0" name=""/>
        <dsp:cNvSpPr/>
      </dsp:nvSpPr>
      <dsp:spPr>
        <a:xfrm>
          <a:off x="2035772" y="1355508"/>
          <a:ext cx="391201" cy="457632"/>
        </a:xfrm>
        <a:prstGeom prst="rightArrow">
          <a:avLst>
            <a:gd name="adj1" fmla="val 60000"/>
            <a:gd name="adj2" fmla="val 50000"/>
          </a:avLst>
        </a:prstGeom>
        <a:solidFill>
          <a:srgbClr val="C0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kern="1200"/>
        </a:p>
      </dsp:txBody>
      <dsp:txXfrm>
        <a:off x="2035772" y="1447034"/>
        <a:ext cx="273841" cy="274580"/>
      </dsp:txXfrm>
    </dsp:sp>
    <dsp:sp modelId="{E93A8E3B-35BB-4165-8F02-07234FF904A8}">
      <dsp:nvSpPr>
        <dsp:cNvPr id="0" name=""/>
        <dsp:cNvSpPr/>
      </dsp:nvSpPr>
      <dsp:spPr>
        <a:xfrm>
          <a:off x="2589359" y="569831"/>
          <a:ext cx="1845290" cy="2028986"/>
        </a:xfrm>
        <a:prstGeom prst="roundRect">
          <a:avLst>
            <a:gd name="adj" fmla="val 10000"/>
          </a:avLst>
        </a:prstGeom>
        <a:solidFill>
          <a:srgbClr val="FFFFFF">
            <a:lumMod val="8500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Сентябрь-декабрь 2024 г.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Первая апробация в колледжах РФ</a:t>
          </a:r>
        </a:p>
      </dsp:txBody>
      <dsp:txXfrm>
        <a:off x="2643406" y="623878"/>
        <a:ext cx="1737196" cy="1920892"/>
      </dsp:txXfrm>
    </dsp:sp>
    <dsp:sp modelId="{15A4BA38-FA1F-4B68-81DA-9E8101B1FC3F}">
      <dsp:nvSpPr>
        <dsp:cNvPr id="0" name=""/>
        <dsp:cNvSpPr/>
      </dsp:nvSpPr>
      <dsp:spPr>
        <a:xfrm>
          <a:off x="4619179" y="1355508"/>
          <a:ext cx="391201" cy="457632"/>
        </a:xfrm>
        <a:prstGeom prst="rightArrow">
          <a:avLst>
            <a:gd name="adj1" fmla="val 60000"/>
            <a:gd name="adj2" fmla="val 50000"/>
          </a:avLst>
        </a:prstGeom>
        <a:solidFill>
          <a:srgbClr val="C0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kern="1200">
            <a:solidFill>
              <a:srgbClr val="FFFFFF"/>
            </a:solidFill>
            <a:latin typeface="Arial"/>
            <a:ea typeface="+mn-ea"/>
            <a:cs typeface="+mn-cs"/>
          </a:endParaRPr>
        </a:p>
      </dsp:txBody>
      <dsp:txXfrm>
        <a:off x="4619179" y="1447034"/>
        <a:ext cx="273841" cy="274580"/>
      </dsp:txXfrm>
    </dsp:sp>
    <dsp:sp modelId="{A032F8C3-7EFE-44E4-A969-EF39E31B486D}">
      <dsp:nvSpPr>
        <dsp:cNvPr id="0" name=""/>
        <dsp:cNvSpPr/>
      </dsp:nvSpPr>
      <dsp:spPr>
        <a:xfrm>
          <a:off x="5172767" y="569831"/>
          <a:ext cx="1845290" cy="2028986"/>
        </a:xfrm>
        <a:prstGeom prst="roundRect">
          <a:avLst>
            <a:gd name="adj" fmla="val 10000"/>
          </a:avLst>
        </a:prstGeom>
        <a:solidFill>
          <a:srgbClr val="FFFFFF">
            <a:lumMod val="8500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Январь-февраль 2025 г.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Подведение итогов апробации</a:t>
          </a:r>
        </a:p>
      </dsp:txBody>
      <dsp:txXfrm>
        <a:off x="5226814" y="623878"/>
        <a:ext cx="1737196" cy="1920892"/>
      </dsp:txXfrm>
    </dsp:sp>
    <dsp:sp modelId="{822E9725-B828-4370-9762-3AE784FFC900}">
      <dsp:nvSpPr>
        <dsp:cNvPr id="0" name=""/>
        <dsp:cNvSpPr/>
      </dsp:nvSpPr>
      <dsp:spPr>
        <a:xfrm>
          <a:off x="7202587" y="1355508"/>
          <a:ext cx="391201" cy="457632"/>
        </a:xfrm>
        <a:prstGeom prst="rightArrow">
          <a:avLst>
            <a:gd name="adj1" fmla="val 60000"/>
            <a:gd name="adj2" fmla="val 50000"/>
          </a:avLst>
        </a:prstGeom>
        <a:solidFill>
          <a:srgbClr val="C0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kern="1200">
            <a:solidFill>
              <a:srgbClr val="FFFFFF"/>
            </a:solidFill>
            <a:latin typeface="Arial"/>
            <a:ea typeface="+mn-ea"/>
            <a:cs typeface="+mn-cs"/>
          </a:endParaRPr>
        </a:p>
      </dsp:txBody>
      <dsp:txXfrm>
        <a:off x="7202587" y="1447034"/>
        <a:ext cx="273841" cy="274580"/>
      </dsp:txXfrm>
    </dsp:sp>
    <dsp:sp modelId="{140028EC-5E63-4150-8FB6-350C358B176D}">
      <dsp:nvSpPr>
        <dsp:cNvPr id="0" name=""/>
        <dsp:cNvSpPr/>
      </dsp:nvSpPr>
      <dsp:spPr>
        <a:xfrm>
          <a:off x="7756174" y="569831"/>
          <a:ext cx="1845290" cy="2028986"/>
        </a:xfrm>
        <a:prstGeom prst="roundRect">
          <a:avLst>
            <a:gd name="adj" fmla="val 10000"/>
          </a:avLst>
        </a:prstGeom>
        <a:solidFill>
          <a:srgbClr val="FFFFFF">
            <a:lumMod val="8500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>
              <a:solidFill>
                <a:schemeClr val="tx1"/>
              </a:solidFill>
            </a:rPr>
            <a:t>Март-август 2025 г.</a:t>
          </a:r>
          <a:br>
            <a:rPr lang="ru-RU" sz="1700" kern="1200" dirty="0">
              <a:solidFill>
                <a:schemeClr val="tx1"/>
              </a:solidFill>
            </a:rPr>
          </a:br>
          <a:r>
            <a:rPr lang="ru-RU" sz="1700" kern="1200" dirty="0">
              <a:solidFill>
                <a:schemeClr val="tx1"/>
              </a:solidFill>
            </a:rPr>
            <a:t>Доработки курсов по результатам апробации, разработка новых курсов</a:t>
          </a:r>
        </a:p>
      </dsp:txBody>
      <dsp:txXfrm>
        <a:off x="7810221" y="623878"/>
        <a:ext cx="1737196" cy="1920892"/>
      </dsp:txXfrm>
    </dsp:sp>
    <dsp:sp modelId="{2CC4A5CB-81A4-4814-A835-DCAD948EF72B}">
      <dsp:nvSpPr>
        <dsp:cNvPr id="0" name=""/>
        <dsp:cNvSpPr/>
      </dsp:nvSpPr>
      <dsp:spPr>
        <a:xfrm>
          <a:off x="9785994" y="1355508"/>
          <a:ext cx="391201" cy="457632"/>
        </a:xfrm>
        <a:prstGeom prst="rightArrow">
          <a:avLst>
            <a:gd name="adj1" fmla="val 60000"/>
            <a:gd name="adj2" fmla="val 50000"/>
          </a:avLst>
        </a:prstGeom>
        <a:solidFill>
          <a:srgbClr val="C0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kern="1200">
            <a:solidFill>
              <a:srgbClr val="FFFFFF"/>
            </a:solidFill>
            <a:latin typeface="Arial"/>
            <a:ea typeface="+mn-ea"/>
            <a:cs typeface="+mn-cs"/>
          </a:endParaRPr>
        </a:p>
      </dsp:txBody>
      <dsp:txXfrm>
        <a:off x="9785994" y="1447034"/>
        <a:ext cx="273841" cy="274580"/>
      </dsp:txXfrm>
    </dsp:sp>
    <dsp:sp modelId="{8CC011E1-0152-4FCC-9D67-CE9978EEFDA9}">
      <dsp:nvSpPr>
        <dsp:cNvPr id="0" name=""/>
        <dsp:cNvSpPr/>
      </dsp:nvSpPr>
      <dsp:spPr>
        <a:xfrm>
          <a:off x="10339581" y="569831"/>
          <a:ext cx="1845290" cy="2028986"/>
        </a:xfrm>
        <a:prstGeom prst="roundRect">
          <a:avLst>
            <a:gd name="adj" fmla="val 10000"/>
          </a:avLst>
        </a:prstGeom>
        <a:solidFill>
          <a:schemeClr val="accent3">
            <a:lumMod val="85000"/>
          </a:scheme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Сентябрь-декабрь 2025 г.</a:t>
          </a:r>
          <a:br>
            <a:rPr lang="ru-RU" sz="1700" kern="1200" dirty="0">
              <a:solidFill>
                <a:srgbClr val="000000"/>
              </a:solidFill>
              <a:latin typeface="Arial"/>
              <a:ea typeface="+mn-ea"/>
              <a:cs typeface="+mn-cs"/>
            </a:rPr>
          </a:br>
          <a:r>
            <a:rPr lang="ru-RU" sz="1700" kern="1200" dirty="0">
              <a:solidFill>
                <a:srgbClr val="000000"/>
              </a:solidFill>
              <a:latin typeface="Arial"/>
              <a:ea typeface="+mn-ea"/>
              <a:cs typeface="+mn-cs"/>
            </a:rPr>
            <a:t>вторая апробация в колледжах РФ</a:t>
          </a:r>
        </a:p>
      </dsp:txBody>
      <dsp:txXfrm>
        <a:off x="10393628" y="623878"/>
        <a:ext cx="1737196" cy="192089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5E8BB7-D29D-460F-8183-5E66038379C0}">
      <dsp:nvSpPr>
        <dsp:cNvPr id="0" name=""/>
        <dsp:cNvSpPr/>
      </dsp:nvSpPr>
      <dsp:spPr>
        <a:xfrm>
          <a:off x="3577" y="128445"/>
          <a:ext cx="3488450" cy="7327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>
              <a:solidFill>
                <a:srgbClr val="000000"/>
              </a:solidFill>
              <a:latin typeface="Futura PT Demi" panose="020B0604020202020204" charset="-52"/>
              <a:ea typeface="+mn-ea"/>
              <a:cs typeface="+mn-cs"/>
            </a:rPr>
            <a:t>Дмитрий Алексеевич Польский</a:t>
          </a:r>
        </a:p>
      </dsp:txBody>
      <dsp:txXfrm>
        <a:off x="3577" y="128445"/>
        <a:ext cx="3488450" cy="732739"/>
      </dsp:txXfrm>
    </dsp:sp>
    <dsp:sp modelId="{2F8AA08A-7DB7-41FF-870C-E3DE985A28A5}">
      <dsp:nvSpPr>
        <dsp:cNvPr id="0" name=""/>
        <dsp:cNvSpPr/>
      </dsp:nvSpPr>
      <dsp:spPr>
        <a:xfrm>
          <a:off x="3577" y="861184"/>
          <a:ext cx="3488450" cy="354653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 typeface="Arial" panose="020B0604020202020204" pitchFamily="34" charset="0"/>
            <a:buChar char="•"/>
          </a:pPr>
          <a:r>
            <a:rPr lang="ru-RU" sz="1900" kern="1200" dirty="0">
              <a:solidFill>
                <a:schemeClr val="dk1"/>
              </a:solidFill>
              <a:latin typeface="Futura PT Demi" panose="020B0604020202020204" charset="-52"/>
              <a:ea typeface="+mn-ea"/>
              <a:cs typeface="+mn-cs"/>
            </a:rPr>
            <a:t>Библиотека стандартных подсистем. Решение практических задач</a:t>
          </a:r>
          <a:endParaRPr lang="ru-RU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 typeface="Arial" panose="020B0604020202020204" pitchFamily="34" charset="0"/>
            <a:buChar char="•"/>
          </a:pPr>
          <a:r>
            <a:rPr lang="ru-RU" sz="1900" kern="1200" dirty="0">
              <a:solidFill>
                <a:schemeClr val="dk1"/>
              </a:solidFill>
              <a:latin typeface="Futura PT Demi" panose="020B0604020202020204" charset="-52"/>
              <a:ea typeface="+mn-ea"/>
              <a:cs typeface="+mn-cs"/>
            </a:rPr>
            <a:t>Инструменты и сервисы экосистемы 1С</a:t>
          </a:r>
          <a:endParaRPr lang="ru-RU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 typeface="Arial" panose="020B0604020202020204" pitchFamily="34" charset="0"/>
            <a:buChar char="•"/>
          </a:pPr>
          <a:r>
            <a:rPr lang="ru-RU" sz="1900" kern="1200" dirty="0">
              <a:solidFill>
                <a:schemeClr val="dk1"/>
              </a:solidFill>
              <a:latin typeface="Futura PT Demi" panose="020B0604020202020204" charset="-52"/>
              <a:ea typeface="+mn-ea"/>
              <a:cs typeface="+mn-cs"/>
            </a:rPr>
            <a:t>Администрирование 1С</a:t>
          </a:r>
          <a:endParaRPr lang="ru-RU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 typeface="Arial" panose="020B0604020202020204" pitchFamily="34" charset="0"/>
            <a:buChar char="•"/>
          </a:pPr>
          <a:r>
            <a:rPr lang="ru-RU" sz="1900" kern="1200" dirty="0">
              <a:solidFill>
                <a:schemeClr val="dk1"/>
              </a:solidFill>
              <a:latin typeface="Futura PT Demi" panose="020B0604020202020204" charset="-52"/>
              <a:ea typeface="+mn-ea"/>
              <a:cs typeface="+mn-cs"/>
            </a:rPr>
            <a:t>Подготовка к демонстрационному экзамену по специальности «Информационные системы и программирование» </a:t>
          </a:r>
          <a:endParaRPr lang="ru-RU" sz="1900" kern="1200" dirty="0"/>
        </a:p>
      </dsp:txBody>
      <dsp:txXfrm>
        <a:off x="3577" y="861184"/>
        <a:ext cx="3488450" cy="3546539"/>
      </dsp:txXfrm>
    </dsp:sp>
    <dsp:sp modelId="{04E2A666-17DF-4384-8542-771FBFCC724D}">
      <dsp:nvSpPr>
        <dsp:cNvPr id="0" name=""/>
        <dsp:cNvSpPr/>
      </dsp:nvSpPr>
      <dsp:spPr>
        <a:xfrm>
          <a:off x="3980410" y="128445"/>
          <a:ext cx="3488450" cy="7327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>
              <a:solidFill>
                <a:srgbClr val="000000"/>
              </a:solidFill>
              <a:latin typeface="Futura PT Demi" panose="020B0604020202020204" charset="-52"/>
              <a:ea typeface="+mn-ea"/>
              <a:cs typeface="+mn-cs"/>
            </a:rPr>
            <a:t>Владимир </a:t>
          </a:r>
          <a:r>
            <a:rPr lang="ru-RU" sz="1900" kern="1200" dirty="0" err="1">
              <a:solidFill>
                <a:srgbClr val="000000"/>
              </a:solidFill>
              <a:latin typeface="Futura PT Demi" panose="020B0604020202020204" charset="-52"/>
              <a:ea typeface="+mn-ea"/>
              <a:cs typeface="+mn-cs"/>
            </a:rPr>
            <a:t>Калиникович</a:t>
          </a:r>
          <a:r>
            <a:rPr lang="ru-RU" sz="1900" kern="1200" dirty="0">
              <a:solidFill>
                <a:srgbClr val="000000"/>
              </a:solidFill>
              <a:latin typeface="Futura PT Demi" panose="020B0604020202020204" charset="-52"/>
              <a:ea typeface="+mn-ea"/>
              <a:cs typeface="+mn-cs"/>
            </a:rPr>
            <a:t> Иванов </a:t>
          </a:r>
        </a:p>
      </dsp:txBody>
      <dsp:txXfrm>
        <a:off x="3980410" y="128445"/>
        <a:ext cx="3488450" cy="732739"/>
      </dsp:txXfrm>
    </dsp:sp>
    <dsp:sp modelId="{3E886654-BB5C-4BA0-9AC0-EA24B7E0DA12}">
      <dsp:nvSpPr>
        <dsp:cNvPr id="0" name=""/>
        <dsp:cNvSpPr/>
      </dsp:nvSpPr>
      <dsp:spPr>
        <a:xfrm>
          <a:off x="3980410" y="861184"/>
          <a:ext cx="3488450" cy="354653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900" kern="1200" dirty="0">
              <a:solidFill>
                <a:srgbClr val="000000"/>
              </a:solidFill>
              <a:latin typeface="Futura PT Demi" panose="020B0604020202020204" charset="-52"/>
              <a:ea typeface="+mn-ea"/>
              <a:cs typeface="+mn-cs"/>
            </a:rPr>
            <a:t>Разработка мобильных приложений в «1С:Предприятие»</a:t>
          </a:r>
        </a:p>
      </dsp:txBody>
      <dsp:txXfrm>
        <a:off x="3980410" y="861184"/>
        <a:ext cx="3488450" cy="3546539"/>
      </dsp:txXfrm>
    </dsp:sp>
    <dsp:sp modelId="{6DE68D77-85F8-4D32-947F-3055712B2857}">
      <dsp:nvSpPr>
        <dsp:cNvPr id="0" name=""/>
        <dsp:cNvSpPr/>
      </dsp:nvSpPr>
      <dsp:spPr>
        <a:xfrm>
          <a:off x="7957244" y="128445"/>
          <a:ext cx="3488450" cy="7327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>
              <a:solidFill>
                <a:srgbClr val="000000"/>
              </a:solidFill>
              <a:latin typeface="Futura PT Demi" panose="020B0604020202020204" charset="-52"/>
              <a:ea typeface="+mn-ea"/>
              <a:cs typeface="+mn-cs"/>
            </a:rPr>
            <a:t>Ольга Григорьевна Матвеева</a:t>
          </a:r>
        </a:p>
      </dsp:txBody>
      <dsp:txXfrm>
        <a:off x="7957244" y="128445"/>
        <a:ext cx="3488450" cy="732739"/>
      </dsp:txXfrm>
    </dsp:sp>
    <dsp:sp modelId="{2218081E-A08E-409D-8E84-BA2FADC9ABFA}">
      <dsp:nvSpPr>
        <dsp:cNvPr id="0" name=""/>
        <dsp:cNvSpPr/>
      </dsp:nvSpPr>
      <dsp:spPr>
        <a:xfrm>
          <a:off x="7957244" y="861184"/>
          <a:ext cx="3488450" cy="354653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 typeface="Arial" panose="020B0604020202020204" pitchFamily="34" charset="0"/>
            <a:buChar char="•"/>
          </a:pPr>
          <a:r>
            <a:rPr lang="ru-RU" sz="1900" kern="1200" dirty="0">
              <a:solidFill>
                <a:schemeClr val="dk1"/>
              </a:solidFill>
              <a:latin typeface="Futura PT Demi" panose="020B0604020202020204" charset="-52"/>
              <a:ea typeface="+mn-ea"/>
              <a:cs typeface="+mn-cs"/>
            </a:rPr>
            <a:t>Подготовка к демо-экзамену «Экономика и бухгалтерский учет» (по отраслям)</a:t>
          </a:r>
          <a:endParaRPr lang="ru-RU" sz="1900" kern="1200" dirty="0"/>
        </a:p>
      </dsp:txBody>
      <dsp:txXfrm>
        <a:off x="7957244" y="861184"/>
        <a:ext cx="3488450" cy="354653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DEE92F-55EB-4F1C-A562-1030F4564283}">
      <dsp:nvSpPr>
        <dsp:cNvPr id="0" name=""/>
        <dsp:cNvSpPr/>
      </dsp:nvSpPr>
      <dsp:spPr>
        <a:xfrm>
          <a:off x="0" y="0"/>
          <a:ext cx="5899446" cy="1060417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900" kern="1200" dirty="0"/>
            <a:t>Базовый уровень (основные объекты)</a:t>
          </a:r>
        </a:p>
      </dsp:txBody>
      <dsp:txXfrm>
        <a:off x="31059" y="31059"/>
        <a:ext cx="4665566" cy="998299"/>
      </dsp:txXfrm>
    </dsp:sp>
    <dsp:sp modelId="{4415D423-34E4-498C-9FF9-1C8C302590F7}">
      <dsp:nvSpPr>
        <dsp:cNvPr id="0" name=""/>
        <dsp:cNvSpPr/>
      </dsp:nvSpPr>
      <dsp:spPr>
        <a:xfrm>
          <a:off x="494078" y="1253220"/>
          <a:ext cx="5899446" cy="1060417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900" kern="1200" dirty="0"/>
            <a:t>БСП</a:t>
          </a:r>
        </a:p>
      </dsp:txBody>
      <dsp:txXfrm>
        <a:off x="525137" y="1284279"/>
        <a:ext cx="4653978" cy="998299"/>
      </dsp:txXfrm>
    </dsp:sp>
    <dsp:sp modelId="{AF70AA66-DB8B-4BA8-BDA8-E3A10F914A22}">
      <dsp:nvSpPr>
        <dsp:cNvPr id="0" name=""/>
        <dsp:cNvSpPr/>
      </dsp:nvSpPr>
      <dsp:spPr>
        <a:xfrm>
          <a:off x="980782" y="2506441"/>
          <a:ext cx="5899446" cy="1060417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900" kern="1200" dirty="0"/>
            <a:t>Типовые конфигурации (УНФ, УТ)</a:t>
          </a:r>
        </a:p>
      </dsp:txBody>
      <dsp:txXfrm>
        <a:off x="1011841" y="2537500"/>
        <a:ext cx="4661352" cy="998299"/>
      </dsp:txXfrm>
    </dsp:sp>
    <dsp:sp modelId="{CD886F09-32C7-4621-B273-55BA1BB86E29}">
      <dsp:nvSpPr>
        <dsp:cNvPr id="0" name=""/>
        <dsp:cNvSpPr/>
      </dsp:nvSpPr>
      <dsp:spPr>
        <a:xfrm>
          <a:off x="1474861" y="3759662"/>
          <a:ext cx="5899446" cy="1060417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900" kern="1200" dirty="0"/>
            <a:t>Расширения конфигураций</a:t>
          </a:r>
        </a:p>
      </dsp:txBody>
      <dsp:txXfrm>
        <a:off x="1505920" y="3790721"/>
        <a:ext cx="4653978" cy="998299"/>
      </dsp:txXfrm>
    </dsp:sp>
    <dsp:sp modelId="{B6BF8654-7E29-4CA7-BC06-6F2CA642AEEC}">
      <dsp:nvSpPr>
        <dsp:cNvPr id="0" name=""/>
        <dsp:cNvSpPr/>
      </dsp:nvSpPr>
      <dsp:spPr>
        <a:xfrm>
          <a:off x="5210174" y="812183"/>
          <a:ext cx="689271" cy="689271"/>
        </a:xfrm>
        <a:prstGeom prst="downArrow">
          <a:avLst>
            <a:gd name="adj1" fmla="val 55000"/>
            <a:gd name="adj2" fmla="val 45000"/>
          </a:avLst>
        </a:prstGeom>
        <a:solidFill>
          <a:srgbClr val="FF0000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300" kern="1200"/>
        </a:p>
      </dsp:txBody>
      <dsp:txXfrm>
        <a:off x="5365260" y="812183"/>
        <a:ext cx="379099" cy="518676"/>
      </dsp:txXfrm>
    </dsp:sp>
    <dsp:sp modelId="{B4CFAAC5-70CB-4EE8-85F6-559CB27E8C07}">
      <dsp:nvSpPr>
        <dsp:cNvPr id="0" name=""/>
        <dsp:cNvSpPr/>
      </dsp:nvSpPr>
      <dsp:spPr>
        <a:xfrm>
          <a:off x="5704253" y="2065404"/>
          <a:ext cx="689271" cy="689271"/>
        </a:xfrm>
        <a:prstGeom prst="downArrow">
          <a:avLst>
            <a:gd name="adj1" fmla="val 55000"/>
            <a:gd name="adj2" fmla="val 45000"/>
          </a:avLst>
        </a:prstGeom>
        <a:solidFill>
          <a:srgbClr val="FF0000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300" kern="1200"/>
        </a:p>
      </dsp:txBody>
      <dsp:txXfrm>
        <a:off x="5859339" y="2065404"/>
        <a:ext cx="379099" cy="518676"/>
      </dsp:txXfrm>
    </dsp:sp>
    <dsp:sp modelId="{FE3D2A49-7118-4F11-A626-AABB0A149AC1}">
      <dsp:nvSpPr>
        <dsp:cNvPr id="0" name=""/>
        <dsp:cNvSpPr/>
      </dsp:nvSpPr>
      <dsp:spPr>
        <a:xfrm>
          <a:off x="6190957" y="3318625"/>
          <a:ext cx="689271" cy="689271"/>
        </a:xfrm>
        <a:prstGeom prst="downArrow">
          <a:avLst>
            <a:gd name="adj1" fmla="val 55000"/>
            <a:gd name="adj2" fmla="val 45000"/>
          </a:avLst>
        </a:prstGeom>
        <a:solidFill>
          <a:srgbClr val="FF0000">
            <a:alpha val="90000"/>
          </a:srgb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300" kern="1200"/>
        </a:p>
      </dsp:txBody>
      <dsp:txXfrm>
        <a:off x="6346043" y="3318625"/>
        <a:ext cx="379099" cy="51867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8E6884-9080-4155-9194-2115B30082BD}">
      <dsp:nvSpPr>
        <dsp:cNvPr id="0" name=""/>
        <dsp:cNvSpPr/>
      </dsp:nvSpPr>
      <dsp:spPr>
        <a:xfrm>
          <a:off x="3933" y="2058250"/>
          <a:ext cx="2405892" cy="1068876"/>
        </a:xfrm>
        <a:prstGeom prst="rect">
          <a:avLst/>
        </a:prstGeom>
        <a:solidFill>
          <a:srgbClr val="00B0F0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Типовые конфигурации на пользовательском уровне</a:t>
          </a:r>
        </a:p>
      </dsp:txBody>
      <dsp:txXfrm>
        <a:off x="3933" y="2058250"/>
        <a:ext cx="2405892" cy="1068876"/>
      </dsp:txXfrm>
    </dsp:sp>
    <dsp:sp modelId="{D036C4C6-A80D-4B32-9B22-2628E46BC303}">
      <dsp:nvSpPr>
        <dsp:cNvPr id="0" name=""/>
        <dsp:cNvSpPr/>
      </dsp:nvSpPr>
      <dsp:spPr>
        <a:xfrm>
          <a:off x="211766" y="1730740"/>
          <a:ext cx="157954" cy="157954"/>
        </a:xfrm>
        <a:prstGeom prst="ellipse">
          <a:avLst/>
        </a:prstGeom>
        <a:solidFill>
          <a:schemeClr val="bg1"/>
        </a:solidFill>
        <a:ln w="254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6E4B3D-7C60-4BD2-A227-C64418662101}">
      <dsp:nvSpPr>
        <dsp:cNvPr id="0" name=""/>
        <dsp:cNvSpPr/>
      </dsp:nvSpPr>
      <dsp:spPr>
        <a:xfrm>
          <a:off x="322334" y="1509603"/>
          <a:ext cx="157954" cy="157954"/>
        </a:xfrm>
        <a:prstGeom prst="ellipse">
          <a:avLst/>
        </a:prstGeom>
        <a:solidFill>
          <a:schemeClr val="bg1"/>
        </a:solidFill>
        <a:ln w="254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29D88C-61AA-4421-9987-3E5C68515675}">
      <dsp:nvSpPr>
        <dsp:cNvPr id="0" name=""/>
        <dsp:cNvSpPr/>
      </dsp:nvSpPr>
      <dsp:spPr>
        <a:xfrm>
          <a:off x="587698" y="1553835"/>
          <a:ext cx="248214" cy="248214"/>
        </a:xfrm>
        <a:prstGeom prst="ellipse">
          <a:avLst/>
        </a:prstGeom>
        <a:solidFill>
          <a:schemeClr val="bg1"/>
        </a:solidFill>
        <a:ln w="254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2077FA-87B8-4BD4-9C88-58C02CAA187C}">
      <dsp:nvSpPr>
        <dsp:cNvPr id="0" name=""/>
        <dsp:cNvSpPr/>
      </dsp:nvSpPr>
      <dsp:spPr>
        <a:xfrm>
          <a:off x="808834" y="1310581"/>
          <a:ext cx="157954" cy="157954"/>
        </a:xfrm>
        <a:prstGeom prst="ellipse">
          <a:avLst/>
        </a:prstGeom>
        <a:solidFill>
          <a:schemeClr val="bg1"/>
        </a:solidFill>
        <a:ln w="254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9F1A3D-6923-4A19-B205-78A506D4E615}">
      <dsp:nvSpPr>
        <dsp:cNvPr id="0" name=""/>
        <dsp:cNvSpPr/>
      </dsp:nvSpPr>
      <dsp:spPr>
        <a:xfrm>
          <a:off x="1096312" y="1222126"/>
          <a:ext cx="157954" cy="157954"/>
        </a:xfrm>
        <a:prstGeom prst="ellipse">
          <a:avLst/>
        </a:prstGeom>
        <a:solidFill>
          <a:schemeClr val="bg1"/>
        </a:solidFill>
        <a:ln w="254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539424-36C6-498E-B73A-67EF076CCA06}">
      <dsp:nvSpPr>
        <dsp:cNvPr id="0" name=""/>
        <dsp:cNvSpPr/>
      </dsp:nvSpPr>
      <dsp:spPr>
        <a:xfrm>
          <a:off x="1450130" y="1376922"/>
          <a:ext cx="157954" cy="157954"/>
        </a:xfrm>
        <a:prstGeom prst="ellipse">
          <a:avLst/>
        </a:prstGeom>
        <a:solidFill>
          <a:schemeClr val="bg1"/>
        </a:solidFill>
        <a:ln w="254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9AD6B8-3E49-4C87-9388-53627EFF7340}">
      <dsp:nvSpPr>
        <dsp:cNvPr id="0" name=""/>
        <dsp:cNvSpPr/>
      </dsp:nvSpPr>
      <dsp:spPr>
        <a:xfrm>
          <a:off x="1671266" y="1487494"/>
          <a:ext cx="248214" cy="248214"/>
        </a:xfrm>
        <a:prstGeom prst="ellipse">
          <a:avLst/>
        </a:prstGeom>
        <a:solidFill>
          <a:schemeClr val="bg1"/>
        </a:solidFill>
        <a:ln w="254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8B7E1C-89A9-4438-A0F5-FA705CDBC62E}">
      <dsp:nvSpPr>
        <dsp:cNvPr id="0" name=""/>
        <dsp:cNvSpPr/>
      </dsp:nvSpPr>
      <dsp:spPr>
        <a:xfrm>
          <a:off x="1980857" y="1730740"/>
          <a:ext cx="157954" cy="157954"/>
        </a:xfrm>
        <a:prstGeom prst="ellipse">
          <a:avLst/>
        </a:prstGeom>
        <a:solidFill>
          <a:schemeClr val="bg1"/>
        </a:solidFill>
        <a:ln w="254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3B80BA-DD0E-4059-9010-9CF8A5684AFA}">
      <dsp:nvSpPr>
        <dsp:cNvPr id="0" name=""/>
        <dsp:cNvSpPr/>
      </dsp:nvSpPr>
      <dsp:spPr>
        <a:xfrm>
          <a:off x="2113539" y="1973990"/>
          <a:ext cx="157954" cy="157954"/>
        </a:xfrm>
        <a:prstGeom prst="ellipse">
          <a:avLst/>
        </a:prstGeom>
        <a:solidFill>
          <a:schemeClr val="bg1"/>
        </a:solidFill>
        <a:ln w="254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6245D0-CBA4-4B70-872C-FA0C8B524C4E}">
      <dsp:nvSpPr>
        <dsp:cNvPr id="0" name=""/>
        <dsp:cNvSpPr/>
      </dsp:nvSpPr>
      <dsp:spPr>
        <a:xfrm>
          <a:off x="963630" y="1509610"/>
          <a:ext cx="406169" cy="406169"/>
        </a:xfrm>
        <a:prstGeom prst="ellipse">
          <a:avLst/>
        </a:prstGeom>
        <a:solidFill>
          <a:schemeClr val="bg1"/>
        </a:solidFill>
        <a:ln w="254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BCB1C6-994D-46A0-95C1-7D90EA470DAB}">
      <dsp:nvSpPr>
        <dsp:cNvPr id="0" name=""/>
        <dsp:cNvSpPr/>
      </dsp:nvSpPr>
      <dsp:spPr>
        <a:xfrm>
          <a:off x="0" y="3001957"/>
          <a:ext cx="157954" cy="157954"/>
        </a:xfrm>
        <a:prstGeom prst="ellipse">
          <a:avLst/>
        </a:prstGeom>
        <a:solidFill>
          <a:schemeClr val="bg1"/>
        </a:solidFill>
        <a:ln w="254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8F323B-AF0C-4562-A1E8-39528217B639}">
      <dsp:nvSpPr>
        <dsp:cNvPr id="0" name=""/>
        <dsp:cNvSpPr/>
      </dsp:nvSpPr>
      <dsp:spPr>
        <a:xfrm>
          <a:off x="132581" y="3200979"/>
          <a:ext cx="248214" cy="248214"/>
        </a:xfrm>
        <a:prstGeom prst="ellipse">
          <a:avLst/>
        </a:prstGeom>
        <a:solidFill>
          <a:schemeClr val="bg1"/>
        </a:solidFill>
        <a:ln w="254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74F32D-2A5C-47AF-9E24-C914D65F2A0D}">
      <dsp:nvSpPr>
        <dsp:cNvPr id="0" name=""/>
        <dsp:cNvSpPr/>
      </dsp:nvSpPr>
      <dsp:spPr>
        <a:xfrm>
          <a:off x="464287" y="3377891"/>
          <a:ext cx="361039" cy="361039"/>
        </a:xfrm>
        <a:prstGeom prst="ellipse">
          <a:avLst/>
        </a:prstGeom>
        <a:solidFill>
          <a:schemeClr val="bg1"/>
        </a:solidFill>
        <a:ln w="254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779009-BA35-4C84-9090-1877C0988A82}">
      <dsp:nvSpPr>
        <dsp:cNvPr id="0" name=""/>
        <dsp:cNvSpPr/>
      </dsp:nvSpPr>
      <dsp:spPr>
        <a:xfrm>
          <a:off x="928673" y="3665367"/>
          <a:ext cx="157954" cy="157954"/>
        </a:xfrm>
        <a:prstGeom prst="ellipse">
          <a:avLst/>
        </a:prstGeom>
        <a:solidFill>
          <a:schemeClr val="bg1"/>
        </a:solidFill>
        <a:ln w="254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21F5AB-4A8A-4E95-9A87-A5CB3C6159F8}">
      <dsp:nvSpPr>
        <dsp:cNvPr id="0" name=""/>
        <dsp:cNvSpPr/>
      </dsp:nvSpPr>
      <dsp:spPr>
        <a:xfrm>
          <a:off x="1017126" y="3377888"/>
          <a:ext cx="248214" cy="248214"/>
        </a:xfrm>
        <a:prstGeom prst="ellipse">
          <a:avLst/>
        </a:prstGeom>
        <a:solidFill>
          <a:schemeClr val="bg1"/>
        </a:solidFill>
        <a:ln w="254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424810-8029-4E0C-9E59-959F20A4A979}">
      <dsp:nvSpPr>
        <dsp:cNvPr id="0" name=""/>
        <dsp:cNvSpPr/>
      </dsp:nvSpPr>
      <dsp:spPr>
        <a:xfrm>
          <a:off x="1270445" y="3686700"/>
          <a:ext cx="157954" cy="157954"/>
        </a:xfrm>
        <a:prstGeom prst="ellipse">
          <a:avLst/>
        </a:prstGeom>
        <a:solidFill>
          <a:schemeClr val="bg1"/>
        </a:solidFill>
        <a:ln w="254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A8FF30-F60B-485F-B991-0FA6E527095C}">
      <dsp:nvSpPr>
        <dsp:cNvPr id="0" name=""/>
        <dsp:cNvSpPr/>
      </dsp:nvSpPr>
      <dsp:spPr>
        <a:xfrm>
          <a:off x="1469471" y="3332884"/>
          <a:ext cx="361039" cy="361039"/>
        </a:xfrm>
        <a:prstGeom prst="ellipse">
          <a:avLst/>
        </a:prstGeom>
        <a:solidFill>
          <a:schemeClr val="bg1"/>
        </a:solidFill>
        <a:ln w="254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081A8C-D5C3-40F4-AF4B-C46A1A77B811}">
      <dsp:nvSpPr>
        <dsp:cNvPr id="0" name=""/>
        <dsp:cNvSpPr/>
      </dsp:nvSpPr>
      <dsp:spPr>
        <a:xfrm>
          <a:off x="1955967" y="3244427"/>
          <a:ext cx="248214" cy="248214"/>
        </a:xfrm>
        <a:prstGeom prst="ellipse">
          <a:avLst/>
        </a:prstGeom>
        <a:solidFill>
          <a:schemeClr val="bg1"/>
        </a:solidFill>
        <a:ln w="254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90EF61-171C-4AA6-A27D-9B9BDCF4D9F0}">
      <dsp:nvSpPr>
        <dsp:cNvPr id="0" name=""/>
        <dsp:cNvSpPr/>
      </dsp:nvSpPr>
      <dsp:spPr>
        <a:xfrm>
          <a:off x="2409826" y="1889197"/>
          <a:ext cx="728970" cy="1391683"/>
        </a:xfrm>
        <a:prstGeom prst="chevron">
          <a:avLst>
            <a:gd name="adj" fmla="val 6231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0D49D4-D88C-40D2-8F59-B8361E352BDA}">
      <dsp:nvSpPr>
        <dsp:cNvPr id="0" name=""/>
        <dsp:cNvSpPr/>
      </dsp:nvSpPr>
      <dsp:spPr>
        <a:xfrm>
          <a:off x="3138796" y="1889873"/>
          <a:ext cx="2332121" cy="1391670"/>
        </a:xfrm>
        <a:prstGeom prst="rect">
          <a:avLst/>
        </a:prstGeom>
        <a:solidFill>
          <a:srgbClr val="00B0F0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Администрирование и сопровождение</a:t>
          </a:r>
        </a:p>
      </dsp:txBody>
      <dsp:txXfrm>
        <a:off x="3138796" y="1889873"/>
        <a:ext cx="2332121" cy="1391670"/>
      </dsp:txXfrm>
    </dsp:sp>
    <dsp:sp modelId="{70EF8DCA-7873-41CB-8064-E9E0422E2C7F}">
      <dsp:nvSpPr>
        <dsp:cNvPr id="0" name=""/>
        <dsp:cNvSpPr/>
      </dsp:nvSpPr>
      <dsp:spPr>
        <a:xfrm>
          <a:off x="5470918" y="1889197"/>
          <a:ext cx="728970" cy="1391683"/>
        </a:xfrm>
        <a:prstGeom prst="chevron">
          <a:avLst>
            <a:gd name="adj" fmla="val 6231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04B7B3-3A97-46A5-BF6D-36BF2322B763}">
      <dsp:nvSpPr>
        <dsp:cNvPr id="0" name=""/>
        <dsp:cNvSpPr/>
      </dsp:nvSpPr>
      <dsp:spPr>
        <a:xfrm>
          <a:off x="6199889" y="1889873"/>
          <a:ext cx="2160111" cy="1391670"/>
        </a:xfrm>
        <a:prstGeom prst="rect">
          <a:avLst/>
        </a:prstGeom>
        <a:solidFill>
          <a:srgbClr val="00B0F0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БСП на пользовательском уровне</a:t>
          </a:r>
        </a:p>
      </dsp:txBody>
      <dsp:txXfrm>
        <a:off x="6199889" y="1889873"/>
        <a:ext cx="2160111" cy="1391670"/>
      </dsp:txXfrm>
    </dsp:sp>
    <dsp:sp modelId="{BB3D299C-B959-457F-A671-902CDD8409C3}">
      <dsp:nvSpPr>
        <dsp:cNvPr id="0" name=""/>
        <dsp:cNvSpPr/>
      </dsp:nvSpPr>
      <dsp:spPr>
        <a:xfrm>
          <a:off x="8360000" y="1889197"/>
          <a:ext cx="728970" cy="1391683"/>
        </a:xfrm>
        <a:prstGeom prst="chevron">
          <a:avLst>
            <a:gd name="adj" fmla="val 6231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B76914-E3D1-4F6A-AA22-B21C757C76CD}">
      <dsp:nvSpPr>
        <dsp:cNvPr id="0" name=""/>
        <dsp:cNvSpPr/>
      </dsp:nvSpPr>
      <dsp:spPr>
        <a:xfrm>
          <a:off x="9168495" y="1774185"/>
          <a:ext cx="1689885" cy="1689885"/>
        </a:xfrm>
        <a:prstGeom prst="ellipse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Расширения конфигураций</a:t>
          </a:r>
        </a:p>
      </dsp:txBody>
      <dsp:txXfrm>
        <a:off x="9415973" y="2021663"/>
        <a:ext cx="1194929" cy="119492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F6CF6C-78E9-4614-A2DB-ABAD6191DDF1}">
      <dsp:nvSpPr>
        <dsp:cNvPr id="0" name=""/>
        <dsp:cNvSpPr/>
      </dsp:nvSpPr>
      <dsp:spPr>
        <a:xfrm>
          <a:off x="575887" y="0"/>
          <a:ext cx="9790064" cy="5086995"/>
        </a:xfrm>
        <a:prstGeom prst="swooshArrow">
          <a:avLst>
            <a:gd name="adj1" fmla="val 25000"/>
            <a:gd name="adj2" fmla="val 25000"/>
          </a:avLst>
        </a:prstGeom>
        <a:solidFill>
          <a:srgbClr val="66FF66"/>
        </a:solidFill>
        <a:ln>
          <a:solidFill>
            <a:srgbClr val="00B050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A983B63-EEE2-48FE-9E3C-39C3638E96FB}">
      <dsp:nvSpPr>
        <dsp:cNvPr id="0" name=""/>
        <dsp:cNvSpPr/>
      </dsp:nvSpPr>
      <dsp:spPr>
        <a:xfrm>
          <a:off x="2435000" y="3511043"/>
          <a:ext cx="211618" cy="211618"/>
        </a:xfrm>
        <a:prstGeom prst="ellipse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EEA29D-EF30-4B75-83E4-4DA481740B97}">
      <dsp:nvSpPr>
        <dsp:cNvPr id="0" name=""/>
        <dsp:cNvSpPr/>
      </dsp:nvSpPr>
      <dsp:spPr>
        <a:xfrm>
          <a:off x="2540810" y="3616853"/>
          <a:ext cx="1896431" cy="1470141"/>
        </a:xfrm>
        <a:prstGeom prst="rect">
          <a:avLst/>
        </a:prstGeom>
        <a:solidFill>
          <a:srgbClr val="00B0F0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133" tIns="0" rIns="0" bIns="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Пользовательский</a:t>
          </a:r>
        </a:p>
      </dsp:txBody>
      <dsp:txXfrm>
        <a:off x="2540810" y="3616853"/>
        <a:ext cx="1896431" cy="1470141"/>
      </dsp:txXfrm>
    </dsp:sp>
    <dsp:sp modelId="{F5E37171-B490-4804-A721-9CB24AC9E609}">
      <dsp:nvSpPr>
        <dsp:cNvPr id="0" name=""/>
        <dsp:cNvSpPr/>
      </dsp:nvSpPr>
      <dsp:spPr>
        <a:xfrm>
          <a:off x="4302945" y="2128398"/>
          <a:ext cx="382542" cy="382542"/>
        </a:xfrm>
        <a:prstGeom prst="ellipse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6BF68F-2F08-46E1-A1DB-9E2013382802}">
      <dsp:nvSpPr>
        <dsp:cNvPr id="0" name=""/>
        <dsp:cNvSpPr/>
      </dsp:nvSpPr>
      <dsp:spPr>
        <a:xfrm>
          <a:off x="4607084" y="2303536"/>
          <a:ext cx="1953406" cy="2767325"/>
        </a:xfrm>
        <a:prstGeom prst="rect">
          <a:avLst/>
        </a:prstGeom>
        <a:solidFill>
          <a:srgbClr val="00B0F0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2701" tIns="0" rIns="0" bIns="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Управление</a:t>
          </a:r>
        </a:p>
      </dsp:txBody>
      <dsp:txXfrm>
        <a:off x="4607084" y="2303536"/>
        <a:ext cx="1953406" cy="2767325"/>
      </dsp:txXfrm>
    </dsp:sp>
    <dsp:sp modelId="{B8F953D9-7CDA-4CFB-9EEE-CD2AA31139CD}">
      <dsp:nvSpPr>
        <dsp:cNvPr id="0" name=""/>
        <dsp:cNvSpPr/>
      </dsp:nvSpPr>
      <dsp:spPr>
        <a:xfrm>
          <a:off x="6549362" y="1287009"/>
          <a:ext cx="529047" cy="529047"/>
        </a:xfrm>
        <a:prstGeom prst="ellipse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F43D03-74C3-49AB-8E36-C3AE259019A4}">
      <dsp:nvSpPr>
        <dsp:cNvPr id="0" name=""/>
        <dsp:cNvSpPr/>
      </dsp:nvSpPr>
      <dsp:spPr>
        <a:xfrm>
          <a:off x="6813886" y="1551533"/>
          <a:ext cx="1953406" cy="3535461"/>
        </a:xfrm>
        <a:prstGeom prst="rect">
          <a:avLst/>
        </a:prstGeom>
        <a:solidFill>
          <a:srgbClr val="00B0F0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0331" tIns="0" rIns="0" bIns="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Разработка</a:t>
          </a:r>
        </a:p>
      </dsp:txBody>
      <dsp:txXfrm>
        <a:off x="6813886" y="1551533"/>
        <a:ext cx="1953406" cy="35354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RandomtoResultProcess">
  <dgm:title val=""/>
  <dgm:desc val=""/>
  <dgm:catLst>
    <dgm:cat type="process" pri="127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Name0">
    <dgm:varLst>
      <dgm:dir/>
      <dgm:animOne val="branch"/>
      <dgm:animLvl val="lvl"/>
    </dgm:varLst>
    <dgm:choose name="Name1">
      <dgm:if name="Name2" func="var" arg="dir" op="equ" val="norm">
        <dgm:alg type="lin">
          <dgm:param type="fallback" val="2D"/>
          <dgm:param type="nodeVertAlign" val="t"/>
        </dgm:alg>
      </dgm:if>
      <dgm:else name="Name3">
        <dgm:alg type="lin">
          <dgm:param type="fallback" val="2D"/>
          <dgm:param type="nodeVertAlign" val="t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userH" refType="h" fact="2"/>
      <dgm:constr type="w" for="ch" forName="chaos" refType="userH" fact="0.681"/>
      <dgm:constr type="h" for="ch" forName="chaos" refType="userH"/>
      <dgm:constr type="w" for="ch" forName="middle" refType="userH" fact="0.6"/>
      <dgm:constr type="h" for="ch" forName="middle" refType="userH"/>
      <dgm:constr type="w" for="ch" forName="last" refType="userH" fact="0.6"/>
      <dgm:constr type="h" for="ch" forName="last" refType="userH"/>
      <dgm:constr type="w" for="ch" forName="chevronComposite1" refType="userH" fact="0.22"/>
      <dgm:constr type="h" for="ch" forName="chevronComposite1" refType="userH" fact="0.52"/>
      <dgm:constr type="w" for="ch" forName="chevronComposite2" refType="userH" fact="0.22"/>
      <dgm:constr type="h" for="ch" forName="chevronComposite2" refType="userH" fact="0.52"/>
      <dgm:constr type="w" for="ch" forName="overlap" refType="userH" fact="-0.04"/>
      <dgm:constr type="h" for="ch" forName="overlap" refType="userH" fact="0.06"/>
      <dgm:constr type="primFontSz" for="des" forName="parTx1" op="equ" val="65"/>
      <dgm:constr type="primFontSz" for="des" forName="parTxMid" refType="primFontSz" refFor="des" refForName="parTx1" op="equ"/>
      <dgm:constr type="primFontSz" for="des" forName="circleTx" refType="primFontSz" refFor="des" refForName="parTx1" op="equ"/>
      <dgm:constr type="primFontSz" for="des" forName="desTx1" op="equ" val="65"/>
      <dgm:constr type="primFontSz" for="des" forName="desTxMid" refType="primFontSz" refFor="des" refForName="desTx1" op="equ"/>
      <dgm:constr type="primFontSz" for="des" forName="desTxN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chaos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parTx1" refType="w" fact="0.5"/>
              <dgm:constr type="t" for="ch" forName="parTx1" refType="w" fact="0.32"/>
              <dgm:constr type="w" for="ch" forName="parTx1" refType="w" fact="0.88"/>
              <dgm:constr type="h" for="ch" forName="parTx1" refType="w" fact="0.29"/>
              <dgm:constr type="ctrX" for="ch" forName="desTx1" refType="w" fact="0.5"/>
              <dgm:constr type="b" for="ch" forName="desTx1" refType="h"/>
              <dgm:constr type="w" for="ch" forName="desTx1" refType="w" fact="0.88"/>
              <dgm:constr type="h" for="ch" forName="desTx1" refType="h" fact="0.37"/>
              <dgm:constr type="l" for="ch" forName="c1" refType="w" fact="0.05"/>
              <dgm:constr type="t" for="ch" forName="c1" refType="w" fact="0.23"/>
              <dgm:constr type="w" for="ch" forName="c1" refType="w" fact="0.07"/>
              <dgm:constr type="h" for="ch" forName="c1" refType="w" refFor="ch" refForName="c1"/>
              <dgm:constr type="l" for="ch" forName="c2" refType="w" fact="0.1"/>
              <dgm:constr type="t" for="ch" forName="c2" refType="w" fact="0.13"/>
              <dgm:constr type="w" for="ch" forName="c2" refType="w" fact="0.07"/>
              <dgm:constr type="h" for="ch" forName="c2" refType="w" refFor="ch" refForName="c2"/>
              <dgm:constr type="l" for="ch" forName="c3" refType="w" fact="0.22"/>
              <dgm:constr type="t" for="ch" forName="c3" refType="w" fact="0.15"/>
              <dgm:constr type="w" for="ch" forName="c3" refType="w" fact="0.11"/>
              <dgm:constr type="h" for="ch" forName="c3" refType="w" refFor="ch" refForName="c3"/>
              <dgm:constr type="l" for="ch" forName="c4" refType="w" fact="0.32"/>
              <dgm:constr type="t" for="ch" forName="c4" refType="w" fact="0.04"/>
              <dgm:constr type="w" for="ch" forName="c4" refType="w" fact="0.07"/>
              <dgm:constr type="h" for="ch" forName="c4" refType="w" refFor="ch" refForName="c4"/>
              <dgm:constr type="l" for="ch" forName="c5" refType="w" fact="0.45"/>
              <dgm:constr type="t" for="ch" forName="c5" refType="w" fact="0"/>
              <dgm:constr type="w" for="ch" forName="c5" refType="w" fact="0.07"/>
              <dgm:constr type="h" for="ch" forName="c5" refType="w" refFor="ch" refForName="c5"/>
              <dgm:constr type="l" for="ch" forName="c6" refType="w" fact="0.61"/>
              <dgm:constr type="t" for="ch" forName="c6" refType="w" fact="0.07"/>
              <dgm:constr type="w" for="ch" forName="c6" refType="w" fact="0.07"/>
              <dgm:constr type="h" for="ch" forName="c6" refType="w" refFor="ch" refForName="c6"/>
              <dgm:constr type="l" for="ch" forName="c7" refType="w" fact="0.71"/>
              <dgm:constr type="t" for="ch" forName="c7" refType="w" fact="0.12"/>
              <dgm:constr type="w" for="ch" forName="c7" refType="w" fact="0.11"/>
              <dgm:constr type="h" for="ch" forName="c7" refType="w" refFor="ch" refForName="c7"/>
              <dgm:constr type="l" for="ch" forName="c8" refType="w" fact="0.85"/>
              <dgm:constr type="t" for="ch" forName="c8" refType="w" fact="0.23"/>
              <dgm:constr type="w" for="ch" forName="c8" refType="w" fact="0.07"/>
              <dgm:constr type="h" for="ch" forName="c8" refType="w" refFor="ch" refForName="c8"/>
              <dgm:constr type="l" for="ch" forName="c9" refType="w" fact="0.91"/>
              <dgm:constr type="t" for="ch" forName="c9" refType="w" fact="0.34"/>
              <dgm:constr type="w" for="ch" forName="c9" refType="w" fact="0.07"/>
              <dgm:constr type="h" for="ch" forName="c9" refType="w" refFor="ch" refForName="c9"/>
              <dgm:constr type="l" for="ch" forName="c10" refType="w" fact="0.39"/>
              <dgm:constr type="t" for="ch" forName="c10" refType="w" fact="0.13"/>
              <dgm:constr type="w" for="ch" forName="c10" refType="w" fact="0.18"/>
              <dgm:constr type="h" for="ch" forName="c10" refType="w" refFor="ch" refForName="c10"/>
              <dgm:constr type="l" for="ch" forName="c11" refType="w" fact="0"/>
              <dgm:constr type="t" for="ch" forName="c11" refType="w" fact="0.51"/>
              <dgm:constr type="w" for="ch" forName="c11" refType="w" fact="0.07"/>
              <dgm:constr type="h" for="ch" forName="c11" refType="w" refFor="ch" refForName="c11"/>
              <dgm:constr type="l" for="ch" forName="c12" refType="w" fact="0.06"/>
              <dgm:constr type="t" for="ch" forName="c12" refType="w" fact="0.6"/>
              <dgm:constr type="w" for="ch" forName="c12" refType="w" fact="0.11"/>
              <dgm:constr type="h" for="ch" forName="c12" refType="w" refFor="ch" refForName="c12"/>
              <dgm:constr type="l" for="ch" forName="c13" refType="w" fact="0.21"/>
              <dgm:constr type="t" for="ch" forName="c13" refType="w" fact="0.68"/>
              <dgm:constr type="w" for="ch" forName="c13" refType="w" fact="0.16"/>
              <dgm:constr type="h" for="ch" forName="c13" refType="w" refFor="ch" refForName="c13"/>
              <dgm:constr type="l" for="ch" forName="c14" refType="w" fact="0.42"/>
              <dgm:constr type="t" for="ch" forName="c14" refType="w" fact="0.81"/>
              <dgm:constr type="w" for="ch" forName="c14" refType="w" fact="0.07"/>
              <dgm:constr type="h" for="ch" forName="c14" refType="w" refFor="ch" refForName="c14"/>
              <dgm:constr type="l" for="ch" forName="c15" refType="w" fact="0.46"/>
              <dgm:constr type="t" for="ch" forName="c15" refType="w" fact="0.68"/>
              <dgm:constr type="w" for="ch" forName="c15" refType="w" fact="0.11"/>
              <dgm:constr type="h" for="ch" forName="c15" refType="w" refFor="ch" refForName="c15"/>
              <dgm:constr type="l" for="ch" forName="c16" refType="w" fact="0.56"/>
              <dgm:constr type="t" for="ch" forName="c16" refType="w" fact="0.82"/>
              <dgm:constr type="w" for="ch" forName="c16" refType="w" fact="0.07"/>
              <dgm:constr type="h" for="ch" forName="c16" refType="w" refFor="ch" refForName="c16"/>
              <dgm:constr type="l" for="ch" forName="c17" refType="w" fact="0.65"/>
              <dgm:constr type="t" for="ch" forName="c17" refType="w" fact="0.66"/>
              <dgm:constr type="w" for="ch" forName="c17" refType="w" fact="0.16"/>
              <dgm:constr type="h" for="ch" forName="c17" refType="w" refFor="ch" refForName="c17"/>
              <dgm:constr type="l" for="ch" forName="c18" refType="w" fact="0.87"/>
              <dgm:constr type="t" for="ch" forName="c18" refType="w" fact="0.62"/>
              <dgm:constr type="w" for="ch" forName="c18" refType="w" fact="0.11"/>
              <dgm:constr type="h" for="ch" forName="c18" refType="w" refFor="ch" refForName="c18"/>
            </dgm:constrLst>
            <dgm:layoutNode name="parTx1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7">
              <dgm:if name="Name8" axis="ch" ptType="node" func="cnt" op="gte" val="1">
                <dgm:layoutNode name="desTx1" styleLbl="revTx">
                  <dgm:varLst>
                    <dgm:bulletEnabled val="1"/>
                  </dgm:varLst>
                  <dgm:choose name="Name9">
                    <dgm:if name="Name10" axis="ch" ptType="node" func="cnt" op="equ" val="1">
                      <dgm:alg type="tx">
                        <dgm:param type="shpTxLTRAlignCh" val="l"/>
                      </dgm:alg>
                    </dgm:if>
                    <dgm:else name="Name11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2"/>
            </dgm:choose>
            <dgm:layoutNode name="c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9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0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layoutNode>
        </dgm:if>
        <dgm:if name="Name13" axis="self" ptType="node" func="revPos" op="equ" val="1">
          <dgm:layoutNode name="last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circleTx" refType="w" fact="0.5"/>
              <dgm:constr type="t" for="ch" forName="circleTx" refType="w" fact="0.117"/>
              <dgm:constr type="w" for="ch" forName="circleTx" refType="h" refFor="ch" refForName="circleTx"/>
              <dgm:constr type="h" for="ch" forName="circleTx" refType="w" fact="0.85"/>
              <dgm:constr type="l" for="ch" forName="desTxN"/>
              <dgm:constr type="b" for="ch" forName="desTxN" refType="h"/>
              <dgm:constr type="w" for="ch" forName="desTxN" refType="w"/>
              <dgm:constr type="h" for="ch" forName="desTxN" refType="h" fact="0.37"/>
              <dgm:constr type="ctrX" for="ch" forName="spN" refType="w" fact="0.5"/>
              <dgm:constr type="t" for="ch" forName="spN"/>
              <dgm:constr type="w" for="ch" forName="spN" refType="w" fact="0.93"/>
              <dgm:constr type="h" for="ch" forName="spN" refType="h" fact="0.01"/>
            </dgm:constrLst>
            <dgm:layoutNode name="circleTx" styleLbl="node1">
              <dgm:alg type="tx"/>
              <dgm:shape xmlns:r="http://schemas.openxmlformats.org/officeDocument/2006/relationships" type="ellipse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  <dgm:choose name="Name14">
              <dgm:if name="Name15" axis="ch" ptType="node" func="cnt" op="gte" val="1">
                <dgm:layoutNode name="desTxN" styleLbl="revTx">
                  <dgm:varLst>
                    <dgm:bulletEnabled val="1"/>
                  </dgm:varLst>
                  <dgm:choose name="Name16">
                    <dgm:if name="Name17" axis="ch" ptType="node" func="cnt" op="equ" val="1">
                      <dgm:alg type="tx">
                        <dgm:param type="shpTxLTRAlignCh" val="l"/>
                      </dgm:alg>
                    </dgm:if>
                    <dgm:else name="Name18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  <dgm:layoutNode name="spN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if>
        <dgm:else name="Name20">
          <dgm:layoutNode name="middl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l" for="ch" forName="parTxMid"/>
              <dgm:constr type="t" for="ch" forName="parTxMid" refType="w" fact="0.167"/>
              <dgm:constr type="w" for="ch" forName="parTxMid" refType="w"/>
              <dgm:constr type="h" for="ch" forName="parTxMid" refType="w" fact="0.7"/>
              <dgm:constr type="l" for="ch" forName="desTxMid"/>
              <dgm:constr type="b" for="ch" forName="desTxMid" refType="h"/>
              <dgm:constr type="w" for="ch" forName="desTxMid" refType="w"/>
              <dgm:constr type="h" for="ch" forName="desTxMid" refType="h" fact="0.37"/>
              <dgm:constr type="ctrX" for="ch" forName="spMid" refType="w" fact="0.5"/>
              <dgm:constr type="t" for="ch" forName="spMid"/>
              <dgm:constr type="w" for="ch" forName="spMid" refType="w" fact="0.01"/>
              <dgm:constr type="h" for="ch" forName="spMid" refType="h" fact="0.01"/>
            </dgm:constrLst>
            <dgm:layoutNode name="parTxMid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21">
              <dgm:if name="Name22" axis="ch" ptType="node" func="cnt" op="gte" val="1">
                <dgm:layoutNode name="desTxMid" styleLbl="revTx">
                  <dgm:varLst>
                    <dgm:bulletEnabled val="1"/>
                  </dgm:varLst>
                  <dgm:choose name="Name23">
                    <dgm:if name="Name24" axis="ch" ptType="node" func="cnt" op="equ" val="1">
                      <dgm:alg type="tx">
                        <dgm:param type="shpTxLTRAlignCh" val="l"/>
                      </dgm:alg>
                    </dgm:if>
                    <dgm:else name="Name25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26"/>
            </dgm:choose>
            <dgm:layoutNode name="spMid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else>
      </dgm:choose>
      <dgm:forEach name="Name27" axis="followSib" ptType="sibTrans" cnt="1">
        <dgm:layoutNode name="chevronComposite1" styleLbl="alignImgPlace1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chevron1"/>
            <dgm:constr type="t" for="ch" forName="chevron1" refType="h" fact="0.1923"/>
            <dgm:constr type="w" for="ch" forName="chevron1" refType="w"/>
            <dgm:constr type="b" for="ch" forName="chevron1" refType="h"/>
            <dgm:constr type="l" for="ch" forName="spChevron1"/>
            <dgm:constr type="t" for="ch" forName="spChevron1"/>
            <dgm:constr type="w" for="ch" forName="spChevron1" refType="w" fact="0.01"/>
            <dgm:constr type="h" for="ch" forName="spChevron1" refType="h" fact="0.01"/>
          </dgm:constrLst>
          <dgm:layoutNode name="chevron1">
            <dgm:alg type="sp"/>
            <dgm:choose name="Name28">
              <dgm:if name="Name29" func="var" arg="dir" op="equ" val="norm">
                <dgm:shape xmlns:r="http://schemas.openxmlformats.org/officeDocument/2006/relationships" type="chevron" r:blip="">
                  <dgm:adjLst>
                    <dgm:adj idx="1" val="0.6231"/>
                  </dgm:adjLst>
                </dgm:shape>
              </dgm:if>
              <dgm:else name="Name30">
                <dgm:shape xmlns:r="http://schemas.openxmlformats.org/officeDocument/2006/relationships" rot="180" type="chevron" r:blip="">
                  <dgm:adjLst>
                    <dgm:adj idx="1" val="0.6231"/>
                  </dgm:adjLst>
                </dgm:shape>
              </dgm:else>
            </dgm:choose>
            <dgm:presOf/>
          </dgm:layoutNode>
          <dgm:layoutNode name="spChevron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  <dgm:choose name="Name31">
          <dgm:if name="Name32" axis="root ch" ptType="all node" func="cnt" op="equ" val="2">
            <dgm:layoutNode name="overl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chevronComposite2" styleLbl="alignImgPlace1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l" for="ch" forName="chevron2"/>
                <dgm:constr type="t" for="ch" forName="chevron2" refType="h" fact="0.1923"/>
                <dgm:constr type="w" for="ch" forName="chevron2" refType="w"/>
                <dgm:constr type="b" for="ch" forName="chevron2" refType="h"/>
                <dgm:constr type="l" for="ch" forName="spChevron2"/>
                <dgm:constr type="t" for="ch" forName="spChevron2"/>
                <dgm:constr type="w" for="ch" forName="spChevron2" refType="w" fact="0.01"/>
                <dgm:constr type="h" for="ch" forName="spChevron2" refType="h" fact="0.01"/>
              </dgm:constrLst>
              <dgm:layoutNode name="chevron2">
                <dgm:alg type="sp"/>
                <dgm:choose name="Name33">
                  <dgm:if name="Name34" func="var" arg="dir" op="equ" val="norm">
                    <dgm:shape xmlns:r="http://schemas.openxmlformats.org/officeDocument/2006/relationships" type="chevron" r:blip="">
                      <dgm:adjLst>
                        <dgm:adj idx="1" val="0.6231"/>
                      </dgm:adjLst>
                    </dgm:shape>
                  </dgm:if>
                  <dgm:else name="Name35">
                    <dgm:shape xmlns:r="http://schemas.openxmlformats.org/officeDocument/2006/relationships" rot="180" type="chevron" r:blip="">
                      <dgm:adjLst>
                        <dgm:adj idx="1" val="0.6231"/>
                      </dgm:adjLst>
                    </dgm:shape>
                  </dgm:else>
                </dgm:choose>
                <dgm:presOf/>
              </dgm:layoutNode>
              <dgm:layoutNode name="spChevron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layoutNode>
          </dgm:if>
          <dgm:else name="Name36"/>
        </dgm:choos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DB87BC3D-EF04-0DB5-D1B2-237C3DD50D9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F71D3C34-4E1A-9E3C-4C60-B0A622FD4275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97AFB2DC-F63F-4B2E-954A-160587A2063E}" type="datetimeFigureOut">
              <a:rPr lang="ru-RU" altLang="ru-RU"/>
              <a:pPr>
                <a:defRPr/>
              </a:pPr>
              <a:t>27.08.2026</a:t>
            </a:fld>
            <a:endParaRPr lang="ru-RU" altLang="ru-RU"/>
          </a:p>
        </p:txBody>
      </p:sp>
      <p:sp>
        <p:nvSpPr>
          <p:cNvPr id="30724" name="Rectangle 4">
            <a:extLst>
              <a:ext uri="{FF2B5EF4-FFF2-40B4-BE49-F238E27FC236}">
                <a16:creationId xmlns:a16="http://schemas.microsoft.com/office/drawing/2014/main" id="{0D9B38E3-8BC5-B2D7-C459-3E0AF92651CF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7589" name="Rectangle 5">
            <a:extLst>
              <a:ext uri="{FF2B5EF4-FFF2-40B4-BE49-F238E27FC236}">
                <a16:creationId xmlns:a16="http://schemas.microsoft.com/office/drawing/2014/main" id="{57B9DF8B-945C-628E-B04C-B5AF7E1EDDB1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noProof="0"/>
              <a:t>Образец текста</a:t>
            </a:r>
          </a:p>
          <a:p>
            <a:pPr lvl="1"/>
            <a:r>
              <a:rPr lang="ru-RU" altLang="ru-RU" noProof="0"/>
              <a:t>Второй уровень</a:t>
            </a:r>
          </a:p>
          <a:p>
            <a:pPr lvl="2"/>
            <a:r>
              <a:rPr lang="ru-RU" altLang="ru-RU" noProof="0"/>
              <a:t>Третий уровень</a:t>
            </a:r>
          </a:p>
          <a:p>
            <a:pPr lvl="3"/>
            <a:r>
              <a:rPr lang="ru-RU" altLang="ru-RU" noProof="0"/>
              <a:t>Четвертый уровень</a:t>
            </a:r>
          </a:p>
          <a:p>
            <a:pPr lvl="4"/>
            <a:r>
              <a:rPr lang="ru-RU" altLang="ru-RU" noProof="0"/>
              <a:t>Пятый уровень</a:t>
            </a:r>
          </a:p>
        </p:txBody>
      </p:sp>
      <p:sp>
        <p:nvSpPr>
          <p:cNvPr id="67590" name="Rectangle 6">
            <a:extLst>
              <a:ext uri="{FF2B5EF4-FFF2-40B4-BE49-F238E27FC236}">
                <a16:creationId xmlns:a16="http://schemas.microsoft.com/office/drawing/2014/main" id="{097849A9-BED0-D370-4C74-8EB168CF533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7591" name="Rectangle 7">
            <a:extLst>
              <a:ext uri="{FF2B5EF4-FFF2-40B4-BE49-F238E27FC236}">
                <a16:creationId xmlns:a16="http://schemas.microsoft.com/office/drawing/2014/main" id="{9C204B9C-EBF2-0BCA-4C3D-9130C1408F4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1A31209-26B3-4B29-A3FE-C570EA054EE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489112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A31209-26B3-4B29-A3FE-C570EA054EE0}" type="slidenum">
              <a:rPr lang="ru-RU" altLang="ru-RU" smtClean="0"/>
              <a:pPr/>
              <a:t>6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858593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1F6A5B-BB70-45A4-CEFA-277C8996F4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D5E3702E-7789-7491-AF89-EF010759EC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FD75E90A-BC05-596B-C977-5E6A91B650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004C5A1-5392-1C50-571D-7DEA852B56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A31209-26B3-4B29-A3FE-C570EA054EE0}" type="slidenum">
              <a:rPr lang="ru-RU" altLang="ru-RU" smtClean="0"/>
              <a:pPr/>
              <a:t>7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094714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15F4BE-CE9B-50A0-F894-5CA9293BFC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6034D3F-F52F-F27C-D332-10A262C713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45EEC35-B2DF-9718-D7CE-B38294CF0B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284A58-8FA7-4149-CDEC-6E351F77AB6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0905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>
            <a:extLst>
              <a:ext uri="{FF2B5EF4-FFF2-40B4-BE49-F238E27FC236}">
                <a16:creationId xmlns:a16="http://schemas.microsoft.com/office/drawing/2014/main" id="{0114610D-53EC-4A0B-8EE8-644A833422C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>
            <a:extLst>
              <a:ext uri="{FF2B5EF4-FFF2-40B4-BE49-F238E27FC236}">
                <a16:creationId xmlns:a16="http://schemas.microsoft.com/office/drawing/2014/main" id="{E8D7507F-4B3D-4865-98C2-E5FADB3126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10244" name="Номер слайда 3">
            <a:extLst>
              <a:ext uri="{FF2B5EF4-FFF2-40B4-BE49-F238E27FC236}">
                <a16:creationId xmlns:a16="http://schemas.microsoft.com/office/drawing/2014/main" id="{26672327-C527-4023-AD93-BF779F3A9C9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622DE80-42B7-4F17-8F6E-33652ABC6567}" type="slidenum">
              <a:rPr lang="ru-RU" altLang="ru-RU" smtClean="0"/>
              <a:pPr/>
              <a:t>27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>
            <a:extLst>
              <a:ext uri="{FF2B5EF4-FFF2-40B4-BE49-F238E27FC236}">
                <a16:creationId xmlns:a16="http://schemas.microsoft.com/office/drawing/2014/main" id="{0114610D-53EC-4A0B-8EE8-644A833422C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>
            <a:extLst>
              <a:ext uri="{FF2B5EF4-FFF2-40B4-BE49-F238E27FC236}">
                <a16:creationId xmlns:a16="http://schemas.microsoft.com/office/drawing/2014/main" id="{E8D7507F-4B3D-4865-98C2-E5FADB3126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10244" name="Номер слайда 3">
            <a:extLst>
              <a:ext uri="{FF2B5EF4-FFF2-40B4-BE49-F238E27FC236}">
                <a16:creationId xmlns:a16="http://schemas.microsoft.com/office/drawing/2014/main" id="{26672327-C527-4023-AD93-BF779F3A9C9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622DE80-42B7-4F17-8F6E-33652ABC6567}" type="slidenum">
              <a:rPr lang="ru-RU" altLang="ru-RU" smtClean="0"/>
              <a:pPr/>
              <a:t>28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920608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>
            <a:extLst>
              <a:ext uri="{FF2B5EF4-FFF2-40B4-BE49-F238E27FC236}">
                <a16:creationId xmlns:a16="http://schemas.microsoft.com/office/drawing/2014/main" id="{0114610D-53EC-4A0B-8EE8-644A833422C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>
            <a:extLst>
              <a:ext uri="{FF2B5EF4-FFF2-40B4-BE49-F238E27FC236}">
                <a16:creationId xmlns:a16="http://schemas.microsoft.com/office/drawing/2014/main" id="{E8D7507F-4B3D-4865-98C2-E5FADB3126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10244" name="Номер слайда 3">
            <a:extLst>
              <a:ext uri="{FF2B5EF4-FFF2-40B4-BE49-F238E27FC236}">
                <a16:creationId xmlns:a16="http://schemas.microsoft.com/office/drawing/2014/main" id="{26672327-C527-4023-AD93-BF779F3A9C9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622DE80-42B7-4F17-8F6E-33652ABC6567}" type="slidenum">
              <a:rPr lang="ru-RU" altLang="ru-RU" smtClean="0"/>
              <a:pPr/>
              <a:t>29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344356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основе</a:t>
            </a:r>
            <a:r>
              <a:rPr dirty="0"/>
              <a:t> </a:t>
            </a:r>
            <a:r>
              <a:rPr dirty="0" err="1"/>
              <a:t>моего</a:t>
            </a:r>
            <a:r>
              <a:rPr dirty="0"/>
              <a:t> </a:t>
            </a:r>
            <a:r>
              <a:rPr dirty="0" err="1"/>
              <a:t>личного</a:t>
            </a:r>
            <a:r>
              <a:rPr dirty="0"/>
              <a:t> </a:t>
            </a:r>
            <a:r>
              <a:rPr dirty="0" err="1"/>
              <a:t>опыта</a:t>
            </a:r>
            <a:r>
              <a:rPr dirty="0"/>
              <a:t> </a:t>
            </a:r>
            <a:r>
              <a:rPr dirty="0" err="1"/>
              <a:t>участия</a:t>
            </a:r>
            <a:r>
              <a:rPr dirty="0"/>
              <a:t> в 40 </a:t>
            </a:r>
            <a:r>
              <a:rPr dirty="0" err="1"/>
              <a:t>демонстрационных</a:t>
            </a:r>
            <a:r>
              <a:rPr dirty="0"/>
              <a:t> </a:t>
            </a:r>
            <a:r>
              <a:rPr dirty="0" err="1"/>
              <a:t>экзаменах</a:t>
            </a:r>
            <a:r>
              <a:rPr dirty="0"/>
              <a:t>, я </a:t>
            </a:r>
            <a:r>
              <a:rPr dirty="0" err="1"/>
              <a:t>могу</a:t>
            </a:r>
            <a:r>
              <a:rPr dirty="0"/>
              <a:t> с </a:t>
            </a:r>
            <a:r>
              <a:rPr dirty="0" err="1"/>
              <a:t>уверенностью</a:t>
            </a:r>
            <a:r>
              <a:rPr dirty="0"/>
              <a:t> </a:t>
            </a:r>
            <a:r>
              <a:rPr dirty="0" err="1"/>
              <a:t>сказать</a:t>
            </a:r>
            <a:r>
              <a:rPr dirty="0"/>
              <a:t>: </a:t>
            </a:r>
            <a:r>
              <a:rPr dirty="0" err="1"/>
              <a:t>главная</a:t>
            </a:r>
            <a:r>
              <a:rPr dirty="0"/>
              <a:t> </a:t>
            </a:r>
            <a:r>
              <a:rPr dirty="0" err="1"/>
              <a:t>проблема</a:t>
            </a:r>
            <a:r>
              <a:rPr dirty="0"/>
              <a:t> </a:t>
            </a:r>
            <a:r>
              <a:rPr dirty="0" err="1"/>
              <a:t>выпускников</a:t>
            </a:r>
            <a:r>
              <a:rPr dirty="0"/>
              <a:t> — </a:t>
            </a:r>
            <a:r>
              <a:rPr dirty="0" err="1"/>
              <a:t>это</a:t>
            </a:r>
            <a:r>
              <a:rPr dirty="0"/>
              <a:t> </a:t>
            </a:r>
            <a:r>
              <a:rPr dirty="0" err="1"/>
              <a:t>страх</a:t>
            </a:r>
            <a:r>
              <a:rPr dirty="0"/>
              <a:t> </a:t>
            </a:r>
            <a:r>
              <a:rPr dirty="0" err="1"/>
              <a:t>чистого</a:t>
            </a:r>
            <a:r>
              <a:rPr dirty="0"/>
              <a:t> </a:t>
            </a:r>
            <a:r>
              <a:rPr dirty="0" err="1"/>
              <a:t>листа</a:t>
            </a:r>
            <a:r>
              <a:rPr dirty="0"/>
              <a:t>. </a:t>
            </a:r>
            <a:r>
              <a:rPr dirty="0" err="1"/>
              <a:t>Студенты</a:t>
            </a:r>
            <a:r>
              <a:rPr dirty="0"/>
              <a:t> </a:t>
            </a:r>
            <a:r>
              <a:rPr dirty="0" err="1"/>
              <a:t>прекрасно</a:t>
            </a:r>
            <a:r>
              <a:rPr dirty="0"/>
              <a:t> </a:t>
            </a:r>
            <a:r>
              <a:rPr dirty="0" err="1"/>
              <a:t>выучивают</a:t>
            </a:r>
            <a:r>
              <a:rPr dirty="0"/>
              <a:t> </a:t>
            </a:r>
            <a:r>
              <a:rPr dirty="0" err="1"/>
              <a:t>теорию</a:t>
            </a:r>
            <a:r>
              <a:rPr dirty="0"/>
              <a:t> к </a:t>
            </a:r>
            <a:r>
              <a:rPr dirty="0" err="1"/>
              <a:t>зачетам</a:t>
            </a:r>
            <a:r>
              <a:rPr dirty="0"/>
              <a:t>, </a:t>
            </a:r>
            <a:r>
              <a:rPr dirty="0" err="1"/>
              <a:t>но</a:t>
            </a:r>
            <a:r>
              <a:rPr dirty="0"/>
              <a:t> </a:t>
            </a:r>
            <a:r>
              <a:rPr dirty="0" err="1"/>
              <a:t>теряются</a:t>
            </a:r>
            <a:r>
              <a:rPr dirty="0"/>
              <a:t>, </a:t>
            </a:r>
            <a:r>
              <a:rPr dirty="0" err="1"/>
              <a:t>когда</a:t>
            </a:r>
            <a:r>
              <a:rPr dirty="0"/>
              <a:t> </a:t>
            </a:r>
            <a:r>
              <a:rPr dirty="0" err="1"/>
              <a:t>нужно</a:t>
            </a:r>
            <a:r>
              <a:rPr dirty="0"/>
              <a:t> </a:t>
            </a:r>
            <a:r>
              <a:rPr dirty="0" err="1"/>
              <a:t>самостоятельно</a:t>
            </a:r>
            <a:r>
              <a:rPr dirty="0"/>
              <a:t> </a:t>
            </a:r>
            <a:r>
              <a:rPr dirty="0" err="1"/>
              <a:t>настроить</a:t>
            </a:r>
            <a:r>
              <a:rPr dirty="0"/>
              <a:t> </a:t>
            </a:r>
            <a:r>
              <a:rPr dirty="0" err="1"/>
              <a:t>учетную</a:t>
            </a:r>
            <a:r>
              <a:rPr dirty="0"/>
              <a:t> </a:t>
            </a:r>
            <a:r>
              <a:rPr dirty="0" err="1"/>
              <a:t>политику</a:t>
            </a:r>
            <a:r>
              <a:rPr dirty="0"/>
              <a:t> </a:t>
            </a:r>
            <a:r>
              <a:rPr dirty="0" err="1"/>
              <a:t>организации</a:t>
            </a:r>
            <a:r>
              <a:rPr dirty="0"/>
              <a:t> в </a:t>
            </a:r>
            <a:r>
              <a:rPr dirty="0" err="1"/>
              <a:t>программе</a:t>
            </a:r>
            <a:r>
              <a:rPr dirty="0"/>
              <a:t> с </a:t>
            </a:r>
            <a:r>
              <a:rPr dirty="0" err="1"/>
              <a:t>нуля</a:t>
            </a:r>
            <a:r>
              <a:rPr dirty="0"/>
              <a:t> и </a:t>
            </a:r>
            <a:r>
              <a:rPr dirty="0" err="1"/>
              <a:t>провести</a:t>
            </a:r>
            <a:r>
              <a:rPr dirty="0"/>
              <a:t> </a:t>
            </a:r>
            <a:r>
              <a:rPr dirty="0" err="1"/>
              <a:t>цепочку</a:t>
            </a:r>
            <a:r>
              <a:rPr dirty="0"/>
              <a:t> </a:t>
            </a:r>
            <a:r>
              <a:rPr dirty="0" err="1"/>
              <a:t>связанных</a:t>
            </a:r>
            <a:r>
              <a:rPr dirty="0"/>
              <a:t> </a:t>
            </a:r>
            <a:r>
              <a:rPr dirty="0" err="1"/>
              <a:t>документов</a:t>
            </a:r>
            <a:r>
              <a:rPr dirty="0"/>
              <a:t>. </a:t>
            </a:r>
            <a:r>
              <a:rPr dirty="0" err="1"/>
              <a:t>Наша</a:t>
            </a:r>
            <a:r>
              <a:rPr dirty="0"/>
              <a:t> </a:t>
            </a:r>
            <a:r>
              <a:rPr dirty="0" err="1"/>
              <a:t>задача</a:t>
            </a:r>
            <a:r>
              <a:rPr dirty="0"/>
              <a:t> </a:t>
            </a:r>
            <a:r>
              <a:rPr dirty="0" err="1"/>
              <a:t>как</a:t>
            </a:r>
            <a:r>
              <a:rPr dirty="0"/>
              <a:t> </a:t>
            </a:r>
            <a:r>
              <a:rPr dirty="0" err="1"/>
              <a:t>преподавателей</a:t>
            </a:r>
            <a:r>
              <a:rPr dirty="0"/>
              <a:t> — </a:t>
            </a:r>
            <a:r>
              <a:rPr dirty="0" err="1"/>
              <a:t>дать</a:t>
            </a:r>
            <a:r>
              <a:rPr dirty="0"/>
              <a:t> </a:t>
            </a:r>
            <a:r>
              <a:rPr dirty="0" err="1"/>
              <a:t>им</a:t>
            </a:r>
            <a:r>
              <a:rPr dirty="0"/>
              <a:t> </a:t>
            </a:r>
            <a:r>
              <a:rPr dirty="0" err="1"/>
              <a:t>автоматизм</a:t>
            </a:r>
            <a:r>
              <a:rPr dirty="0"/>
              <a:t> </a:t>
            </a:r>
            <a:r>
              <a:rPr dirty="0" err="1"/>
              <a:t>действий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 err="1"/>
              <a:t>Коллеги</a:t>
            </a:r>
            <a:r>
              <a:rPr dirty="0"/>
              <a:t>, </a:t>
            </a:r>
            <a:r>
              <a:rPr dirty="0" err="1"/>
              <a:t>обратите</a:t>
            </a:r>
            <a:r>
              <a:rPr dirty="0"/>
              <a:t> </a:t>
            </a:r>
            <a:r>
              <a:rPr dirty="0" err="1"/>
              <a:t>особое</a:t>
            </a:r>
            <a:r>
              <a:rPr dirty="0"/>
              <a:t> </a:t>
            </a:r>
            <a:r>
              <a:rPr dirty="0" err="1"/>
              <a:t>внимание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законодательные</a:t>
            </a:r>
            <a:r>
              <a:rPr dirty="0"/>
              <a:t> </a:t>
            </a:r>
            <a:r>
              <a:rPr dirty="0" err="1"/>
              <a:t>изменения</a:t>
            </a:r>
            <a:r>
              <a:rPr dirty="0"/>
              <a:t>! С 1 </a:t>
            </a:r>
            <a:r>
              <a:rPr dirty="0" err="1"/>
              <a:t>сентября</a:t>
            </a:r>
            <a:r>
              <a:rPr dirty="0"/>
              <a:t> 2026 </a:t>
            </a:r>
            <a:r>
              <a:rPr dirty="0" err="1"/>
              <a:t>года</a:t>
            </a:r>
            <a:r>
              <a:rPr dirty="0"/>
              <a:t> </a:t>
            </a:r>
            <a:r>
              <a:rPr dirty="0" err="1"/>
              <a:t>вступает</a:t>
            </a:r>
            <a:r>
              <a:rPr dirty="0"/>
              <a:t> в </a:t>
            </a:r>
            <a:r>
              <a:rPr dirty="0" err="1"/>
              <a:t>силу</a:t>
            </a:r>
            <a:r>
              <a:rPr dirty="0"/>
              <a:t> </a:t>
            </a:r>
            <a:r>
              <a:rPr dirty="0" err="1"/>
              <a:t>Федеральный</a:t>
            </a:r>
            <a:r>
              <a:rPr dirty="0"/>
              <a:t> </a:t>
            </a:r>
            <a:r>
              <a:rPr dirty="0" err="1"/>
              <a:t>закон</a:t>
            </a:r>
            <a:r>
              <a:rPr dirty="0"/>
              <a:t> № 253-ФЗ и </a:t>
            </a:r>
            <a:r>
              <a:rPr dirty="0" err="1"/>
              <a:t>Приказ</a:t>
            </a:r>
            <a:r>
              <a:rPr dirty="0"/>
              <a:t> </a:t>
            </a:r>
            <a:r>
              <a:rPr dirty="0" err="1"/>
              <a:t>Минпросвещения</a:t>
            </a:r>
            <a:r>
              <a:rPr dirty="0"/>
              <a:t> РФ № 351, </a:t>
            </a:r>
            <a:r>
              <a:rPr dirty="0" err="1"/>
              <a:t>вносящий</a:t>
            </a:r>
            <a:r>
              <a:rPr dirty="0"/>
              <a:t> </a:t>
            </a:r>
            <a:r>
              <a:rPr dirty="0" err="1"/>
              <a:t>изменения</a:t>
            </a:r>
            <a:r>
              <a:rPr dirty="0"/>
              <a:t> в </a:t>
            </a:r>
            <a:r>
              <a:rPr dirty="0" err="1"/>
              <a:t>наш</a:t>
            </a:r>
            <a:r>
              <a:rPr dirty="0"/>
              <a:t> </a:t>
            </a:r>
            <a:r>
              <a:rPr dirty="0" err="1"/>
              <a:t>базовый</a:t>
            </a:r>
            <a:r>
              <a:rPr dirty="0"/>
              <a:t> </a:t>
            </a:r>
            <a:r>
              <a:rPr dirty="0" err="1"/>
              <a:t>Порядок</a:t>
            </a:r>
            <a:r>
              <a:rPr dirty="0"/>
              <a:t> № 800. </a:t>
            </a:r>
            <a:r>
              <a:rPr dirty="0" err="1"/>
              <a:t>Теперь</a:t>
            </a:r>
            <a:r>
              <a:rPr dirty="0"/>
              <a:t> </a:t>
            </a:r>
            <a:r>
              <a:rPr dirty="0" err="1"/>
              <a:t>демонстрационный</a:t>
            </a:r>
            <a:r>
              <a:rPr dirty="0"/>
              <a:t> </a:t>
            </a:r>
            <a:r>
              <a:rPr dirty="0" err="1"/>
              <a:t>экзамен</a:t>
            </a:r>
            <a:r>
              <a:rPr dirty="0"/>
              <a:t> </a:t>
            </a:r>
            <a:r>
              <a:rPr dirty="0" err="1"/>
              <a:t>официально</a:t>
            </a:r>
            <a:r>
              <a:rPr dirty="0"/>
              <a:t> </a:t>
            </a:r>
            <a:r>
              <a:rPr dirty="0" err="1"/>
              <a:t>утвержден</a:t>
            </a:r>
            <a:r>
              <a:rPr dirty="0"/>
              <a:t> </a:t>
            </a:r>
            <a:r>
              <a:rPr dirty="0" err="1"/>
              <a:t>как</a:t>
            </a:r>
            <a:r>
              <a:rPr dirty="0"/>
              <a:t> ОРИГИНАЛЬНАЯ и ОСНОВНАЯ </a:t>
            </a:r>
            <a:r>
              <a:rPr dirty="0" err="1"/>
              <a:t>форма</a:t>
            </a:r>
            <a:r>
              <a:rPr dirty="0"/>
              <a:t> </a:t>
            </a:r>
            <a:r>
              <a:rPr dirty="0" err="1"/>
              <a:t>государственной</a:t>
            </a:r>
            <a:r>
              <a:rPr dirty="0"/>
              <a:t> </a:t>
            </a:r>
            <a:r>
              <a:rPr dirty="0" err="1"/>
              <a:t>итоговой</a:t>
            </a:r>
            <a:r>
              <a:rPr dirty="0"/>
              <a:t> </a:t>
            </a:r>
            <a:r>
              <a:rPr dirty="0" err="1"/>
              <a:t>аттестации</a:t>
            </a:r>
            <a:r>
              <a:rPr dirty="0"/>
              <a:t>. </a:t>
            </a:r>
            <a:r>
              <a:rPr dirty="0" err="1"/>
              <a:t>Это</a:t>
            </a:r>
            <a:r>
              <a:rPr dirty="0"/>
              <a:t> </a:t>
            </a:r>
            <a:r>
              <a:rPr dirty="0" err="1"/>
              <a:t>значит</a:t>
            </a:r>
            <a:r>
              <a:rPr dirty="0"/>
              <a:t>, 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защита</a:t>
            </a:r>
            <a:r>
              <a:rPr dirty="0"/>
              <a:t> </a:t>
            </a:r>
            <a:r>
              <a:rPr dirty="0" err="1"/>
              <a:t>дипломных</a:t>
            </a:r>
            <a:r>
              <a:rPr dirty="0"/>
              <a:t> </a:t>
            </a:r>
            <a:r>
              <a:rPr dirty="0" err="1"/>
              <a:t>работ</a:t>
            </a:r>
            <a:r>
              <a:rPr dirty="0"/>
              <a:t>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бухгалтерскому</a:t>
            </a:r>
            <a:r>
              <a:rPr dirty="0"/>
              <a:t> </a:t>
            </a:r>
            <a:r>
              <a:rPr dirty="0" err="1"/>
              <a:t>учету</a:t>
            </a:r>
            <a:r>
              <a:rPr dirty="0"/>
              <a:t> </a:t>
            </a:r>
            <a:r>
              <a:rPr dirty="0" err="1"/>
              <a:t>уходит</a:t>
            </a:r>
            <a:r>
              <a:rPr dirty="0"/>
              <a:t> в </a:t>
            </a:r>
            <a:r>
              <a:rPr dirty="0" err="1"/>
              <a:t>прошлое</a:t>
            </a:r>
            <a:r>
              <a:rPr dirty="0"/>
              <a:t>. </a:t>
            </a:r>
            <a:r>
              <a:rPr dirty="0" err="1"/>
              <a:t>Вся</a:t>
            </a:r>
            <a:r>
              <a:rPr dirty="0"/>
              <a:t> </a:t>
            </a:r>
            <a:r>
              <a:rPr dirty="0" err="1"/>
              <a:t>аттестация</a:t>
            </a:r>
            <a:r>
              <a:rPr dirty="0"/>
              <a:t> </a:t>
            </a:r>
            <a:r>
              <a:rPr dirty="0" err="1"/>
              <a:t>сводится</a:t>
            </a:r>
            <a:r>
              <a:rPr dirty="0"/>
              <a:t> к </a:t>
            </a:r>
            <a:r>
              <a:rPr dirty="0" err="1"/>
              <a:t>выполнению</a:t>
            </a:r>
            <a:r>
              <a:rPr dirty="0"/>
              <a:t> </a:t>
            </a:r>
            <a:r>
              <a:rPr dirty="0" err="1"/>
              <a:t>практического</a:t>
            </a:r>
            <a:r>
              <a:rPr dirty="0"/>
              <a:t> </a:t>
            </a:r>
            <a:r>
              <a:rPr dirty="0" err="1"/>
              <a:t>задания</a:t>
            </a:r>
            <a:r>
              <a:rPr dirty="0"/>
              <a:t> в </a:t>
            </a:r>
            <a:r>
              <a:rPr dirty="0" err="1"/>
              <a:t>программе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 err="1"/>
              <a:t>Новый</a:t>
            </a:r>
            <a:r>
              <a:rPr dirty="0"/>
              <a:t> </a:t>
            </a:r>
            <a:r>
              <a:rPr dirty="0" err="1"/>
              <a:t>Порядок</a:t>
            </a:r>
            <a:r>
              <a:rPr dirty="0"/>
              <a:t> ГИА </a:t>
            </a:r>
            <a:r>
              <a:rPr dirty="0" err="1"/>
              <a:t>вводит</a:t>
            </a:r>
            <a:r>
              <a:rPr dirty="0"/>
              <a:t> </a:t>
            </a:r>
            <a:r>
              <a:rPr dirty="0" err="1"/>
              <a:t>жесткую</a:t>
            </a:r>
            <a:r>
              <a:rPr dirty="0"/>
              <a:t> </a:t>
            </a:r>
            <a:r>
              <a:rPr dirty="0" err="1"/>
              <a:t>централизацию</a:t>
            </a:r>
            <a:r>
              <a:rPr dirty="0"/>
              <a:t> </a:t>
            </a:r>
            <a:r>
              <a:rPr dirty="0" err="1"/>
              <a:t>процедур</a:t>
            </a:r>
            <a:r>
              <a:rPr dirty="0"/>
              <a:t>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обеспечения</a:t>
            </a:r>
            <a:r>
              <a:rPr dirty="0"/>
              <a:t> </a:t>
            </a:r>
            <a:r>
              <a:rPr dirty="0" err="1"/>
              <a:t>объективности</a:t>
            </a:r>
            <a:r>
              <a:rPr dirty="0"/>
              <a:t>. </a:t>
            </a:r>
            <a:r>
              <a:rPr dirty="0" err="1"/>
              <a:t>Он</a:t>
            </a:r>
            <a:r>
              <a:rPr dirty="0"/>
              <a:t> </a:t>
            </a:r>
            <a:r>
              <a:rPr dirty="0" err="1"/>
              <a:t>держится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четырех</a:t>
            </a:r>
            <a:r>
              <a:rPr dirty="0"/>
              <a:t> '</a:t>
            </a:r>
            <a:r>
              <a:rPr dirty="0" err="1"/>
              <a:t>Единых</a:t>
            </a:r>
            <a:r>
              <a:rPr dirty="0"/>
              <a:t>': </a:t>
            </a:r>
            <a:r>
              <a:rPr dirty="0" err="1"/>
              <a:t>Единые</a:t>
            </a:r>
            <a:r>
              <a:rPr dirty="0"/>
              <a:t> КИМ, </a:t>
            </a:r>
            <a:r>
              <a:rPr dirty="0" err="1"/>
              <a:t>Единый</a:t>
            </a:r>
            <a:r>
              <a:rPr dirty="0"/>
              <a:t> </a:t>
            </a:r>
            <a:r>
              <a:rPr dirty="0" err="1"/>
              <a:t>график</a:t>
            </a:r>
            <a:r>
              <a:rPr dirty="0"/>
              <a:t>, </a:t>
            </a:r>
            <a:r>
              <a:rPr dirty="0" err="1"/>
              <a:t>Единая</a:t>
            </a:r>
            <a:r>
              <a:rPr dirty="0"/>
              <a:t> ГЭК </a:t>
            </a:r>
            <a:r>
              <a:rPr dirty="0" err="1"/>
              <a:t>региона</a:t>
            </a:r>
            <a:r>
              <a:rPr dirty="0"/>
              <a:t> и </a:t>
            </a:r>
            <a:r>
              <a:rPr dirty="0" err="1"/>
              <a:t>Единые</a:t>
            </a:r>
            <a:r>
              <a:rPr dirty="0"/>
              <a:t> </a:t>
            </a:r>
            <a:r>
              <a:rPr dirty="0" err="1"/>
              <a:t>требования</a:t>
            </a:r>
            <a:r>
              <a:rPr dirty="0"/>
              <a:t> к </a:t>
            </a:r>
            <a:r>
              <a:rPr dirty="0" err="1"/>
              <a:t>площадкам</a:t>
            </a:r>
            <a:r>
              <a:rPr dirty="0"/>
              <a:t> ЦПЭ. </a:t>
            </a:r>
            <a:r>
              <a:rPr dirty="0" err="1"/>
              <a:t>Обратите</a:t>
            </a:r>
            <a:r>
              <a:rPr dirty="0"/>
              <a:t> </a:t>
            </a:r>
            <a:r>
              <a:rPr dirty="0" err="1"/>
              <a:t>внимание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ключевые</a:t>
            </a:r>
            <a:r>
              <a:rPr dirty="0"/>
              <a:t> </a:t>
            </a:r>
            <a:r>
              <a:rPr dirty="0" err="1"/>
              <a:t>сроки</a:t>
            </a:r>
            <a:r>
              <a:rPr dirty="0"/>
              <a:t> </a:t>
            </a:r>
            <a:r>
              <a:rPr dirty="0" err="1"/>
              <a:t>подготовки</a:t>
            </a:r>
            <a:r>
              <a:rPr dirty="0"/>
              <a:t>: </a:t>
            </a:r>
            <a:r>
              <a:rPr dirty="0" err="1"/>
              <a:t>спецификации</a:t>
            </a:r>
            <a:r>
              <a:rPr dirty="0"/>
              <a:t> КИМ </a:t>
            </a:r>
            <a:r>
              <a:rPr dirty="0" err="1"/>
              <a:t>выгружаются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de.firpo.ru </a:t>
            </a:r>
            <a:r>
              <a:rPr dirty="0" err="1"/>
              <a:t>до</a:t>
            </a:r>
            <a:r>
              <a:rPr dirty="0"/>
              <a:t> 1 </a:t>
            </a:r>
            <a:r>
              <a:rPr dirty="0" err="1"/>
              <a:t>сентября</a:t>
            </a:r>
            <a:r>
              <a:rPr dirty="0"/>
              <a:t> </a:t>
            </a:r>
            <a:r>
              <a:rPr dirty="0" err="1"/>
              <a:t>ежегодно</a:t>
            </a:r>
            <a:r>
              <a:rPr dirty="0"/>
              <a:t>, а </a:t>
            </a:r>
            <a:r>
              <a:rPr dirty="0" err="1"/>
              <a:t>составы</a:t>
            </a:r>
            <a:r>
              <a:rPr dirty="0"/>
              <a:t> ГЭК и </a:t>
            </a:r>
            <a:r>
              <a:rPr dirty="0" err="1"/>
              <a:t>региональные</a:t>
            </a:r>
            <a:r>
              <a:rPr dirty="0"/>
              <a:t> </a:t>
            </a:r>
            <a:r>
              <a:rPr dirty="0" err="1"/>
              <a:t>графики</a:t>
            </a:r>
            <a:r>
              <a:rPr dirty="0"/>
              <a:t> </a:t>
            </a:r>
            <a:r>
              <a:rPr dirty="0" err="1"/>
              <a:t>утверждаются</a:t>
            </a:r>
            <a:r>
              <a:rPr dirty="0"/>
              <a:t> </a:t>
            </a:r>
            <a:r>
              <a:rPr dirty="0" err="1"/>
              <a:t>до</a:t>
            </a:r>
            <a:r>
              <a:rPr dirty="0"/>
              <a:t> 15 </a:t>
            </a:r>
            <a:r>
              <a:rPr dirty="0" err="1"/>
              <a:t>ноября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 err="1"/>
              <a:t>Новый</a:t>
            </a:r>
            <a:r>
              <a:rPr dirty="0"/>
              <a:t> </a:t>
            </a:r>
            <a:r>
              <a:rPr dirty="0" err="1"/>
              <a:t>Порядок</a:t>
            </a:r>
            <a:r>
              <a:rPr dirty="0"/>
              <a:t> </a:t>
            </a:r>
            <a:r>
              <a:rPr dirty="0" err="1"/>
              <a:t>разделяет</a:t>
            </a:r>
            <a:r>
              <a:rPr dirty="0"/>
              <a:t> </a:t>
            </a:r>
            <a:r>
              <a:rPr dirty="0" err="1"/>
              <a:t>демонстрационный</a:t>
            </a:r>
            <a:r>
              <a:rPr dirty="0"/>
              <a:t> </a:t>
            </a:r>
            <a:r>
              <a:rPr dirty="0" err="1"/>
              <a:t>экзамен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два</a:t>
            </a:r>
            <a:r>
              <a:rPr dirty="0"/>
              <a:t> </a:t>
            </a:r>
            <a:r>
              <a:rPr dirty="0" err="1"/>
              <a:t>уровня</a:t>
            </a:r>
            <a:r>
              <a:rPr dirty="0"/>
              <a:t>. </a:t>
            </a:r>
            <a:r>
              <a:rPr dirty="0" err="1"/>
              <a:t>Базовый</a:t>
            </a:r>
            <a:r>
              <a:rPr dirty="0"/>
              <a:t> </a:t>
            </a:r>
            <a:r>
              <a:rPr dirty="0" err="1"/>
              <a:t>уровень</a:t>
            </a:r>
            <a:r>
              <a:rPr dirty="0"/>
              <a:t> — </a:t>
            </a:r>
            <a:r>
              <a:rPr dirty="0" err="1"/>
              <a:t>это</a:t>
            </a:r>
            <a:r>
              <a:rPr dirty="0"/>
              <a:t> </a:t>
            </a:r>
            <a:r>
              <a:rPr dirty="0" err="1"/>
              <a:t>обязательный</a:t>
            </a:r>
            <a:r>
              <a:rPr dirty="0"/>
              <a:t> </a:t>
            </a:r>
            <a:r>
              <a:rPr dirty="0" err="1"/>
              <a:t>минимум</a:t>
            </a:r>
            <a:r>
              <a:rPr dirty="0"/>
              <a:t> </a:t>
            </a:r>
            <a:r>
              <a:rPr dirty="0" err="1"/>
              <a:t>по</a:t>
            </a:r>
            <a:r>
              <a:rPr dirty="0"/>
              <a:t> ФГОС, </a:t>
            </a:r>
            <a:r>
              <a:rPr dirty="0" err="1"/>
              <a:t>который</a:t>
            </a:r>
            <a:r>
              <a:rPr dirty="0"/>
              <a:t> в </a:t>
            </a:r>
            <a:r>
              <a:rPr dirty="0" err="1"/>
              <a:t>нашей</a:t>
            </a:r>
            <a:r>
              <a:rPr dirty="0"/>
              <a:t> </a:t>
            </a:r>
            <a:r>
              <a:rPr dirty="0" err="1"/>
              <a:t>сфере</a:t>
            </a:r>
            <a:r>
              <a:rPr dirty="0"/>
              <a:t> </a:t>
            </a:r>
            <a:r>
              <a:rPr dirty="0" err="1"/>
              <a:t>полностью</a:t>
            </a:r>
            <a:r>
              <a:rPr dirty="0"/>
              <a:t> </a:t>
            </a:r>
            <a:r>
              <a:rPr dirty="0" err="1"/>
              <a:t>сдается</a:t>
            </a:r>
            <a:r>
              <a:rPr dirty="0"/>
              <a:t> в </a:t>
            </a:r>
            <a:r>
              <a:rPr dirty="0" err="1"/>
              <a:t>информационной</a:t>
            </a:r>
            <a:r>
              <a:rPr dirty="0"/>
              <a:t> </a:t>
            </a:r>
            <a:r>
              <a:rPr dirty="0" err="1"/>
              <a:t>базе</a:t>
            </a:r>
            <a:r>
              <a:rPr dirty="0"/>
              <a:t> '1С:Бухгалтерия'. </a:t>
            </a:r>
            <a:r>
              <a:rPr dirty="0" err="1"/>
              <a:t>Профильный</a:t>
            </a:r>
            <a:r>
              <a:rPr dirty="0"/>
              <a:t> </a:t>
            </a:r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включает</a:t>
            </a:r>
            <a:r>
              <a:rPr dirty="0"/>
              <a:t> </a:t>
            </a:r>
            <a:r>
              <a:rPr dirty="0" err="1"/>
              <a:t>вариативную</a:t>
            </a:r>
            <a:r>
              <a:rPr dirty="0"/>
              <a:t> </a:t>
            </a:r>
            <a:r>
              <a:rPr dirty="0" err="1"/>
              <a:t>часть</a:t>
            </a:r>
            <a:r>
              <a:rPr dirty="0"/>
              <a:t> и </a:t>
            </a:r>
            <a:r>
              <a:rPr dirty="0" err="1"/>
              <a:t>требования</a:t>
            </a:r>
            <a:r>
              <a:rPr dirty="0"/>
              <a:t> </a:t>
            </a:r>
            <a:r>
              <a:rPr dirty="0" err="1"/>
              <a:t>работодателей</a:t>
            </a:r>
            <a:r>
              <a:rPr dirty="0"/>
              <a:t>.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колледжей</a:t>
            </a:r>
            <a:r>
              <a:rPr dirty="0"/>
              <a:t> </a:t>
            </a:r>
            <a:r>
              <a:rPr dirty="0" err="1"/>
              <a:t>Профессионалитета</a:t>
            </a:r>
            <a:r>
              <a:rPr dirty="0"/>
              <a:t> </a:t>
            </a:r>
            <a:r>
              <a:rPr dirty="0" err="1"/>
              <a:t>профильный</a:t>
            </a:r>
            <a:r>
              <a:rPr dirty="0"/>
              <a:t> </a:t>
            </a:r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является</a:t>
            </a:r>
            <a:r>
              <a:rPr dirty="0"/>
              <a:t> </a:t>
            </a:r>
            <a:r>
              <a:rPr dirty="0" err="1"/>
              <a:t>строго</a:t>
            </a:r>
            <a:r>
              <a:rPr dirty="0"/>
              <a:t> </a:t>
            </a:r>
            <a:r>
              <a:rPr dirty="0" err="1"/>
              <a:t>обязательным</a:t>
            </a:r>
            <a:r>
              <a:rPr dirty="0"/>
              <a:t>. В </a:t>
            </a:r>
            <a:r>
              <a:rPr dirty="0" err="1"/>
              <a:t>бухучете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профильном</a:t>
            </a:r>
            <a:r>
              <a:rPr dirty="0"/>
              <a:t> </a:t>
            </a:r>
            <a:r>
              <a:rPr dirty="0" err="1"/>
              <a:t>уровне</a:t>
            </a:r>
            <a:r>
              <a:rPr dirty="0"/>
              <a:t> </a:t>
            </a:r>
            <a:r>
              <a:rPr dirty="0" err="1"/>
              <a:t>добавляется</a:t>
            </a:r>
            <a:r>
              <a:rPr dirty="0"/>
              <a:t> ПМ.04, </a:t>
            </a:r>
            <a:r>
              <a:rPr dirty="0" err="1"/>
              <a:t>где</a:t>
            </a:r>
            <a:r>
              <a:rPr dirty="0"/>
              <a:t> </a:t>
            </a:r>
            <a:r>
              <a:rPr dirty="0" err="1"/>
              <a:t>студенты</a:t>
            </a:r>
            <a:r>
              <a:rPr dirty="0"/>
              <a:t> </a:t>
            </a:r>
            <a:r>
              <a:rPr dirty="0" err="1"/>
              <a:t>вручную</a:t>
            </a:r>
            <a:r>
              <a:rPr dirty="0"/>
              <a:t> </a:t>
            </a:r>
            <a:r>
              <a:rPr dirty="0" err="1"/>
              <a:t>собирают</a:t>
            </a:r>
            <a:r>
              <a:rPr dirty="0"/>
              <a:t> </a:t>
            </a:r>
            <a:r>
              <a:rPr dirty="0" err="1"/>
              <a:t>баланс</a:t>
            </a:r>
            <a:r>
              <a:rPr dirty="0"/>
              <a:t> в Excel с </a:t>
            </a:r>
            <a:r>
              <a:rPr dirty="0" err="1"/>
              <a:t>помощью</a:t>
            </a:r>
            <a:r>
              <a:rPr dirty="0"/>
              <a:t> </a:t>
            </a:r>
            <a:r>
              <a:rPr dirty="0" err="1"/>
              <a:t>формул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 err="1"/>
              <a:t>Понимание</a:t>
            </a:r>
            <a:r>
              <a:rPr dirty="0"/>
              <a:t> </a:t>
            </a:r>
            <a:r>
              <a:rPr dirty="0" err="1"/>
              <a:t>разницы</a:t>
            </a:r>
            <a:r>
              <a:rPr dirty="0"/>
              <a:t> </a:t>
            </a:r>
            <a:r>
              <a:rPr dirty="0" err="1"/>
              <a:t>между</a:t>
            </a:r>
            <a:r>
              <a:rPr dirty="0"/>
              <a:t> </a:t>
            </a:r>
            <a:r>
              <a:rPr dirty="0" err="1"/>
              <a:t>старым</a:t>
            </a:r>
            <a:r>
              <a:rPr dirty="0"/>
              <a:t> КОД и </a:t>
            </a:r>
            <a:r>
              <a:rPr dirty="0" err="1"/>
              <a:t>новыми</a:t>
            </a:r>
            <a:r>
              <a:rPr dirty="0"/>
              <a:t> КИМ </a:t>
            </a:r>
            <a:r>
              <a:rPr dirty="0" err="1"/>
              <a:t>имеет</a:t>
            </a:r>
            <a:r>
              <a:rPr dirty="0"/>
              <a:t> </a:t>
            </a:r>
            <a:r>
              <a:rPr dirty="0" err="1"/>
              <a:t>решающее</a:t>
            </a:r>
            <a:r>
              <a:rPr dirty="0"/>
              <a:t> </a:t>
            </a:r>
            <a:r>
              <a:rPr dirty="0" err="1"/>
              <a:t>значение</a:t>
            </a:r>
            <a:r>
              <a:rPr dirty="0"/>
              <a:t>. </a:t>
            </a:r>
            <a:r>
              <a:rPr dirty="0" err="1"/>
              <a:t>Раньше</a:t>
            </a:r>
            <a:r>
              <a:rPr dirty="0"/>
              <a:t> </a:t>
            </a:r>
            <a:r>
              <a:rPr dirty="0" err="1"/>
              <a:t>студент</a:t>
            </a:r>
            <a:r>
              <a:rPr dirty="0"/>
              <a:t> </a:t>
            </a:r>
            <a:r>
              <a:rPr dirty="0" err="1"/>
              <a:t>мог</a:t>
            </a:r>
            <a:r>
              <a:rPr dirty="0"/>
              <a:t> </a:t>
            </a:r>
            <a:r>
              <a:rPr dirty="0" err="1"/>
              <a:t>просто</a:t>
            </a:r>
            <a:r>
              <a:rPr dirty="0"/>
              <a:t> </a:t>
            </a:r>
            <a:r>
              <a:rPr dirty="0" err="1"/>
              <a:t>сдать</a:t>
            </a:r>
            <a:r>
              <a:rPr dirty="0"/>
              <a:t> </a:t>
            </a:r>
            <a:r>
              <a:rPr dirty="0" err="1"/>
              <a:t>отдельные</a:t>
            </a:r>
            <a:r>
              <a:rPr dirty="0"/>
              <a:t> </a:t>
            </a:r>
            <a:r>
              <a:rPr dirty="0" err="1"/>
              <a:t>счета</a:t>
            </a:r>
            <a:r>
              <a:rPr dirty="0"/>
              <a:t>. </a:t>
            </a:r>
            <a:r>
              <a:rPr dirty="0" err="1"/>
              <a:t>Новые</a:t>
            </a:r>
            <a:r>
              <a:rPr dirty="0"/>
              <a:t> КИМ — </a:t>
            </a:r>
            <a:r>
              <a:rPr dirty="0" err="1"/>
              <a:t>это</a:t>
            </a:r>
            <a:r>
              <a:rPr dirty="0"/>
              <a:t> </a:t>
            </a:r>
            <a:r>
              <a:rPr dirty="0" err="1"/>
              <a:t>комплексный</a:t>
            </a:r>
            <a:r>
              <a:rPr dirty="0"/>
              <a:t> </a:t>
            </a:r>
            <a:r>
              <a:rPr dirty="0" err="1"/>
              <a:t>сквозной</a:t>
            </a:r>
            <a:r>
              <a:rPr dirty="0"/>
              <a:t> </a:t>
            </a:r>
            <a:r>
              <a:rPr dirty="0" err="1"/>
              <a:t>симулятор</a:t>
            </a:r>
            <a:r>
              <a:rPr dirty="0"/>
              <a:t> </a:t>
            </a:r>
            <a:r>
              <a:rPr dirty="0" err="1"/>
              <a:t>реального</a:t>
            </a:r>
            <a:r>
              <a:rPr dirty="0"/>
              <a:t> </a:t>
            </a:r>
            <a:r>
              <a:rPr dirty="0" err="1"/>
              <a:t>рабочего</a:t>
            </a:r>
            <a:r>
              <a:rPr dirty="0"/>
              <a:t> </a:t>
            </a:r>
            <a:r>
              <a:rPr dirty="0" err="1"/>
              <a:t>дня</a:t>
            </a:r>
            <a:r>
              <a:rPr dirty="0"/>
              <a:t>. </a:t>
            </a:r>
            <a:r>
              <a:rPr dirty="0" err="1"/>
              <a:t>Студент</a:t>
            </a:r>
            <a:r>
              <a:rPr dirty="0"/>
              <a:t> </a:t>
            </a:r>
            <a:r>
              <a:rPr dirty="0" err="1"/>
              <a:t>выступает</a:t>
            </a:r>
            <a:r>
              <a:rPr dirty="0"/>
              <a:t> в </a:t>
            </a:r>
            <a:r>
              <a:rPr dirty="0" err="1"/>
              <a:t>роли</a:t>
            </a:r>
            <a:r>
              <a:rPr dirty="0"/>
              <a:t> </a:t>
            </a:r>
            <a:r>
              <a:rPr dirty="0" err="1"/>
              <a:t>единственного</a:t>
            </a:r>
            <a:r>
              <a:rPr dirty="0"/>
              <a:t> </a:t>
            </a:r>
            <a:r>
              <a:rPr dirty="0" err="1"/>
              <a:t>или</a:t>
            </a:r>
            <a:r>
              <a:rPr dirty="0"/>
              <a:t> </a:t>
            </a:r>
            <a:r>
              <a:rPr dirty="0" err="1"/>
              <a:t>главного</a:t>
            </a:r>
            <a:r>
              <a:rPr dirty="0"/>
              <a:t> </a:t>
            </a:r>
            <a:r>
              <a:rPr dirty="0" err="1"/>
              <a:t>бухгалтера</a:t>
            </a:r>
            <a:r>
              <a:rPr dirty="0"/>
              <a:t>, </a:t>
            </a:r>
            <a:r>
              <a:rPr dirty="0" err="1"/>
              <a:t>который</a:t>
            </a:r>
            <a:r>
              <a:rPr dirty="0"/>
              <a:t> </a:t>
            </a:r>
            <a:r>
              <a:rPr dirty="0" err="1"/>
              <a:t>должен</a:t>
            </a:r>
            <a:r>
              <a:rPr dirty="0"/>
              <a:t> </a:t>
            </a:r>
            <a:r>
              <a:rPr dirty="0" err="1"/>
              <a:t>запустить</a:t>
            </a:r>
            <a:r>
              <a:rPr dirty="0"/>
              <a:t> </a:t>
            </a:r>
            <a:r>
              <a:rPr dirty="0" err="1"/>
              <a:t>учет</a:t>
            </a:r>
            <a:r>
              <a:rPr dirty="0"/>
              <a:t> с </a:t>
            </a:r>
            <a:r>
              <a:rPr dirty="0" err="1"/>
              <a:t>настройки</a:t>
            </a:r>
            <a:r>
              <a:rPr dirty="0"/>
              <a:t> </a:t>
            </a:r>
            <a:r>
              <a:rPr dirty="0" err="1"/>
              <a:t>учетной</a:t>
            </a:r>
            <a:r>
              <a:rPr dirty="0"/>
              <a:t> </a:t>
            </a:r>
            <a:r>
              <a:rPr dirty="0" err="1"/>
              <a:t>политики</a:t>
            </a:r>
            <a:r>
              <a:rPr dirty="0"/>
              <a:t>, </a:t>
            </a:r>
            <a:r>
              <a:rPr dirty="0" err="1"/>
              <a:t>ввести</a:t>
            </a:r>
            <a:r>
              <a:rPr dirty="0"/>
              <a:t> </a:t>
            </a:r>
            <a:r>
              <a:rPr dirty="0" err="1"/>
              <a:t>остатки</a:t>
            </a:r>
            <a:r>
              <a:rPr dirty="0"/>
              <a:t>, </a:t>
            </a:r>
            <a:r>
              <a:rPr dirty="0" err="1"/>
              <a:t>провести</a:t>
            </a:r>
            <a:r>
              <a:rPr dirty="0"/>
              <a:t> </a:t>
            </a:r>
            <a:r>
              <a:rPr dirty="0" err="1"/>
              <a:t>все</a:t>
            </a:r>
            <a:r>
              <a:rPr dirty="0"/>
              <a:t> </a:t>
            </a:r>
            <a:r>
              <a:rPr dirty="0" err="1"/>
              <a:t>операции</a:t>
            </a:r>
            <a:r>
              <a:rPr dirty="0"/>
              <a:t> </a:t>
            </a:r>
            <a:r>
              <a:rPr dirty="0" err="1"/>
              <a:t>за</a:t>
            </a:r>
            <a:r>
              <a:rPr dirty="0"/>
              <a:t> </a:t>
            </a:r>
            <a:r>
              <a:rPr dirty="0" err="1"/>
              <a:t>период</a:t>
            </a:r>
            <a:r>
              <a:rPr dirty="0"/>
              <a:t> и </a:t>
            </a:r>
            <a:r>
              <a:rPr dirty="0" err="1"/>
              <a:t>завершить</a:t>
            </a:r>
            <a:r>
              <a:rPr dirty="0"/>
              <a:t> </a:t>
            </a:r>
            <a:r>
              <a:rPr dirty="0" err="1"/>
              <a:t>закрытием</a:t>
            </a:r>
            <a:r>
              <a:rPr dirty="0"/>
              <a:t> </a:t>
            </a:r>
            <a:r>
              <a:rPr dirty="0" err="1"/>
              <a:t>месяца</a:t>
            </a:r>
            <a:r>
              <a:rPr dirty="0"/>
              <a:t> с </a:t>
            </a:r>
            <a:r>
              <a:rPr dirty="0" err="1"/>
              <a:t>автоматическим</a:t>
            </a:r>
            <a:r>
              <a:rPr dirty="0"/>
              <a:t> </a:t>
            </a:r>
            <a:r>
              <a:rPr dirty="0" err="1"/>
              <a:t>расчетом</a:t>
            </a:r>
            <a:r>
              <a:rPr dirty="0"/>
              <a:t> </a:t>
            </a:r>
            <a:r>
              <a:rPr dirty="0" err="1"/>
              <a:t>налогов</a:t>
            </a:r>
            <a:r>
              <a:rPr dirty="0"/>
              <a:t>. </a:t>
            </a:r>
            <a:r>
              <a:rPr dirty="0" err="1"/>
              <a:t>Любая</a:t>
            </a:r>
            <a:r>
              <a:rPr dirty="0"/>
              <a:t> </a:t>
            </a:r>
            <a:r>
              <a:rPr dirty="0" err="1"/>
              <a:t>ошибка</a:t>
            </a:r>
            <a:r>
              <a:rPr dirty="0"/>
              <a:t> в </a:t>
            </a:r>
            <a:r>
              <a:rPr dirty="0" err="1"/>
              <a:t>хронологии</a:t>
            </a:r>
            <a:r>
              <a:rPr dirty="0"/>
              <a:t> </a:t>
            </a:r>
            <a:r>
              <a:rPr dirty="0" err="1"/>
              <a:t>ломает</a:t>
            </a:r>
            <a:r>
              <a:rPr dirty="0"/>
              <a:t> </a:t>
            </a:r>
            <a:r>
              <a:rPr dirty="0" err="1"/>
              <a:t>дальнейшие</a:t>
            </a:r>
            <a:r>
              <a:rPr dirty="0"/>
              <a:t> </a:t>
            </a:r>
            <a:r>
              <a:rPr dirty="0" err="1"/>
              <a:t>расчеты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 err="1"/>
              <a:t>Коллеги</a:t>
            </a:r>
            <a:r>
              <a:rPr dirty="0"/>
              <a:t>, в </a:t>
            </a:r>
            <a:r>
              <a:rPr dirty="0" err="1"/>
              <a:t>новом</a:t>
            </a:r>
            <a:r>
              <a:rPr dirty="0"/>
              <a:t> </a:t>
            </a:r>
            <a:r>
              <a:rPr dirty="0" err="1"/>
              <a:t>Порядке</a:t>
            </a:r>
            <a:r>
              <a:rPr dirty="0"/>
              <a:t> </a:t>
            </a:r>
            <a:r>
              <a:rPr dirty="0" err="1"/>
              <a:t>проведения</a:t>
            </a:r>
            <a:r>
              <a:rPr dirty="0"/>
              <a:t> ГИА </a:t>
            </a:r>
            <a:r>
              <a:rPr dirty="0" err="1"/>
              <a:t>значительно</a:t>
            </a:r>
            <a:r>
              <a:rPr dirty="0"/>
              <a:t> </a:t>
            </a:r>
            <a:r>
              <a:rPr dirty="0" err="1"/>
              <a:t>ужесточены</a:t>
            </a:r>
            <a:r>
              <a:rPr dirty="0"/>
              <a:t> </a:t>
            </a:r>
            <a:r>
              <a:rPr dirty="0" err="1"/>
              <a:t>правила</a:t>
            </a:r>
            <a:r>
              <a:rPr dirty="0"/>
              <a:t> </a:t>
            </a:r>
            <a:r>
              <a:rPr dirty="0" err="1"/>
              <a:t>независимости</a:t>
            </a:r>
            <a:r>
              <a:rPr dirty="0"/>
              <a:t>. </a:t>
            </a:r>
            <a:r>
              <a:rPr dirty="0" err="1"/>
              <a:t>Теперь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экзамене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должно</a:t>
            </a:r>
            <a:r>
              <a:rPr dirty="0"/>
              <a:t> </a:t>
            </a:r>
            <a:r>
              <a:rPr dirty="0" err="1"/>
              <a:t>быть</a:t>
            </a:r>
            <a:r>
              <a:rPr dirty="0"/>
              <a:t> </a:t>
            </a:r>
            <a:r>
              <a:rPr dirty="0" err="1"/>
              <a:t>ни</a:t>
            </a:r>
            <a:r>
              <a:rPr dirty="0"/>
              <a:t> </a:t>
            </a:r>
            <a:r>
              <a:rPr dirty="0" err="1"/>
              <a:t>одного</a:t>
            </a:r>
            <a:r>
              <a:rPr dirty="0"/>
              <a:t> </a:t>
            </a:r>
            <a:r>
              <a:rPr dirty="0" err="1"/>
              <a:t>эксперта</a:t>
            </a:r>
            <a:r>
              <a:rPr dirty="0"/>
              <a:t>, </a:t>
            </a:r>
            <a:r>
              <a:rPr dirty="0" err="1"/>
              <a:t>который</a:t>
            </a:r>
            <a:r>
              <a:rPr dirty="0"/>
              <a:t> </a:t>
            </a:r>
            <a:r>
              <a:rPr dirty="0" err="1"/>
              <a:t>преподает</a:t>
            </a:r>
            <a:r>
              <a:rPr dirty="0"/>
              <a:t> в </a:t>
            </a:r>
            <a:r>
              <a:rPr dirty="0" err="1"/>
              <a:t>вашем</a:t>
            </a:r>
            <a:r>
              <a:rPr dirty="0"/>
              <a:t> </a:t>
            </a:r>
            <a:r>
              <a:rPr dirty="0" err="1"/>
              <a:t>колледже</a:t>
            </a:r>
            <a:r>
              <a:rPr dirty="0"/>
              <a:t> </a:t>
            </a:r>
            <a:r>
              <a:rPr dirty="0" err="1"/>
              <a:t>или</a:t>
            </a:r>
            <a:r>
              <a:rPr dirty="0"/>
              <a:t> </a:t>
            </a:r>
            <a:r>
              <a:rPr dirty="0" err="1"/>
              <a:t>трудоустроен</a:t>
            </a:r>
            <a:r>
              <a:rPr dirty="0"/>
              <a:t> в </a:t>
            </a:r>
            <a:r>
              <a:rPr dirty="0" err="1"/>
              <a:t>нем</a:t>
            </a:r>
            <a:r>
              <a:rPr dirty="0"/>
              <a:t>. </a:t>
            </a:r>
            <a:r>
              <a:rPr dirty="0" err="1"/>
              <a:t>Это</a:t>
            </a:r>
            <a:r>
              <a:rPr dirty="0"/>
              <a:t> </a:t>
            </a:r>
            <a:r>
              <a:rPr dirty="0" err="1"/>
              <a:t>требует</a:t>
            </a:r>
            <a:r>
              <a:rPr dirty="0"/>
              <a:t> </a:t>
            </a:r>
            <a:r>
              <a:rPr dirty="0" err="1"/>
              <a:t>от</a:t>
            </a:r>
            <a:r>
              <a:rPr dirty="0"/>
              <a:t> </a:t>
            </a:r>
            <a:r>
              <a:rPr dirty="0" err="1"/>
              <a:t>нас</a:t>
            </a:r>
            <a:r>
              <a:rPr dirty="0"/>
              <a:t> </a:t>
            </a:r>
            <a:r>
              <a:rPr dirty="0" err="1"/>
              <a:t>выстраивания</a:t>
            </a:r>
            <a:r>
              <a:rPr dirty="0"/>
              <a:t> </a:t>
            </a:r>
            <a:r>
              <a:rPr dirty="0" err="1"/>
              <a:t>партнерских</a:t>
            </a:r>
            <a:r>
              <a:rPr dirty="0"/>
              <a:t> </a:t>
            </a:r>
            <a:r>
              <a:rPr dirty="0" err="1"/>
              <a:t>связей</a:t>
            </a:r>
            <a:r>
              <a:rPr dirty="0"/>
              <a:t> с </a:t>
            </a:r>
            <a:r>
              <a:rPr dirty="0" err="1"/>
              <a:t>коллегами</a:t>
            </a:r>
            <a:r>
              <a:rPr dirty="0"/>
              <a:t> </a:t>
            </a:r>
            <a:r>
              <a:rPr dirty="0" err="1"/>
              <a:t>из</a:t>
            </a:r>
            <a:r>
              <a:rPr dirty="0"/>
              <a:t> </a:t>
            </a:r>
            <a:r>
              <a:rPr dirty="0" err="1"/>
              <a:t>других</a:t>
            </a:r>
            <a:r>
              <a:rPr dirty="0"/>
              <a:t> ПОО и </a:t>
            </a:r>
            <a:r>
              <a:rPr dirty="0" err="1"/>
              <a:t>представителями</a:t>
            </a:r>
            <a:r>
              <a:rPr dirty="0"/>
              <a:t> </a:t>
            </a:r>
            <a:r>
              <a:rPr dirty="0" err="1"/>
              <a:t>работодателей</a:t>
            </a:r>
            <a:r>
              <a:rPr dirty="0"/>
              <a:t>. </a:t>
            </a:r>
            <a:r>
              <a:rPr dirty="0" err="1"/>
              <a:t>Также</a:t>
            </a:r>
            <a:r>
              <a:rPr dirty="0"/>
              <a:t> </a:t>
            </a:r>
            <a:r>
              <a:rPr dirty="0" err="1"/>
              <a:t>обратите</a:t>
            </a:r>
            <a:r>
              <a:rPr dirty="0"/>
              <a:t> </a:t>
            </a:r>
            <a:r>
              <a:rPr dirty="0" err="1"/>
              <a:t>внимание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новое</a:t>
            </a:r>
            <a:r>
              <a:rPr dirty="0"/>
              <a:t> </a:t>
            </a:r>
            <a:r>
              <a:rPr dirty="0" err="1"/>
              <a:t>ограничение</a:t>
            </a:r>
            <a:r>
              <a:rPr dirty="0"/>
              <a:t>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зачету</a:t>
            </a:r>
            <a:r>
              <a:rPr dirty="0"/>
              <a:t> </a:t>
            </a:r>
            <a:r>
              <a:rPr dirty="0" err="1"/>
              <a:t>чемпионатов</a:t>
            </a:r>
            <a:r>
              <a:rPr dirty="0"/>
              <a:t>: </a:t>
            </a:r>
            <a:r>
              <a:rPr dirty="0" err="1"/>
              <a:t>автоматическую</a:t>
            </a:r>
            <a:r>
              <a:rPr dirty="0"/>
              <a:t> </a:t>
            </a:r>
            <a:r>
              <a:rPr dirty="0" err="1"/>
              <a:t>оценку</a:t>
            </a:r>
            <a:r>
              <a:rPr dirty="0"/>
              <a:t> '</a:t>
            </a:r>
            <a:r>
              <a:rPr dirty="0" err="1"/>
              <a:t>отлично</a:t>
            </a:r>
            <a:r>
              <a:rPr dirty="0"/>
              <a:t>' </a:t>
            </a:r>
            <a:r>
              <a:rPr dirty="0" err="1"/>
              <a:t>могут</a:t>
            </a:r>
            <a:r>
              <a:rPr dirty="0"/>
              <a:t> </a:t>
            </a:r>
            <a:r>
              <a:rPr dirty="0" err="1"/>
              <a:t>получить</a:t>
            </a:r>
            <a:r>
              <a:rPr dirty="0"/>
              <a:t> </a:t>
            </a:r>
            <a:r>
              <a:rPr dirty="0" err="1"/>
              <a:t>только</a:t>
            </a:r>
            <a:r>
              <a:rPr dirty="0"/>
              <a:t> </a:t>
            </a:r>
            <a:r>
              <a:rPr dirty="0" err="1"/>
              <a:t>финалисты</a:t>
            </a:r>
            <a:r>
              <a:rPr dirty="0"/>
              <a:t> </a:t>
            </a:r>
            <a:r>
              <a:rPr dirty="0" err="1"/>
              <a:t>всероссийских</a:t>
            </a:r>
            <a:r>
              <a:rPr dirty="0"/>
              <a:t> </a:t>
            </a:r>
            <a:r>
              <a:rPr dirty="0" err="1"/>
              <a:t>уровней</a:t>
            </a:r>
            <a:r>
              <a:rPr dirty="0"/>
              <a:t>. </a:t>
            </a:r>
            <a:r>
              <a:rPr dirty="0" err="1"/>
              <a:t>Региональный</a:t>
            </a:r>
            <a:r>
              <a:rPr dirty="0"/>
              <a:t> </a:t>
            </a:r>
            <a:r>
              <a:rPr dirty="0" err="1"/>
              <a:t>этап</a:t>
            </a:r>
            <a:r>
              <a:rPr dirty="0"/>
              <a:t> </a:t>
            </a:r>
            <a:r>
              <a:rPr dirty="0" err="1"/>
              <a:t>больше</a:t>
            </a:r>
            <a:r>
              <a:rPr dirty="0"/>
              <a:t> </a:t>
            </a:r>
            <a:r>
              <a:rPr dirty="0" err="1"/>
              <a:t>права</a:t>
            </a:r>
            <a:r>
              <a:rPr dirty="0"/>
              <a:t> </a:t>
            </a:r>
            <a:r>
              <a:rPr dirty="0" err="1"/>
              <a:t>зачета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дает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«</a:t>
            </a:r>
            <a:r>
              <a:rPr dirty="0" err="1"/>
              <a:t>Почему</a:t>
            </a:r>
            <a:r>
              <a:rPr dirty="0"/>
              <a:t> </a:t>
            </a:r>
            <a:r>
              <a:rPr dirty="0" err="1"/>
              <a:t>внедрение</a:t>
            </a:r>
            <a:r>
              <a:rPr dirty="0"/>
              <a:t> </a:t>
            </a:r>
            <a:r>
              <a:rPr dirty="0" err="1"/>
              <a:t>этого</a:t>
            </a:r>
            <a:r>
              <a:rPr dirty="0"/>
              <a:t> </a:t>
            </a:r>
            <a:r>
              <a:rPr dirty="0" err="1"/>
              <a:t>специализированного</a:t>
            </a:r>
            <a:r>
              <a:rPr dirty="0"/>
              <a:t> </a:t>
            </a:r>
            <a:r>
              <a:rPr dirty="0" err="1"/>
              <a:t>курса</a:t>
            </a:r>
            <a:r>
              <a:rPr dirty="0"/>
              <a:t> </a:t>
            </a:r>
            <a:r>
              <a:rPr dirty="0" err="1"/>
              <a:t>критически</a:t>
            </a:r>
            <a:r>
              <a:rPr dirty="0"/>
              <a:t> </a:t>
            </a:r>
            <a:r>
              <a:rPr dirty="0" err="1"/>
              <a:t>важно</a:t>
            </a:r>
            <a:r>
              <a:rPr dirty="0"/>
              <a:t>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нашего</a:t>
            </a:r>
            <a:r>
              <a:rPr dirty="0"/>
              <a:t> </a:t>
            </a:r>
            <a:r>
              <a:rPr dirty="0" err="1"/>
              <a:t>учебного</a:t>
            </a:r>
            <a:r>
              <a:rPr dirty="0"/>
              <a:t> </a:t>
            </a:r>
            <a:r>
              <a:rPr dirty="0" err="1"/>
              <a:t>процесса</a:t>
            </a:r>
            <a:r>
              <a:rPr dirty="0"/>
              <a:t>?</a:t>
            </a:r>
          </a:p>
          <a:p>
            <a:r>
              <a:rPr dirty="0" err="1"/>
              <a:t>специфика</a:t>
            </a:r>
            <a:r>
              <a:rPr dirty="0"/>
              <a:t> </a:t>
            </a:r>
            <a:r>
              <a:rPr dirty="0" err="1"/>
              <a:t>заданий</a:t>
            </a:r>
            <a:r>
              <a:rPr dirty="0"/>
              <a:t> </a:t>
            </a:r>
            <a:r>
              <a:rPr dirty="0" err="1"/>
              <a:t>требует</a:t>
            </a:r>
            <a:r>
              <a:rPr dirty="0"/>
              <a:t> </a:t>
            </a:r>
            <a:r>
              <a:rPr dirty="0" err="1"/>
              <a:t>от</a:t>
            </a:r>
            <a:r>
              <a:rPr dirty="0"/>
              <a:t> </a:t>
            </a:r>
            <a:r>
              <a:rPr dirty="0" err="1"/>
              <a:t>студента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просто</a:t>
            </a:r>
            <a:r>
              <a:rPr dirty="0"/>
              <a:t> </a:t>
            </a:r>
            <a:r>
              <a:rPr dirty="0" err="1"/>
              <a:t>понимания</a:t>
            </a:r>
            <a:r>
              <a:rPr dirty="0"/>
              <a:t> </a:t>
            </a:r>
            <a:r>
              <a:rPr dirty="0" err="1"/>
              <a:t>счета</a:t>
            </a:r>
            <a:r>
              <a:rPr dirty="0"/>
              <a:t>, а </a:t>
            </a:r>
            <a:r>
              <a:rPr dirty="0" err="1"/>
              <a:t>автоматизма</a:t>
            </a:r>
            <a:r>
              <a:rPr dirty="0"/>
              <a:t>: </a:t>
            </a:r>
            <a:r>
              <a:rPr dirty="0" err="1"/>
              <a:t>правильный</a:t>
            </a:r>
            <a:r>
              <a:rPr dirty="0"/>
              <a:t> </a:t>
            </a:r>
            <a:r>
              <a:rPr dirty="0" err="1"/>
              <a:t>выбор</a:t>
            </a:r>
            <a:r>
              <a:rPr dirty="0"/>
              <a:t> </a:t>
            </a:r>
            <a:r>
              <a:rPr dirty="0" err="1"/>
              <a:t>документа</a:t>
            </a:r>
            <a:r>
              <a:rPr dirty="0"/>
              <a:t> в 1С, </a:t>
            </a:r>
            <a:r>
              <a:rPr dirty="0" err="1"/>
              <a:t>корректные</a:t>
            </a:r>
            <a:r>
              <a:rPr dirty="0"/>
              <a:t> </a:t>
            </a:r>
            <a:r>
              <a:rPr dirty="0" err="1"/>
              <a:t>субконто</a:t>
            </a:r>
            <a:r>
              <a:rPr dirty="0"/>
              <a:t>, </a:t>
            </a:r>
            <a:r>
              <a:rPr dirty="0" err="1"/>
              <a:t>понимание</a:t>
            </a:r>
            <a:r>
              <a:rPr dirty="0"/>
              <a:t> </a:t>
            </a:r>
            <a:r>
              <a:rPr dirty="0" err="1"/>
              <a:t>актуальных</a:t>
            </a:r>
            <a:r>
              <a:rPr dirty="0"/>
              <a:t> </a:t>
            </a:r>
            <a:r>
              <a:rPr dirty="0" err="1"/>
              <a:t>стандартов</a:t>
            </a:r>
            <a:r>
              <a:rPr dirty="0"/>
              <a:t> </a:t>
            </a:r>
            <a:r>
              <a:rPr dirty="0" err="1"/>
              <a:t>учета</a:t>
            </a:r>
            <a:r>
              <a:rPr dirty="0"/>
              <a:t>.</a:t>
            </a:r>
          </a:p>
          <a:p>
            <a:endParaRPr dirty="0"/>
          </a:p>
          <a:p>
            <a:r>
              <a:rPr dirty="0" err="1"/>
              <a:t>Курс</a:t>
            </a:r>
            <a:r>
              <a:rPr dirty="0"/>
              <a:t> </a:t>
            </a:r>
            <a:r>
              <a:rPr dirty="0" err="1"/>
              <a:t>устраняет</a:t>
            </a:r>
            <a:r>
              <a:rPr dirty="0"/>
              <a:t> </a:t>
            </a:r>
            <a:r>
              <a:rPr dirty="0" err="1"/>
              <a:t>разрыв</a:t>
            </a:r>
            <a:r>
              <a:rPr dirty="0"/>
              <a:t> </a:t>
            </a:r>
            <a:r>
              <a:rPr dirty="0" err="1"/>
              <a:t>между</a:t>
            </a:r>
            <a:r>
              <a:rPr dirty="0"/>
              <a:t> </a:t>
            </a:r>
            <a:r>
              <a:rPr dirty="0" err="1"/>
              <a:t>теорией</a:t>
            </a:r>
            <a:r>
              <a:rPr dirty="0"/>
              <a:t> </a:t>
            </a:r>
            <a:r>
              <a:rPr dirty="0" err="1"/>
              <a:t>из</a:t>
            </a:r>
            <a:r>
              <a:rPr dirty="0"/>
              <a:t> </a:t>
            </a:r>
            <a:r>
              <a:rPr dirty="0" err="1"/>
              <a:t>учебника</a:t>
            </a:r>
            <a:r>
              <a:rPr dirty="0"/>
              <a:t> и </a:t>
            </a:r>
            <a:r>
              <a:rPr dirty="0" err="1"/>
              <a:t>интерфейсом</a:t>
            </a:r>
            <a:r>
              <a:rPr dirty="0"/>
              <a:t> </a:t>
            </a:r>
            <a:r>
              <a:rPr dirty="0" err="1"/>
              <a:t>программы</a:t>
            </a:r>
            <a:r>
              <a:rPr dirty="0"/>
              <a:t>, </a:t>
            </a:r>
            <a:r>
              <a:rPr dirty="0" err="1"/>
              <a:t>переводя</a:t>
            </a:r>
            <a:r>
              <a:rPr dirty="0"/>
              <a:t> </a:t>
            </a:r>
            <a:r>
              <a:rPr dirty="0" err="1"/>
              <a:t>академические</a:t>
            </a:r>
            <a:r>
              <a:rPr dirty="0"/>
              <a:t> </a:t>
            </a:r>
            <a:r>
              <a:rPr dirty="0" err="1"/>
              <a:t>знания</a:t>
            </a:r>
            <a:r>
              <a:rPr dirty="0"/>
              <a:t> в </a:t>
            </a:r>
            <a:r>
              <a:rPr dirty="0" err="1"/>
              <a:t>устойчивый</a:t>
            </a:r>
            <a:r>
              <a:rPr dirty="0"/>
              <a:t> </a:t>
            </a:r>
            <a:r>
              <a:rPr dirty="0" err="1"/>
              <a:t>практический</a:t>
            </a:r>
            <a:r>
              <a:rPr dirty="0"/>
              <a:t> </a:t>
            </a:r>
            <a:r>
              <a:rPr dirty="0" err="1"/>
              <a:t>навык</a:t>
            </a:r>
            <a:r>
              <a:rPr dirty="0"/>
              <a:t>.»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«</a:t>
            </a:r>
            <a:r>
              <a:rPr dirty="0" err="1"/>
              <a:t>Как</a:t>
            </a:r>
            <a:r>
              <a:rPr dirty="0"/>
              <a:t> </a:t>
            </a:r>
            <a:r>
              <a:rPr dirty="0" err="1"/>
              <a:t>методически</a:t>
            </a:r>
            <a:r>
              <a:rPr dirty="0"/>
              <a:t> </a:t>
            </a:r>
            <a:r>
              <a:rPr dirty="0" err="1"/>
              <a:t>правильно</a:t>
            </a:r>
            <a:r>
              <a:rPr dirty="0"/>
              <a:t> </a:t>
            </a:r>
            <a:r>
              <a:rPr dirty="0" err="1"/>
              <a:t>организовать</a:t>
            </a:r>
            <a:r>
              <a:rPr dirty="0"/>
              <a:t> </a:t>
            </a:r>
            <a:r>
              <a:rPr dirty="0" err="1"/>
              <a:t>изучение</a:t>
            </a:r>
            <a:r>
              <a:rPr dirty="0"/>
              <a:t> </a:t>
            </a:r>
            <a:r>
              <a:rPr dirty="0" err="1"/>
              <a:t>этого</a:t>
            </a:r>
            <a:r>
              <a:rPr dirty="0"/>
              <a:t> </a:t>
            </a:r>
            <a:r>
              <a:rPr dirty="0" err="1"/>
              <a:t>курса</a:t>
            </a:r>
            <a:r>
              <a:rPr dirty="0"/>
              <a:t>?</a:t>
            </a:r>
          </a:p>
          <a:p>
            <a:r>
              <a:rPr dirty="0" err="1"/>
              <a:t>Главный</a:t>
            </a:r>
            <a:r>
              <a:rPr dirty="0"/>
              <a:t> </a:t>
            </a:r>
            <a:r>
              <a:rPr dirty="0" err="1"/>
              <a:t>принцип</a:t>
            </a:r>
            <a:r>
              <a:rPr dirty="0"/>
              <a:t> — </a:t>
            </a:r>
            <a:r>
              <a:rPr dirty="0" err="1"/>
              <a:t>прямая</a:t>
            </a:r>
            <a:r>
              <a:rPr dirty="0"/>
              <a:t> </a:t>
            </a:r>
            <a:r>
              <a:rPr dirty="0" err="1"/>
              <a:t>матричная</a:t>
            </a:r>
            <a:r>
              <a:rPr dirty="0"/>
              <a:t> </a:t>
            </a:r>
            <a:r>
              <a:rPr dirty="0" err="1"/>
              <a:t>связь</a:t>
            </a:r>
            <a:r>
              <a:rPr dirty="0"/>
              <a:t>: "</a:t>
            </a:r>
            <a:r>
              <a:rPr dirty="0" err="1"/>
              <a:t>Одно</a:t>
            </a:r>
            <a:r>
              <a:rPr dirty="0"/>
              <a:t> </a:t>
            </a:r>
            <a:r>
              <a:rPr dirty="0" err="1"/>
              <a:t>занятие</a:t>
            </a:r>
            <a:r>
              <a:rPr dirty="0"/>
              <a:t> = </a:t>
            </a:r>
            <a:r>
              <a:rPr dirty="0" err="1"/>
              <a:t>одно</a:t>
            </a:r>
            <a:r>
              <a:rPr dirty="0"/>
              <a:t> </a:t>
            </a:r>
            <a:r>
              <a:rPr dirty="0" err="1"/>
              <a:t>оцениваемое</a:t>
            </a:r>
            <a:r>
              <a:rPr dirty="0"/>
              <a:t> </a:t>
            </a:r>
            <a:r>
              <a:rPr dirty="0" err="1"/>
              <a:t>действие</a:t>
            </a:r>
            <a:r>
              <a:rPr dirty="0"/>
              <a:t>". </a:t>
            </a:r>
            <a:r>
              <a:rPr dirty="0" err="1"/>
              <a:t>Мы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учим</a:t>
            </a:r>
            <a:r>
              <a:rPr dirty="0"/>
              <a:t> </a:t>
            </a:r>
            <a:r>
              <a:rPr dirty="0" err="1"/>
              <a:t>абстрактно</a:t>
            </a:r>
            <a:r>
              <a:rPr dirty="0"/>
              <a:t> "</a:t>
            </a:r>
            <a:r>
              <a:rPr dirty="0" err="1"/>
              <a:t>всему</a:t>
            </a:r>
            <a:r>
              <a:rPr dirty="0"/>
              <a:t> </a:t>
            </a:r>
            <a:r>
              <a:rPr dirty="0" err="1"/>
              <a:t>бухучету</a:t>
            </a:r>
            <a:r>
              <a:rPr dirty="0"/>
              <a:t> </a:t>
            </a:r>
            <a:r>
              <a:rPr dirty="0" err="1"/>
              <a:t>сразу</a:t>
            </a:r>
            <a:r>
              <a:rPr dirty="0"/>
              <a:t>".</a:t>
            </a:r>
          </a:p>
          <a:p>
            <a:endParaRPr dirty="0"/>
          </a:p>
          <a:p>
            <a:r>
              <a:rPr dirty="0" err="1"/>
              <a:t>Каждая</a:t>
            </a:r>
            <a:r>
              <a:rPr dirty="0"/>
              <a:t> </a:t>
            </a:r>
            <a:r>
              <a:rPr dirty="0" err="1"/>
              <a:t>тема</a:t>
            </a:r>
            <a:r>
              <a:rPr dirty="0"/>
              <a:t> </a:t>
            </a:r>
            <a:r>
              <a:rPr dirty="0" err="1"/>
              <a:t>курса</a:t>
            </a:r>
            <a:r>
              <a:rPr dirty="0"/>
              <a:t> </a:t>
            </a:r>
            <a:r>
              <a:rPr dirty="0" err="1"/>
              <a:t>строго</a:t>
            </a:r>
            <a:r>
              <a:rPr dirty="0"/>
              <a:t> </a:t>
            </a:r>
            <a:r>
              <a:rPr dirty="0" err="1"/>
              <a:t>привязана</a:t>
            </a:r>
            <a:r>
              <a:rPr dirty="0"/>
              <a:t> к </a:t>
            </a:r>
            <a:r>
              <a:rPr dirty="0" err="1"/>
              <a:t>коду</a:t>
            </a:r>
            <a:r>
              <a:rPr dirty="0"/>
              <a:t> </a:t>
            </a:r>
            <a:r>
              <a:rPr dirty="0" err="1"/>
              <a:t>оцениваемого</a:t>
            </a:r>
            <a:r>
              <a:rPr dirty="0"/>
              <a:t> </a:t>
            </a:r>
            <a:r>
              <a:rPr dirty="0" err="1"/>
              <a:t>действия</a:t>
            </a:r>
            <a:r>
              <a:rPr dirty="0"/>
              <a:t> </a:t>
            </a:r>
            <a:r>
              <a:rPr dirty="0" err="1"/>
              <a:t>из</a:t>
            </a:r>
            <a:r>
              <a:rPr dirty="0"/>
              <a:t> </a:t>
            </a:r>
            <a:r>
              <a:rPr dirty="0" err="1"/>
              <a:t>оценочных</a:t>
            </a:r>
            <a:r>
              <a:rPr dirty="0"/>
              <a:t> </a:t>
            </a:r>
            <a:r>
              <a:rPr dirty="0" err="1"/>
              <a:t>материалов</a:t>
            </a:r>
            <a:r>
              <a:rPr dirty="0"/>
              <a:t> ДЭ: </a:t>
            </a:r>
            <a:r>
              <a:rPr dirty="0" err="1"/>
              <a:t>Изучаем</a:t>
            </a:r>
            <a:r>
              <a:rPr dirty="0"/>
              <a:t> </a:t>
            </a:r>
            <a:r>
              <a:rPr dirty="0" err="1"/>
              <a:t>учет</a:t>
            </a:r>
            <a:r>
              <a:rPr dirty="0"/>
              <a:t> НМА — </a:t>
            </a:r>
            <a:r>
              <a:rPr dirty="0" err="1"/>
              <a:t>закрываем</a:t>
            </a:r>
            <a:r>
              <a:rPr dirty="0"/>
              <a:t> </a:t>
            </a:r>
            <a:r>
              <a:rPr dirty="0" err="1"/>
              <a:t>код</a:t>
            </a:r>
            <a:r>
              <a:rPr dirty="0"/>
              <a:t> В1Д1 («</a:t>
            </a:r>
            <a:r>
              <a:rPr dirty="0" err="1"/>
              <a:t>Формирование</a:t>
            </a:r>
            <a:r>
              <a:rPr dirty="0"/>
              <a:t> </a:t>
            </a:r>
            <a:r>
              <a:rPr dirty="0" err="1"/>
              <a:t>записей</a:t>
            </a:r>
            <a:r>
              <a:rPr dirty="0"/>
              <a:t>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учету</a:t>
            </a:r>
            <a:r>
              <a:rPr dirty="0"/>
              <a:t> </a:t>
            </a:r>
            <a:r>
              <a:rPr dirty="0" err="1"/>
              <a:t>нематериальных</a:t>
            </a:r>
            <a:r>
              <a:rPr dirty="0"/>
              <a:t> </a:t>
            </a:r>
            <a:r>
              <a:rPr dirty="0" err="1"/>
              <a:t>активов</a:t>
            </a:r>
            <a:r>
              <a:rPr dirty="0"/>
              <a:t>»); </a:t>
            </a:r>
            <a:r>
              <a:rPr dirty="0" err="1"/>
              <a:t>Разбираем</a:t>
            </a:r>
            <a:r>
              <a:rPr dirty="0"/>
              <a:t> </a:t>
            </a:r>
            <a:r>
              <a:rPr dirty="0" err="1"/>
              <a:t>вложения</a:t>
            </a:r>
            <a:r>
              <a:rPr dirty="0"/>
              <a:t> </a:t>
            </a:r>
            <a:r>
              <a:rPr dirty="0" err="1"/>
              <a:t>во</a:t>
            </a:r>
            <a:r>
              <a:rPr dirty="0"/>
              <a:t> </a:t>
            </a:r>
            <a:r>
              <a:rPr dirty="0" err="1"/>
              <a:t>внеоборотные</a:t>
            </a:r>
            <a:r>
              <a:rPr dirty="0"/>
              <a:t> </a:t>
            </a:r>
            <a:r>
              <a:rPr dirty="0" err="1"/>
              <a:t>активы</a:t>
            </a:r>
            <a:r>
              <a:rPr dirty="0"/>
              <a:t> и ОС — </a:t>
            </a:r>
            <a:r>
              <a:rPr dirty="0" err="1"/>
              <a:t>отрабатываем</a:t>
            </a:r>
            <a:r>
              <a:rPr dirty="0"/>
              <a:t> </a:t>
            </a:r>
            <a:r>
              <a:rPr dirty="0" err="1"/>
              <a:t>коды</a:t>
            </a:r>
            <a:r>
              <a:rPr dirty="0"/>
              <a:t> В2Д1 и В3Д1 (</a:t>
            </a:r>
            <a:r>
              <a:rPr dirty="0" err="1"/>
              <a:t>поступление</a:t>
            </a:r>
            <a:r>
              <a:rPr dirty="0"/>
              <a:t> и </a:t>
            </a:r>
            <a:r>
              <a:rPr dirty="0" err="1"/>
              <a:t>принятие</a:t>
            </a:r>
            <a:r>
              <a:rPr dirty="0"/>
              <a:t> к </a:t>
            </a:r>
            <a:r>
              <a:rPr dirty="0" err="1"/>
              <a:t>учету</a:t>
            </a:r>
            <a:r>
              <a:rPr dirty="0"/>
              <a:t>).</a:t>
            </a:r>
          </a:p>
          <a:p>
            <a:endParaRPr dirty="0"/>
          </a:p>
          <a:p>
            <a:r>
              <a:rPr dirty="0" err="1"/>
              <a:t>Курс</a:t>
            </a:r>
            <a:r>
              <a:rPr dirty="0"/>
              <a:t> </a:t>
            </a:r>
            <a:r>
              <a:rPr dirty="0" err="1"/>
              <a:t>состоит</a:t>
            </a:r>
            <a:r>
              <a:rPr dirty="0"/>
              <a:t> </a:t>
            </a:r>
            <a:r>
              <a:rPr dirty="0" err="1"/>
              <a:t>из</a:t>
            </a:r>
            <a:r>
              <a:rPr dirty="0"/>
              <a:t> 4 </a:t>
            </a:r>
            <a:r>
              <a:rPr dirty="0" err="1"/>
              <a:t>модулей</a:t>
            </a:r>
            <a:r>
              <a:rPr dirty="0"/>
              <a:t>. </a:t>
            </a:r>
            <a:r>
              <a:rPr dirty="0" err="1"/>
              <a:t>Он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должен</a:t>
            </a:r>
            <a:r>
              <a:rPr dirty="0"/>
              <a:t> </a:t>
            </a:r>
            <a:r>
              <a:rPr dirty="0" err="1"/>
              <a:t>проходиться</a:t>
            </a:r>
            <a:r>
              <a:rPr dirty="0"/>
              <a:t> </a:t>
            </a:r>
            <a:r>
              <a:rPr dirty="0" err="1"/>
              <a:t>за</a:t>
            </a:r>
            <a:r>
              <a:rPr dirty="0"/>
              <a:t> </a:t>
            </a:r>
            <a:r>
              <a:rPr dirty="0" err="1"/>
              <a:t>две</a:t>
            </a:r>
            <a:r>
              <a:rPr dirty="0"/>
              <a:t> </a:t>
            </a:r>
            <a:r>
              <a:rPr dirty="0" err="1"/>
              <a:t>недели</a:t>
            </a:r>
            <a:r>
              <a:rPr dirty="0"/>
              <a:t> </a:t>
            </a:r>
            <a:r>
              <a:rPr dirty="0" err="1"/>
              <a:t>до</a:t>
            </a:r>
            <a:r>
              <a:rPr dirty="0"/>
              <a:t> </a:t>
            </a:r>
            <a:r>
              <a:rPr dirty="0" err="1"/>
              <a:t>экзамена</a:t>
            </a:r>
            <a:r>
              <a:rPr dirty="0"/>
              <a:t>. </a:t>
            </a:r>
            <a:r>
              <a:rPr dirty="0" err="1"/>
              <a:t>Его</a:t>
            </a:r>
            <a:r>
              <a:rPr dirty="0"/>
              <a:t> </a:t>
            </a:r>
            <a:r>
              <a:rPr dirty="0" err="1"/>
              <a:t>логика</a:t>
            </a:r>
            <a:r>
              <a:rPr dirty="0"/>
              <a:t> </a:t>
            </a:r>
            <a:r>
              <a:rPr dirty="0" err="1"/>
              <a:t>позволяет</a:t>
            </a:r>
            <a:r>
              <a:rPr dirty="0"/>
              <a:t> </a:t>
            </a:r>
            <a:r>
              <a:rPr dirty="0" err="1"/>
              <a:t>бесшовно</a:t>
            </a:r>
            <a:r>
              <a:rPr dirty="0"/>
              <a:t> </a:t>
            </a:r>
            <a:r>
              <a:rPr dirty="0" err="1"/>
              <a:t>интегрировать</a:t>
            </a:r>
            <a:r>
              <a:rPr dirty="0"/>
              <a:t> </a:t>
            </a:r>
            <a:r>
              <a:rPr dirty="0" err="1"/>
              <a:t>темы</a:t>
            </a:r>
            <a:r>
              <a:rPr dirty="0"/>
              <a:t> в </a:t>
            </a:r>
            <a:r>
              <a:rPr dirty="0" err="1"/>
              <a:t>рабочие</a:t>
            </a:r>
            <a:r>
              <a:rPr dirty="0"/>
              <a:t> </a:t>
            </a:r>
            <a:r>
              <a:rPr dirty="0" err="1"/>
              <a:t>программы</a:t>
            </a:r>
            <a:r>
              <a:rPr dirty="0"/>
              <a:t> </a:t>
            </a:r>
            <a:r>
              <a:rPr dirty="0" err="1"/>
              <a:t>дисциплин</a:t>
            </a:r>
            <a:r>
              <a:rPr dirty="0"/>
              <a:t> и МДК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протяжении</a:t>
            </a:r>
            <a:r>
              <a:rPr dirty="0"/>
              <a:t> </a:t>
            </a:r>
            <a:r>
              <a:rPr dirty="0" err="1"/>
              <a:t>всего</a:t>
            </a:r>
            <a:r>
              <a:rPr dirty="0"/>
              <a:t> </a:t>
            </a:r>
            <a:r>
              <a:rPr dirty="0" err="1"/>
              <a:t>периода</a:t>
            </a:r>
            <a:r>
              <a:rPr dirty="0"/>
              <a:t> </a:t>
            </a:r>
            <a:r>
              <a:rPr dirty="0" err="1"/>
              <a:t>обучения</a:t>
            </a:r>
            <a:r>
              <a:rPr dirty="0"/>
              <a:t>, а </a:t>
            </a:r>
            <a:r>
              <a:rPr dirty="0" err="1"/>
              <a:t>перед</a:t>
            </a:r>
            <a:r>
              <a:rPr dirty="0"/>
              <a:t> </a:t>
            </a:r>
            <a:r>
              <a:rPr dirty="0" err="1"/>
              <a:t>итоговой</a:t>
            </a:r>
            <a:r>
              <a:rPr dirty="0"/>
              <a:t> </a:t>
            </a:r>
            <a:r>
              <a:rPr dirty="0" err="1"/>
              <a:t>аттестацией</a:t>
            </a:r>
            <a:r>
              <a:rPr dirty="0"/>
              <a:t> </a:t>
            </a:r>
            <a:r>
              <a:rPr dirty="0" err="1"/>
              <a:t>использовать</a:t>
            </a:r>
            <a:r>
              <a:rPr dirty="0"/>
              <a:t> </a:t>
            </a:r>
            <a:r>
              <a:rPr dirty="0" err="1"/>
              <a:t>как</a:t>
            </a:r>
            <a:r>
              <a:rPr dirty="0"/>
              <a:t> </a:t>
            </a:r>
            <a:r>
              <a:rPr dirty="0" err="1"/>
              <a:t>интенсивный</a:t>
            </a:r>
            <a:r>
              <a:rPr dirty="0"/>
              <a:t> </a:t>
            </a:r>
            <a:r>
              <a:rPr dirty="0" err="1"/>
              <a:t>тренажер-симулятор</a:t>
            </a:r>
            <a:r>
              <a:rPr dirty="0"/>
              <a:t>.»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 err="1"/>
              <a:t>Матричный</a:t>
            </a:r>
            <a:r>
              <a:rPr dirty="0"/>
              <a:t> </a:t>
            </a:r>
            <a:r>
              <a:rPr dirty="0" err="1"/>
              <a:t>метод</a:t>
            </a:r>
            <a:r>
              <a:rPr dirty="0"/>
              <a:t> — </a:t>
            </a:r>
            <a:r>
              <a:rPr dirty="0" err="1"/>
              <a:t>основа</a:t>
            </a:r>
            <a:r>
              <a:rPr dirty="0"/>
              <a:t> </a:t>
            </a:r>
            <a:r>
              <a:rPr dirty="0" err="1"/>
              <a:t>нашей</a:t>
            </a:r>
            <a:r>
              <a:rPr dirty="0"/>
              <a:t> </a:t>
            </a:r>
            <a:r>
              <a:rPr dirty="0" err="1"/>
              <a:t>программы</a:t>
            </a:r>
            <a:r>
              <a:rPr dirty="0"/>
              <a:t>. </a:t>
            </a:r>
            <a:r>
              <a:rPr dirty="0" err="1"/>
              <a:t>Мы</a:t>
            </a:r>
            <a:r>
              <a:rPr dirty="0"/>
              <a:t> </a:t>
            </a:r>
            <a:r>
              <a:rPr dirty="0" err="1"/>
              <a:t>взяли</a:t>
            </a:r>
            <a:r>
              <a:rPr dirty="0"/>
              <a:t> </a:t>
            </a:r>
            <a:r>
              <a:rPr dirty="0" err="1"/>
              <a:t>все</a:t>
            </a:r>
            <a:r>
              <a:rPr dirty="0"/>
              <a:t> 10 </a:t>
            </a:r>
            <a:r>
              <a:rPr dirty="0" err="1"/>
              <a:t>тем</a:t>
            </a:r>
            <a:r>
              <a:rPr dirty="0"/>
              <a:t> </a:t>
            </a:r>
            <a:r>
              <a:rPr dirty="0" err="1"/>
              <a:t>нашего</a:t>
            </a:r>
            <a:r>
              <a:rPr dirty="0"/>
              <a:t> </a:t>
            </a:r>
            <a:r>
              <a:rPr dirty="0" err="1"/>
              <a:t>учебного</a:t>
            </a:r>
            <a:r>
              <a:rPr dirty="0"/>
              <a:t> </a:t>
            </a:r>
            <a:r>
              <a:rPr dirty="0" err="1"/>
              <a:t>курса</a:t>
            </a:r>
            <a:r>
              <a:rPr dirty="0"/>
              <a:t> и </a:t>
            </a:r>
            <a:r>
              <a:rPr dirty="0" err="1"/>
              <a:t>строго</a:t>
            </a:r>
            <a:r>
              <a:rPr dirty="0"/>
              <a:t> </a:t>
            </a:r>
            <a:r>
              <a:rPr dirty="0" err="1"/>
              <a:t>сопоставили</a:t>
            </a:r>
            <a:r>
              <a:rPr dirty="0"/>
              <a:t> </a:t>
            </a:r>
            <a:r>
              <a:rPr dirty="0" err="1"/>
              <a:t>их</a:t>
            </a:r>
            <a:r>
              <a:rPr dirty="0"/>
              <a:t> с </a:t>
            </a:r>
            <a:r>
              <a:rPr dirty="0" err="1"/>
              <a:t>кодами</a:t>
            </a:r>
            <a:r>
              <a:rPr dirty="0"/>
              <a:t> </a:t>
            </a:r>
            <a:r>
              <a:rPr dirty="0" err="1"/>
              <a:t>оцениваемых</a:t>
            </a:r>
            <a:r>
              <a:rPr dirty="0"/>
              <a:t> </a:t>
            </a:r>
            <a:r>
              <a:rPr dirty="0" err="1"/>
              <a:t>действий</a:t>
            </a:r>
            <a:r>
              <a:rPr dirty="0"/>
              <a:t> (КОД) </a:t>
            </a:r>
            <a:r>
              <a:rPr dirty="0" err="1"/>
              <a:t>демонстрационного</a:t>
            </a:r>
            <a:r>
              <a:rPr dirty="0"/>
              <a:t> </a:t>
            </a:r>
            <a:r>
              <a:rPr dirty="0" err="1"/>
              <a:t>экзамена</a:t>
            </a:r>
            <a:r>
              <a:rPr dirty="0"/>
              <a:t>. </a:t>
            </a:r>
            <a:r>
              <a:rPr dirty="0" err="1"/>
              <a:t>То</a:t>
            </a:r>
            <a:r>
              <a:rPr dirty="0"/>
              <a:t> </a:t>
            </a:r>
            <a:r>
              <a:rPr dirty="0" err="1"/>
              <a:t>есть</a:t>
            </a:r>
            <a:r>
              <a:rPr dirty="0"/>
              <a:t> </a:t>
            </a:r>
            <a:r>
              <a:rPr dirty="0" err="1"/>
              <a:t>студент</a:t>
            </a:r>
            <a:r>
              <a:rPr dirty="0"/>
              <a:t> </a:t>
            </a:r>
            <a:r>
              <a:rPr dirty="0" err="1"/>
              <a:t>понимает</a:t>
            </a:r>
            <a:r>
              <a:rPr dirty="0"/>
              <a:t>, 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изучая</a:t>
            </a:r>
            <a:r>
              <a:rPr dirty="0"/>
              <a:t> </a:t>
            </a:r>
            <a:r>
              <a:rPr dirty="0" err="1"/>
              <a:t>тему</a:t>
            </a:r>
            <a:r>
              <a:rPr dirty="0"/>
              <a:t> 4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основным</a:t>
            </a:r>
            <a:r>
              <a:rPr dirty="0"/>
              <a:t> </a:t>
            </a:r>
            <a:r>
              <a:rPr dirty="0" err="1"/>
              <a:t>средствам</a:t>
            </a:r>
            <a:r>
              <a:rPr dirty="0"/>
              <a:t>, </a:t>
            </a:r>
            <a:r>
              <a:rPr dirty="0" err="1"/>
              <a:t>он</a:t>
            </a:r>
            <a:r>
              <a:rPr dirty="0"/>
              <a:t> </a:t>
            </a:r>
            <a:r>
              <a:rPr dirty="0" err="1"/>
              <a:t>отрабатывает</a:t>
            </a:r>
            <a:r>
              <a:rPr dirty="0"/>
              <a:t> </a:t>
            </a:r>
            <a:r>
              <a:rPr dirty="0" err="1"/>
              <a:t>действия</a:t>
            </a:r>
            <a:r>
              <a:rPr dirty="0"/>
              <a:t>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коду</a:t>
            </a:r>
            <a:r>
              <a:rPr dirty="0"/>
              <a:t> В3Д1, </a:t>
            </a:r>
            <a:r>
              <a:rPr dirty="0" err="1"/>
              <a:t>за</a:t>
            </a:r>
            <a:r>
              <a:rPr dirty="0"/>
              <a:t> </a:t>
            </a:r>
            <a:r>
              <a:rPr dirty="0" err="1"/>
              <a:t>которые</a:t>
            </a:r>
            <a:r>
              <a:rPr dirty="0"/>
              <a:t> </a:t>
            </a:r>
            <a:r>
              <a:rPr dirty="0" err="1"/>
              <a:t>эксперты</a:t>
            </a:r>
            <a:r>
              <a:rPr dirty="0"/>
              <a:t> </a:t>
            </a:r>
            <a:r>
              <a:rPr dirty="0" err="1"/>
              <a:t>начисляют</a:t>
            </a:r>
            <a:r>
              <a:rPr dirty="0"/>
              <a:t> </a:t>
            </a:r>
            <a:r>
              <a:rPr dirty="0" err="1"/>
              <a:t>реальные</a:t>
            </a:r>
            <a:r>
              <a:rPr dirty="0"/>
              <a:t> </a:t>
            </a:r>
            <a:r>
              <a:rPr dirty="0" err="1"/>
              <a:t>баллы</a:t>
            </a:r>
            <a:r>
              <a:rPr dirty="0"/>
              <a:t>. </a:t>
            </a:r>
            <a:r>
              <a:rPr dirty="0" err="1"/>
              <a:t>Это</a:t>
            </a:r>
            <a:r>
              <a:rPr dirty="0"/>
              <a:t> </a:t>
            </a:r>
            <a:r>
              <a:rPr dirty="0" err="1"/>
              <a:t>делает</a:t>
            </a:r>
            <a:r>
              <a:rPr dirty="0"/>
              <a:t> </a:t>
            </a:r>
            <a:r>
              <a:rPr dirty="0" err="1"/>
              <a:t>подготовку</a:t>
            </a:r>
            <a:r>
              <a:rPr dirty="0"/>
              <a:t> </a:t>
            </a:r>
            <a:r>
              <a:rPr dirty="0" err="1"/>
              <a:t>целевой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 err="1"/>
              <a:t>Весь</a:t>
            </a:r>
            <a:r>
              <a:rPr dirty="0"/>
              <a:t> </a:t>
            </a:r>
            <a:r>
              <a:rPr dirty="0" err="1"/>
              <a:t>курс</a:t>
            </a:r>
            <a:r>
              <a:rPr dirty="0"/>
              <a:t> </a:t>
            </a:r>
            <a:r>
              <a:rPr dirty="0" err="1"/>
              <a:t>разбит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четыре</a:t>
            </a:r>
            <a:r>
              <a:rPr dirty="0"/>
              <a:t> </a:t>
            </a:r>
            <a:r>
              <a:rPr dirty="0" err="1"/>
              <a:t>логических</a:t>
            </a:r>
            <a:r>
              <a:rPr dirty="0"/>
              <a:t> </a:t>
            </a:r>
            <a:r>
              <a:rPr dirty="0" err="1"/>
              <a:t>модуля</a:t>
            </a:r>
            <a:r>
              <a:rPr dirty="0"/>
              <a:t>, </a:t>
            </a:r>
            <a:r>
              <a:rPr dirty="0" err="1"/>
              <a:t>которые</a:t>
            </a:r>
            <a:r>
              <a:rPr dirty="0"/>
              <a:t> </a:t>
            </a:r>
            <a:r>
              <a:rPr dirty="0" err="1"/>
              <a:t>бесшовно</a:t>
            </a:r>
            <a:r>
              <a:rPr dirty="0"/>
              <a:t> </a:t>
            </a:r>
            <a:r>
              <a:rPr dirty="0" err="1"/>
              <a:t>интегрируются</a:t>
            </a:r>
            <a:r>
              <a:rPr dirty="0"/>
              <a:t> в </a:t>
            </a:r>
            <a:r>
              <a:rPr dirty="0" err="1"/>
              <a:t>учебный</a:t>
            </a:r>
            <a:r>
              <a:rPr dirty="0"/>
              <a:t> </a:t>
            </a:r>
            <a:r>
              <a:rPr dirty="0" err="1"/>
              <a:t>процесс</a:t>
            </a:r>
            <a:r>
              <a:rPr dirty="0"/>
              <a:t> и </a:t>
            </a:r>
            <a:r>
              <a:rPr dirty="0" err="1"/>
              <a:t>рабочие</a:t>
            </a:r>
            <a:r>
              <a:rPr dirty="0"/>
              <a:t> </a:t>
            </a:r>
            <a:r>
              <a:rPr dirty="0" err="1"/>
              <a:t>программы</a:t>
            </a:r>
            <a:r>
              <a:rPr dirty="0"/>
              <a:t> </a:t>
            </a:r>
            <a:r>
              <a:rPr dirty="0" err="1"/>
              <a:t>дисциплин</a:t>
            </a:r>
            <a:r>
              <a:rPr dirty="0"/>
              <a:t> (МДК). </a:t>
            </a:r>
            <a:r>
              <a:rPr dirty="0" err="1"/>
              <a:t>Модули</a:t>
            </a:r>
            <a:r>
              <a:rPr dirty="0"/>
              <a:t> 1-3 </a:t>
            </a:r>
            <a:r>
              <a:rPr dirty="0" err="1"/>
              <a:t>покрывают</a:t>
            </a:r>
            <a:r>
              <a:rPr dirty="0"/>
              <a:t> </a:t>
            </a:r>
            <a:r>
              <a:rPr dirty="0" err="1"/>
              <a:t>базовый</a:t>
            </a:r>
            <a:r>
              <a:rPr dirty="0"/>
              <a:t> </a:t>
            </a:r>
            <a:r>
              <a:rPr dirty="0" err="1"/>
              <a:t>уровень</a:t>
            </a:r>
            <a:r>
              <a:rPr dirty="0"/>
              <a:t> </a:t>
            </a:r>
            <a:r>
              <a:rPr dirty="0" err="1"/>
              <a:t>демонстрационного</a:t>
            </a:r>
            <a:r>
              <a:rPr dirty="0"/>
              <a:t> </a:t>
            </a:r>
            <a:r>
              <a:rPr dirty="0" err="1"/>
              <a:t>экзамена</a:t>
            </a:r>
            <a:r>
              <a:rPr dirty="0"/>
              <a:t> и </a:t>
            </a:r>
            <a:r>
              <a:rPr dirty="0" err="1"/>
              <a:t>полностью</a:t>
            </a:r>
            <a:r>
              <a:rPr dirty="0"/>
              <a:t> </a:t>
            </a:r>
            <a:r>
              <a:rPr dirty="0" err="1"/>
              <a:t>выполняются</a:t>
            </a:r>
            <a:r>
              <a:rPr dirty="0"/>
              <a:t> в </a:t>
            </a:r>
            <a:r>
              <a:rPr dirty="0" err="1"/>
              <a:t>среде</a:t>
            </a:r>
            <a:r>
              <a:rPr dirty="0"/>
              <a:t> 1С. </a:t>
            </a:r>
            <a:r>
              <a:rPr lang="ru-RU" dirty="0"/>
              <a:t>Четвертый</a:t>
            </a:r>
            <a:r>
              <a:rPr dirty="0"/>
              <a:t> </a:t>
            </a:r>
            <a:r>
              <a:rPr lang="ru-RU" dirty="0"/>
              <a:t>модуль</a:t>
            </a:r>
            <a:r>
              <a:rPr dirty="0"/>
              <a:t> </a:t>
            </a:r>
            <a:r>
              <a:rPr dirty="0" err="1"/>
              <a:t>ориентирован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профильный</a:t>
            </a:r>
            <a:r>
              <a:rPr dirty="0"/>
              <a:t> </a:t>
            </a:r>
            <a:r>
              <a:rPr dirty="0" err="1"/>
              <a:t>уровень</a:t>
            </a:r>
            <a:r>
              <a:rPr dirty="0"/>
              <a:t> — </a:t>
            </a:r>
            <a:r>
              <a:rPr dirty="0" err="1"/>
              <a:t>отработку</a:t>
            </a:r>
            <a:r>
              <a:rPr dirty="0"/>
              <a:t> </a:t>
            </a:r>
            <a:r>
              <a:rPr dirty="0" err="1"/>
              <a:t>формирования</a:t>
            </a:r>
            <a:r>
              <a:rPr dirty="0"/>
              <a:t> </a:t>
            </a:r>
            <a:r>
              <a:rPr dirty="0" err="1"/>
              <a:t>отчетности</a:t>
            </a:r>
            <a:r>
              <a:rPr dirty="0"/>
              <a:t> в </a:t>
            </a:r>
            <a:r>
              <a:rPr dirty="0" err="1"/>
              <a:t>табличном</a:t>
            </a:r>
            <a:r>
              <a:rPr dirty="0"/>
              <a:t> </a:t>
            </a:r>
            <a:r>
              <a:rPr dirty="0" err="1"/>
              <a:t>процессоре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основе</a:t>
            </a:r>
            <a:r>
              <a:rPr dirty="0"/>
              <a:t> </a:t>
            </a:r>
            <a:r>
              <a:rPr dirty="0" err="1"/>
              <a:t>экзаменационных</a:t>
            </a:r>
            <a:r>
              <a:rPr dirty="0"/>
              <a:t> </a:t>
            </a:r>
            <a:r>
              <a:rPr dirty="0" err="1"/>
              <a:t>данных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Каждая тема курса содержит пять дополняющих друг друга форматов учебных материалов. Студент не просто слушает лекцию — он проходит пять этапов: от изучения краткой шпаргалки до просмотра видеоразбора, интерактивного тренажера и, наконец, самостоятельного выполнения сквозного задания в индивидуальной базе 1С.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«Самая сильная сторона курса — это архитектура учебных материалов цифровой библиотеки. Чтобы студент освоил операцию осмысленно, каждое занятие содержит 5 взаимосвязанных форматов:</a:t>
            </a:r>
          </a:p>
          <a:p>
            <a:endParaRPr/>
          </a:p>
          <a:p>
            <a:r>
              <a:t>Краткий конспект-шпаргалка. Без "воды", только суть и нормативно-правовая база с актуальными ФСБУ.</a:t>
            </a:r>
          </a:p>
          <a:p>
            <a:endParaRPr/>
          </a:p>
          <a:p>
            <a:r>
              <a:t>Пошаговый визуальный алгоритм с реальными скриншотами интерфейса 1С.</a:t>
            </a:r>
          </a:p>
          <a:p>
            <a:endParaRPr/>
          </a:p>
          <a:p>
            <a:r>
              <a:t>Видеолекция с подробным разбором сквозной задачи.</a:t>
            </a:r>
          </a:p>
          <a:p>
            <a:endParaRPr/>
          </a:p>
          <a:p>
            <a:r>
              <a:t>Интерактивные тесты-тренажеры для проверки логики.</a:t>
            </a:r>
          </a:p>
          <a:p>
            <a:endParaRPr/>
          </a:p>
          <a:p>
            <a:r>
              <a:t>Многовариантные индивидуальные задания для самостоятельной работы.</a:t>
            </a:r>
          </a:p>
          <a:p>
            <a:endParaRPr/>
          </a:p>
          <a:p>
            <a:r>
              <a:t>Что это дает преподавателю?</a:t>
            </a:r>
          </a:p>
          <a:p>
            <a:endParaRPr/>
          </a:p>
          <a:p>
            <a:r>
              <a:t>Курс является гибким конструктором. Мы можем настраивать тайминг тестов (симулируя жесткий лимит времени ДЭ), перемешивать варианты, мгновенно видеть статистику типичных ошибок группы и адресно устранять пробелы.»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Наши конспекты-шпаргалки построены по принципу 'ничего лишнего'. Они сразу переводят нормативную базу на язык учетных действий. Например, при изучении темы НМА мы не просто цитируем закон, а даем конкретные критерии признания активов в соответствии с новыми ФСБУ 26/2020 и ФСБУ 14/2022, которые студент тут же будет использовать при вводе НМА в эксплуатацию в программе 1С.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Пошаговый алгоритм — это подробная технологическая карта. На примере темы реализации готовой продукции алгоритм ведет студента по пяти строгим шагам: от настроек и выписки счетов до критически важных точек — таких как контроль хронологии проведения (реализация не может быть проведена раньше, чем продукция выпущена на склад) и обязательный самоконтроль сформированных проводок.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Интерактивные тренажеры в '1С:Образование' — это электронные образовательные ресурсы пяти различных типов. Они позволяют автоматизировать проверку знаний, а студентам — потренироваться в игровой и интерактивной форме. Преподаватель полностью освобождается от ручной проверки тестов, получая готовую ведомость оценок.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Коллеги, в завершение хочу сказать, что интеграция нашего практического курса в платформу '1С:Образование' дает синергетический эффект. Студенты получают уверенность и высокие баллы, преподаватели — готовые методические материалы и автоматизацию, а руководство колледжа — гарантию соответствия показателей ГИА новым жестким федеральным стандартам. Буду рада ответить на ваши вопросы. Контакты представлены на слайде. Спасибо!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4">
            <a:extLst>
              <a:ext uri="{FF2B5EF4-FFF2-40B4-BE49-F238E27FC236}">
                <a16:creationId xmlns:a16="http://schemas.microsoft.com/office/drawing/2014/main" id="{CC4FE678-7A88-AB8F-C1AC-4EFD9FD5D74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12182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57567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4">
            <a:extLst>
              <a:ext uri="{FF2B5EF4-FFF2-40B4-BE49-F238E27FC236}">
                <a16:creationId xmlns:a16="http://schemas.microsoft.com/office/drawing/2014/main" id="{E4EF4764-912F-6D2B-C7E3-0CFCCF15D9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121824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6471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095851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4">
            <a:extLst>
              <a:ext uri="{FF2B5EF4-FFF2-40B4-BE49-F238E27FC236}">
                <a16:creationId xmlns:a16="http://schemas.microsoft.com/office/drawing/2014/main" id="{DA17F0E2-FBAF-FDE8-AC22-4C190D6F2E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4098204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301770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9138872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602568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568239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5599259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503662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7339538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966201" y="115889"/>
            <a:ext cx="2891367" cy="475297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87867" y="115889"/>
            <a:ext cx="8475133" cy="47529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4080147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639616" y="529217"/>
            <a:ext cx="8714184" cy="739544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6" name="Текс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r>
              <a:rPr lang="ru-RU" noProof="0" dirty="0"/>
              <a:t>Образец текста</a:t>
            </a:r>
          </a:p>
          <a:p>
            <a:pPr lvl="1"/>
            <a:r>
              <a:rPr lang="ru-RU" noProof="0" dirty="0"/>
              <a:t>Второй уровень</a:t>
            </a:r>
          </a:p>
          <a:p>
            <a:pPr lvl="2"/>
            <a:r>
              <a:rPr lang="ru-RU" noProof="0" dirty="0"/>
              <a:t>Третий уровень</a:t>
            </a:r>
          </a:p>
          <a:p>
            <a:pPr lvl="3"/>
            <a:r>
              <a:rPr lang="ru-RU" noProof="0" dirty="0"/>
              <a:t>Четвертый уровень</a:t>
            </a:r>
          </a:p>
          <a:p>
            <a:pPr lvl="4"/>
            <a:r>
              <a:rPr lang="ru-RU" noProof="0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6351369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4548E55-E2B7-84EC-15CF-AC1BA11A8B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59FD5C20-2341-418E-8E23-E8F7FE076E4C}" type="datetime1">
              <a:rPr lang="ru-RU"/>
              <a:pPr>
                <a:defRPr/>
              </a:pPr>
              <a:t>27.08.2026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001B81D-78CE-F7D3-9443-503C1F99A2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7BBF1C9-C2B7-70F7-7372-FAE70A5FB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pPr>
              <a:defRPr/>
            </a:pPr>
            <a:fld id="{FDF6AF5E-5AFC-4C3D-81FC-4BAD45455EF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047540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60001" y="452827"/>
            <a:ext cx="9217567" cy="493032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6" name="Объект 2"/>
          <p:cNvSpPr>
            <a:spLocks noGrp="1"/>
          </p:cNvSpPr>
          <p:nvPr>
            <p:ph idx="1"/>
          </p:nvPr>
        </p:nvSpPr>
        <p:spPr>
          <a:xfrm>
            <a:off x="334434" y="1917108"/>
            <a:ext cx="11523133" cy="3910393"/>
          </a:xfrm>
        </p:spPr>
        <p:txBody>
          <a:bodyPr/>
          <a:lstStyle>
            <a:lvl1pPr marL="0" indent="0" algn="l">
              <a:buNone/>
              <a:defRPr/>
            </a:lvl1pPr>
            <a:lvl2pPr marL="482443" indent="0" algn="l">
              <a:buNone/>
              <a:defRPr/>
            </a:lvl2pPr>
            <a:lvl3pPr marL="958538" indent="0" algn="l">
              <a:buNone/>
              <a:defRPr/>
            </a:lvl3pPr>
            <a:lvl4pPr marL="1878989" indent="0" algn="l">
              <a:buNone/>
              <a:defRPr/>
            </a:lvl4pPr>
            <a:lvl5pPr marL="2437608" indent="0" algn="l"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F57109D7-5864-437E-8435-758F4EDB20A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ru-RU"/>
              <a:t>31 января – 01 февраля 2023 года </a:t>
            </a:r>
          </a:p>
        </p:txBody>
      </p:sp>
      <p:sp>
        <p:nvSpPr>
          <p:cNvPr id="5" name="Rectangle 14">
            <a:extLst>
              <a:ext uri="{FF2B5EF4-FFF2-40B4-BE49-F238E27FC236}">
                <a16:creationId xmlns:a16="http://schemas.microsoft.com/office/drawing/2014/main" id="{63107F60-FCAA-4ECA-8C63-8C7D8C25CD1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ru-RU"/>
              <a:t>XX</a:t>
            </a:r>
            <a:r>
              <a:rPr lang="en-US" altLang="ru-RU"/>
              <a:t>II</a:t>
            </a:r>
            <a:r>
              <a:rPr lang="ru-RU" altLang="ru-RU"/>
              <a:t>I международная научно-практическая конференция</a:t>
            </a:r>
            <a:br>
              <a:rPr lang="ru-RU" altLang="ru-RU"/>
            </a:br>
            <a:r>
              <a:rPr lang="ru-RU" altLang="ru-RU" sz="1200"/>
              <a:t>НОВЫЕ ИНФОРМАЦИОННЫЕ ТЕХНОЛОГИИ В ОБРАЗОВАНИИ</a:t>
            </a:r>
            <a:r>
              <a:rPr lang="ru-RU" altLang="ru-RU"/>
              <a:t> </a:t>
            </a:r>
          </a:p>
        </p:txBody>
      </p:sp>
      <p:sp>
        <p:nvSpPr>
          <p:cNvPr id="7" name="Rectangle 15">
            <a:extLst>
              <a:ext uri="{FF2B5EF4-FFF2-40B4-BE49-F238E27FC236}">
                <a16:creationId xmlns:a16="http://schemas.microsoft.com/office/drawing/2014/main" id="{45A4ED13-5D91-4485-B9B4-8C0D0AC5E0B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EBAC3E-DDC9-472C-9982-9D01DD4CCC3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261626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60001" y="452827"/>
            <a:ext cx="9217567" cy="493032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6" name="Объект 2"/>
          <p:cNvSpPr>
            <a:spLocks noGrp="1"/>
          </p:cNvSpPr>
          <p:nvPr>
            <p:ph idx="1"/>
          </p:nvPr>
        </p:nvSpPr>
        <p:spPr>
          <a:xfrm>
            <a:off x="334434" y="1917108"/>
            <a:ext cx="11523133" cy="3910393"/>
          </a:xfrm>
        </p:spPr>
        <p:txBody>
          <a:bodyPr/>
          <a:lstStyle>
            <a:lvl1pPr marL="0" indent="0" algn="l">
              <a:buNone/>
              <a:defRPr/>
            </a:lvl1pPr>
            <a:lvl2pPr marL="482443" indent="0" algn="l">
              <a:buNone/>
              <a:defRPr/>
            </a:lvl2pPr>
            <a:lvl3pPr marL="958538" indent="0" algn="l">
              <a:buNone/>
              <a:defRPr/>
            </a:lvl3pPr>
            <a:lvl4pPr marL="1878989" indent="0" algn="l">
              <a:buNone/>
              <a:defRPr/>
            </a:lvl4pPr>
            <a:lvl5pPr marL="2437608" indent="0" algn="l"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F57109D7-5864-437E-8435-758F4EDB20A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ru-RU"/>
              <a:t>31 января – 01 февраля 2023 года </a:t>
            </a:r>
          </a:p>
        </p:txBody>
      </p:sp>
      <p:sp>
        <p:nvSpPr>
          <p:cNvPr id="5" name="Rectangle 14">
            <a:extLst>
              <a:ext uri="{FF2B5EF4-FFF2-40B4-BE49-F238E27FC236}">
                <a16:creationId xmlns:a16="http://schemas.microsoft.com/office/drawing/2014/main" id="{63107F60-FCAA-4ECA-8C63-8C7D8C25CD1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ru-RU"/>
              <a:t>XX</a:t>
            </a:r>
            <a:r>
              <a:rPr lang="en-US" altLang="ru-RU"/>
              <a:t>II</a:t>
            </a:r>
            <a:r>
              <a:rPr lang="ru-RU" altLang="ru-RU"/>
              <a:t>I международная научно-практическая конференция</a:t>
            </a:r>
            <a:br>
              <a:rPr lang="ru-RU" altLang="ru-RU"/>
            </a:br>
            <a:r>
              <a:rPr lang="ru-RU" altLang="ru-RU" sz="1200"/>
              <a:t>НОВЫЕ ИНФОРМАЦИОННЫЕ ТЕХНОЛОГИИ В ОБРАЗОВАНИИ</a:t>
            </a:r>
            <a:r>
              <a:rPr lang="ru-RU" altLang="ru-RU"/>
              <a:t> </a:t>
            </a:r>
          </a:p>
        </p:txBody>
      </p:sp>
      <p:sp>
        <p:nvSpPr>
          <p:cNvPr id="7" name="Rectangle 15">
            <a:extLst>
              <a:ext uri="{FF2B5EF4-FFF2-40B4-BE49-F238E27FC236}">
                <a16:creationId xmlns:a16="http://schemas.microsoft.com/office/drawing/2014/main" id="{45A4ED13-5D91-4485-B9B4-8C0D0AC5E0B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EBAC3E-DDC9-472C-9982-9D01DD4CCC3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655938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60001" y="452827"/>
            <a:ext cx="9217567" cy="493032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6" name="Объект 2"/>
          <p:cNvSpPr>
            <a:spLocks noGrp="1"/>
          </p:cNvSpPr>
          <p:nvPr>
            <p:ph idx="1"/>
          </p:nvPr>
        </p:nvSpPr>
        <p:spPr>
          <a:xfrm>
            <a:off x="334434" y="1917108"/>
            <a:ext cx="11523133" cy="3910393"/>
          </a:xfrm>
        </p:spPr>
        <p:txBody>
          <a:bodyPr/>
          <a:lstStyle>
            <a:lvl1pPr marL="0" indent="0" algn="l">
              <a:buNone/>
              <a:defRPr/>
            </a:lvl1pPr>
            <a:lvl2pPr marL="482443" indent="0" algn="l">
              <a:buNone/>
              <a:defRPr/>
            </a:lvl2pPr>
            <a:lvl3pPr marL="958538" indent="0" algn="l">
              <a:buNone/>
              <a:defRPr/>
            </a:lvl3pPr>
            <a:lvl4pPr marL="1878989" indent="0" algn="l">
              <a:buNone/>
              <a:defRPr/>
            </a:lvl4pPr>
            <a:lvl5pPr marL="2437608" indent="0" algn="l"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F57109D7-5864-437E-8435-758F4EDB20A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ru-RU"/>
              <a:t>31 января – 01 февраля 2023 года </a:t>
            </a:r>
          </a:p>
        </p:txBody>
      </p:sp>
      <p:sp>
        <p:nvSpPr>
          <p:cNvPr id="5" name="Rectangle 14">
            <a:extLst>
              <a:ext uri="{FF2B5EF4-FFF2-40B4-BE49-F238E27FC236}">
                <a16:creationId xmlns:a16="http://schemas.microsoft.com/office/drawing/2014/main" id="{63107F60-FCAA-4ECA-8C63-8C7D8C25CD1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ru-RU"/>
              <a:t>XX</a:t>
            </a:r>
            <a:r>
              <a:rPr lang="en-US" altLang="ru-RU"/>
              <a:t>II</a:t>
            </a:r>
            <a:r>
              <a:rPr lang="ru-RU" altLang="ru-RU"/>
              <a:t>I международная научно-практическая конференция</a:t>
            </a:r>
            <a:br>
              <a:rPr lang="ru-RU" altLang="ru-RU"/>
            </a:br>
            <a:r>
              <a:rPr lang="ru-RU" altLang="ru-RU" sz="1200"/>
              <a:t>НОВЫЕ ИНФОРМАЦИОННЫЕ ТЕХНОЛОГИИ В ОБРАЗОВАНИИ</a:t>
            </a:r>
            <a:r>
              <a:rPr lang="ru-RU" altLang="ru-RU"/>
              <a:t> </a:t>
            </a:r>
          </a:p>
        </p:txBody>
      </p:sp>
      <p:sp>
        <p:nvSpPr>
          <p:cNvPr id="7" name="Rectangle 15">
            <a:extLst>
              <a:ext uri="{FF2B5EF4-FFF2-40B4-BE49-F238E27FC236}">
                <a16:creationId xmlns:a16="http://schemas.microsoft.com/office/drawing/2014/main" id="{45A4ED13-5D91-4485-B9B4-8C0D0AC5E0B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EBAC3E-DDC9-472C-9982-9D01DD4CCC3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859408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3558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Рисунок 2">
            <a:extLst>
              <a:ext uri="{FF2B5EF4-FFF2-40B4-BE49-F238E27FC236}">
                <a16:creationId xmlns:a16="http://schemas.microsoft.com/office/drawing/2014/main" id="{F3B9FAE3-BC4C-729A-F4CE-6E71AD1FE753}"/>
              </a:ext>
            </a:extLst>
          </p:cNvPr>
          <p:cNvPicPr>
            <a:picLocks noChangeAspect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8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12">
            <a:extLst>
              <a:ext uri="{FF2B5EF4-FFF2-40B4-BE49-F238E27FC236}">
                <a16:creationId xmlns:a16="http://schemas.microsoft.com/office/drawing/2014/main" id="{AFD7CD4C-D1D0-CC6E-760D-F6D04505BB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87338" y="1700213"/>
            <a:ext cx="11569700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1028" name="Rectangle 13">
            <a:extLst>
              <a:ext uri="{FF2B5EF4-FFF2-40B4-BE49-F238E27FC236}">
                <a16:creationId xmlns:a16="http://schemas.microsoft.com/office/drawing/2014/main" id="{BC6B3F48-125B-5FBA-E76B-1D95E5B20C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446338" y="115888"/>
            <a:ext cx="9410700" cy="1081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  <p:sldLayoutId id="2147483918" r:id="rId2"/>
    <p:sldLayoutId id="2147483907" r:id="rId3"/>
    <p:sldLayoutId id="2147483919" r:id="rId4"/>
    <p:sldLayoutId id="2147483908" r:id="rId5"/>
    <p:sldLayoutId id="2147483909" r:id="rId6"/>
    <p:sldLayoutId id="2147483910" r:id="rId7"/>
    <p:sldLayoutId id="2147483911" r:id="rId8"/>
    <p:sldLayoutId id="2147483912" r:id="rId9"/>
    <p:sldLayoutId id="2147483913" r:id="rId10"/>
    <p:sldLayoutId id="2147483914" r:id="rId11"/>
    <p:sldLayoutId id="2147483915" r:id="rId12"/>
    <p:sldLayoutId id="2147483916" r:id="rId13"/>
    <p:sldLayoutId id="2147483921" r:id="rId14"/>
    <p:sldLayoutId id="2147483922" r:id="rId15"/>
    <p:sldLayoutId id="2147483923" r:id="rId16"/>
    <p:sldLayoutId id="2147483924" r:id="rId17"/>
    <p:sldLayoutId id="2147483925" r:id="rId18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Futura PT Demi" panose="020B0702020204020303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Futura PT Dem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Futura PT Dem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Futura PT Dem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Futura PT Dem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CC0000"/>
        </a:buClr>
        <a:buChar char="•"/>
        <a:defRPr sz="2000">
          <a:solidFill>
            <a:schemeClr val="tx1"/>
          </a:solidFill>
          <a:latin typeface="Futura PT Demi" panose="020B0702020204020303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CC0000"/>
        </a:buClr>
        <a:buChar char="•"/>
        <a:defRPr>
          <a:solidFill>
            <a:schemeClr val="tx1"/>
          </a:solidFill>
          <a:latin typeface="Futura PT Demi" panose="020B0702020204020303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CC0000"/>
        </a:buClr>
        <a:buChar char="•"/>
        <a:defRPr sz="1600">
          <a:solidFill>
            <a:schemeClr val="tx1"/>
          </a:solidFill>
          <a:latin typeface="Futura PT Demi" panose="020B0702020204020303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CC0000"/>
        </a:buClr>
        <a:buChar char="•"/>
        <a:defRPr sz="1400">
          <a:solidFill>
            <a:schemeClr val="tx1"/>
          </a:solidFill>
          <a:latin typeface="Futura PT Demi" panose="020B0702020204020303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CC0000"/>
        </a:buClr>
        <a:buChar char="•"/>
        <a:defRPr sz="1200">
          <a:solidFill>
            <a:schemeClr val="tx1"/>
          </a:solidFill>
          <a:latin typeface="Futura PT Demi" panose="020B0702020204020303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CC0000"/>
        </a:buClr>
        <a:buChar char="•"/>
        <a:defRPr sz="12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CC0000"/>
        </a:buClr>
        <a:buChar char="•"/>
        <a:defRPr sz="12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CC0000"/>
        </a:buClr>
        <a:buChar char="•"/>
        <a:defRPr sz="12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CC0000"/>
        </a:buClr>
        <a:buChar char="•"/>
        <a:defRPr sz="12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student.1c.ru/?page=dogovora_o_sotrudnichestve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1cfresh.co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student.1c.ru/?page=besplatnoe-obuchenie-prepodavateley-it-distsiplin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student.1c.ru/?page=lgotnoe-obuchenie-prepodavateley-kolledzhey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obrazovanie.1c.ru/spo/catalog/" TargetMode="Externa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prof@1c.ru" TargetMode="External"/><Relationship Id="rId2" Type="http://schemas.openxmlformats.org/officeDocument/2006/relationships/hyperlink" Target="https://student.1c.ru/?page=sertifikatsiya-1s-professional" TargetMode="Externa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student.1c.ru/?page=status-sertifitsirovannogo-prepodavatelya-tsso" TargetMode="Externa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hyperlink" Target="https://student.1c.ru/?page=sertifikatsiya-1s-professional" TargetMode="External"/><Relationship Id="rId2" Type="http://schemas.openxmlformats.org/officeDocument/2006/relationships/hyperlink" Target="https://online.1c.ru/catalog/free/learning.php" TargetMode="External"/><Relationship Id="rId1" Type="http://schemas.openxmlformats.org/officeDocument/2006/relationships/slideLayout" Target="../slideLayouts/slideLayout3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4.jpeg"/><Relationship Id="rId7" Type="http://schemas.openxmlformats.org/officeDocument/2006/relationships/hyperlink" Target="mailto:sita@1c.ru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s://student.1c.ru/" TargetMode="External"/><Relationship Id="rId5" Type="http://schemas.openxmlformats.org/officeDocument/2006/relationships/image" Target="../media/image16.png"/><Relationship Id="rId10" Type="http://schemas.openxmlformats.org/officeDocument/2006/relationships/image" Target="../media/image19.png"/><Relationship Id="rId4" Type="http://schemas.openxmlformats.org/officeDocument/2006/relationships/image" Target="../media/image15.png"/><Relationship Id="rId9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6.png"/><Relationship Id="rId5" Type="http://schemas.openxmlformats.org/officeDocument/2006/relationships/hyperlink" Target="https://developer.1c.ru/" TargetMode="External"/><Relationship Id="rId4" Type="http://schemas.openxmlformats.org/officeDocument/2006/relationships/hyperlink" Target="https://its.1c.ru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hyperlink" Target="https://student.1c.ru/?page=FGOS_SPO_Programmist_1%D0%A1" TargetMode="External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&#1091;&#1088;&#1086;&#1082;&#1094;&#1080;&#1092;&#1088;&#1099;.&#1088;&#1092;/lessons/fast-app-development" TargetMode="Externa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koes@1c.ru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obrazovanie.1c.ru/spo/" TargetMode="Externa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obrazovanie.1c.ru/promo/2024/college/report/" TargetMode="External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9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hyperlink" Target="https://q-service.1c.ru/q/01a02f46-8007-7df1-831b-03d5e72a3526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6.pn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hyperlink" Target="https://reestr.digital.gov.ru/reestr/2486957/" TargetMode="External"/><Relationship Id="rId1" Type="http://schemas.openxmlformats.org/officeDocument/2006/relationships/slideLayout" Target="../slideLayouts/slideLayout3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hyperlink" Target="https://obrazovanie.1c.ru/spo/how-to-buy/" TargetMode="Externa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1c.ru/news/info.jsp?id=34778" TargetMode="External"/><Relationship Id="rId4" Type="http://schemas.openxmlformats.org/officeDocument/2006/relationships/image" Target="../media/image71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svg"/><Relationship Id="rId2" Type="http://schemas.openxmlformats.org/officeDocument/2006/relationships/image" Target="../media/image72.svg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obrazovanie.1c.ru/spo/guide/" TargetMode="Externa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76.png"/><Relationship Id="rId4" Type="http://schemas.openxmlformats.org/officeDocument/2006/relationships/hyperlink" Target="https://vk.com/obrazovanie1c" TargetMode="Externa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hyperlink" Target="https://obrazovanie.1c.ru/events/" TargetMode="External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8.png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5">
            <a:extLst>
              <a:ext uri="{FF2B5EF4-FFF2-40B4-BE49-F238E27FC236}">
                <a16:creationId xmlns:a16="http://schemas.microsoft.com/office/drawing/2014/main" id="{FF898E06-17ED-756E-4816-8E339704E2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5688" y="2276872"/>
            <a:ext cx="581025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>
              <a:spcBef>
                <a:spcPct val="20000"/>
              </a:spcBef>
              <a:buClr>
                <a:srgbClr val="CC0000"/>
              </a:buClr>
              <a:buChar char="•"/>
              <a:defRPr sz="2000">
                <a:solidFill>
                  <a:schemeClr val="tx1"/>
                </a:solidFill>
                <a:latin typeface="Futura PT Demi" charset="-52"/>
              </a:defRPr>
            </a:lvl1pPr>
            <a:lvl2pPr marL="742950" indent="-285750">
              <a:spcBef>
                <a:spcPct val="20000"/>
              </a:spcBef>
              <a:buClr>
                <a:srgbClr val="CC0000"/>
              </a:buClr>
              <a:buChar char="•"/>
              <a:defRPr>
                <a:solidFill>
                  <a:schemeClr val="tx1"/>
                </a:solidFill>
                <a:latin typeface="Futura PT Demi" charset="-52"/>
              </a:defRPr>
            </a:lvl2pPr>
            <a:lvl3pPr marL="1143000" indent="-228600">
              <a:spcBef>
                <a:spcPct val="20000"/>
              </a:spcBef>
              <a:buClr>
                <a:srgbClr val="CC0000"/>
              </a:buClr>
              <a:buChar char="•"/>
              <a:defRPr sz="1600">
                <a:solidFill>
                  <a:schemeClr val="tx1"/>
                </a:solidFill>
                <a:latin typeface="Futura PT Demi" charset="-52"/>
              </a:defRPr>
            </a:lvl3pPr>
            <a:lvl4pPr marL="1600200" indent="-228600">
              <a:spcBef>
                <a:spcPct val="20000"/>
              </a:spcBef>
              <a:buClr>
                <a:srgbClr val="CC0000"/>
              </a:buClr>
              <a:buChar char="•"/>
              <a:defRPr sz="1400">
                <a:solidFill>
                  <a:schemeClr val="tx1"/>
                </a:solidFill>
                <a:latin typeface="Futura PT Demi" charset="-52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9pPr>
          </a:lstStyle>
          <a:p>
            <a:pPr>
              <a:spcBef>
                <a:spcPts val="1000"/>
              </a:spcBef>
              <a:buClrTx/>
              <a:buFontTx/>
              <a:buNone/>
            </a:pPr>
            <a:r>
              <a:rPr lang="ru-RU" sz="3600" dirty="0"/>
              <a:t>Августовский педсовет 1С:Образование</a:t>
            </a:r>
            <a:r>
              <a:rPr lang="ru-RU" altLang="ru-RU" sz="3600" dirty="0">
                <a:cs typeface="Times New Roman" panose="02020603050405020304" pitchFamily="18" charset="0"/>
              </a:rPr>
              <a:t>:</a:t>
            </a:r>
          </a:p>
          <a:p>
            <a:pPr>
              <a:spcBef>
                <a:spcPts val="1000"/>
              </a:spcBef>
              <a:buClrTx/>
              <a:buFontTx/>
              <a:buNone/>
            </a:pPr>
            <a:r>
              <a:rPr lang="ru-RU" sz="4000" dirty="0"/>
              <a:t>Методика изучения программных </a:t>
            </a:r>
            <a:br>
              <a:rPr lang="ru-RU" sz="4000" dirty="0"/>
            </a:br>
            <a:r>
              <a:rPr lang="ru-RU" sz="4000" dirty="0"/>
              <a:t>продуктов 1С в СПО: от теории к практике</a:t>
            </a:r>
            <a:endParaRPr lang="ru-RU" altLang="ru-RU" sz="4000" dirty="0">
              <a:cs typeface="Arial" panose="020B0604020202020204" pitchFamily="34" charset="0"/>
            </a:endParaRPr>
          </a:p>
        </p:txBody>
      </p:sp>
      <p:sp>
        <p:nvSpPr>
          <p:cNvPr id="5123" name="Прямоугольник 8">
            <a:extLst>
              <a:ext uri="{FF2B5EF4-FFF2-40B4-BE49-F238E27FC236}">
                <a16:creationId xmlns:a16="http://schemas.microsoft.com/office/drawing/2014/main" id="{2154BCB3-ACAB-0F22-6076-9CB3DB1429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5688" y="5085184"/>
            <a:ext cx="360362" cy="46038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4445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CC0000"/>
              </a:buClr>
              <a:buChar char="•"/>
              <a:defRPr sz="2000">
                <a:solidFill>
                  <a:schemeClr val="tx1"/>
                </a:solidFill>
                <a:latin typeface="Futura PT Demi" charset="-52"/>
              </a:defRPr>
            </a:lvl1pPr>
            <a:lvl2pPr marL="742950" indent="-285750">
              <a:spcBef>
                <a:spcPct val="20000"/>
              </a:spcBef>
              <a:buClr>
                <a:srgbClr val="CC0000"/>
              </a:buClr>
              <a:buChar char="•"/>
              <a:defRPr>
                <a:solidFill>
                  <a:schemeClr val="tx1"/>
                </a:solidFill>
                <a:latin typeface="Futura PT Demi" charset="-52"/>
              </a:defRPr>
            </a:lvl2pPr>
            <a:lvl3pPr marL="1143000" indent="-228600">
              <a:spcBef>
                <a:spcPct val="20000"/>
              </a:spcBef>
              <a:buClr>
                <a:srgbClr val="CC0000"/>
              </a:buClr>
              <a:buChar char="•"/>
              <a:defRPr sz="1600">
                <a:solidFill>
                  <a:schemeClr val="tx1"/>
                </a:solidFill>
                <a:latin typeface="Futura PT Demi" charset="-52"/>
              </a:defRPr>
            </a:lvl3pPr>
            <a:lvl4pPr marL="1600200" indent="-228600">
              <a:spcBef>
                <a:spcPct val="20000"/>
              </a:spcBef>
              <a:buClr>
                <a:srgbClr val="CC0000"/>
              </a:buClr>
              <a:buChar char="•"/>
              <a:defRPr sz="1400">
                <a:solidFill>
                  <a:schemeClr val="tx1"/>
                </a:solidFill>
                <a:latin typeface="Futura PT Demi" charset="-52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charset="-52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50000"/>
              </a:spcBef>
              <a:buClrTx/>
              <a:buFontTx/>
              <a:buNone/>
            </a:pPr>
            <a:endParaRPr lang="ru-RU" alt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96F54B-BC07-B771-9FB9-AE985311A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Сегодня в программе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A77DE91-B7AC-6B29-AB9E-8D783470E6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7338" y="1340768"/>
            <a:ext cx="11569700" cy="3168650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1. 1С — Колледжам: комплексная поддержка образовательных программ и актуальные формы сотрудничества в 2026-2027 учебном году (Е. С. Корчак, менеджер по работе с системой среднего профессионального образования, 1С).</a:t>
            </a:r>
          </a:p>
          <a:p>
            <a:pPr marL="0" indent="0">
              <a:buNone/>
            </a:pPr>
            <a:r>
              <a:rPr lang="ru-RU" dirty="0"/>
              <a:t>2. 1С для СПО: результаты двух лет развития проекта (Т. А. Чернецкая, руководитель методического направления, 1С).</a:t>
            </a:r>
          </a:p>
          <a:p>
            <a:pPr marL="0" indent="0">
              <a:buNone/>
            </a:pPr>
            <a:r>
              <a:rPr lang="ru-RU" dirty="0"/>
              <a:t>3. Методика изучения программных продуктов 1С в колледжах с использованием цифровых учебных материалов серии "1С для СПО":</a:t>
            </a:r>
          </a:p>
          <a:p>
            <a:pPr marL="0" indent="0">
              <a:buNone/>
            </a:pPr>
            <a:r>
              <a:rPr lang="ru-RU" dirty="0"/>
              <a:t>	- Д. А. Польский, преподаватель, Лермонтовский региональный многопрофильный колледж</a:t>
            </a:r>
          </a:p>
          <a:p>
            <a:pPr marL="0" indent="0">
              <a:buNone/>
            </a:pPr>
            <a:r>
              <a:rPr lang="ru-RU" dirty="0"/>
              <a:t>	- В. К. Иванов, преподаватель, ГБПОУ Московский колледж бизнес-технологий</a:t>
            </a:r>
          </a:p>
          <a:p>
            <a:pPr marL="0" indent="0">
              <a:buNone/>
            </a:pPr>
            <a:r>
              <a:rPr lang="ru-RU" dirty="0"/>
              <a:t>	- О. Г. Матвеева, старший преподаватель АНО ВО "Университет при МПА ЕврАзЭС"</a:t>
            </a:r>
          </a:p>
          <a:p>
            <a:pPr marL="0" indent="0">
              <a:buNone/>
            </a:pPr>
            <a:r>
              <a:rPr lang="ru-RU" dirty="0"/>
              <a:t>	- Н. А. </a:t>
            </a:r>
            <a:r>
              <a:rPr lang="ru-RU" dirty="0" err="1"/>
              <a:t>Аквилянов</a:t>
            </a:r>
            <a:r>
              <a:rPr lang="ru-RU" dirty="0"/>
              <a:t>, руководитель проекта "1С для СПО", 1С</a:t>
            </a:r>
          </a:p>
          <a:p>
            <a:pPr marL="0" indent="0">
              <a:buNone/>
            </a:pPr>
            <a:r>
              <a:rPr lang="ru-RU" dirty="0"/>
              <a:t>4. Планы развития проекта "1С для СПО" на 2026-2027 учебный год (Т. А. Чернецкая, руководитель методического направления, 1С).</a:t>
            </a:r>
          </a:p>
          <a:p>
            <a:pPr marL="0" indent="0">
              <a:buNone/>
            </a:pPr>
            <a:r>
              <a:rPr lang="ru-RU" dirty="0"/>
              <a:t>5. Ответы на вопросы слушателей.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87610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BE72BD-312C-FD14-1BD5-8788C6B297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9456" y="2747962"/>
            <a:ext cx="10363200" cy="1362075"/>
          </a:xfrm>
        </p:spPr>
        <p:txBody>
          <a:bodyPr/>
          <a:lstStyle/>
          <a:p>
            <a:r>
              <a:rPr lang="ru-RU" sz="3600" dirty="0"/>
              <a:t>1С — Колледжам: </a:t>
            </a:r>
            <a:br>
              <a:rPr lang="ru-RU" sz="3600" dirty="0"/>
            </a:br>
            <a:r>
              <a:rPr lang="ru-RU" sz="3600" dirty="0"/>
              <a:t>комплексная поддержка образовательных программ и актуальные формы сотрудничества </a:t>
            </a:r>
            <a:br>
              <a:rPr lang="ru-RU" sz="3600" dirty="0"/>
            </a:br>
            <a:r>
              <a:rPr lang="ru-RU" sz="3600" dirty="0"/>
              <a:t>в 2026-2027 учебном году </a:t>
            </a:r>
          </a:p>
        </p:txBody>
      </p:sp>
    </p:spTree>
    <p:extLst>
      <p:ext uri="{BB962C8B-B14F-4D97-AF65-F5344CB8AC3E}">
        <p14:creationId xmlns:p14="http://schemas.microsoft.com/office/powerpoint/2010/main" val="6163130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1739DA9A-8154-5AC2-2013-8B716603E5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9536" y="244040"/>
            <a:ext cx="9410700" cy="1081087"/>
          </a:xfrm>
        </p:spPr>
        <p:txBody>
          <a:bodyPr/>
          <a:lstStyle/>
          <a:p>
            <a:r>
              <a:rPr lang="ru-RU" b="1" dirty="0">
                <a:latin typeface="Futura PT Demi" panose="020B0604020202020204" charset="-52"/>
              </a:rPr>
              <a:t>Комплексная программа поддержки</a:t>
            </a:r>
            <a:endParaRPr lang="ru-RU" dirty="0">
              <a:latin typeface="Futura PT Demi" panose="020B0604020202020204" charset="-5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8130568-B11D-79DD-FB4C-13B742DE01FB}"/>
              </a:ext>
            </a:extLst>
          </p:cNvPr>
          <p:cNvSpPr txBox="1"/>
          <p:nvPr/>
        </p:nvSpPr>
        <p:spPr>
          <a:xfrm>
            <a:off x="9192344" y="2060848"/>
            <a:ext cx="2975331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Futura PT Demi" panose="020B0604020202020204" charset="-52"/>
              </a:rPr>
              <a:t>04</a:t>
            </a:r>
          </a:p>
          <a:p>
            <a:r>
              <a:rPr lang="ru-RU" sz="2400" b="1" dirty="0">
                <a:latin typeface="Futura PT Demi" panose="020B0604020202020204" charset="-52"/>
              </a:rPr>
              <a:t>Методическая поддержка</a:t>
            </a:r>
            <a:br>
              <a:rPr lang="ru-RU" sz="2400" b="1" dirty="0">
                <a:latin typeface="Futura PT Demi" panose="020B0604020202020204" charset="-52"/>
              </a:rPr>
            </a:br>
            <a:endParaRPr lang="ru-RU" sz="2400" b="1" dirty="0">
              <a:latin typeface="Futura PT Demi" panose="020B0604020202020204" charset="-52"/>
            </a:endParaRPr>
          </a:p>
          <a:p>
            <a:r>
              <a:rPr lang="ru-RU" sz="2000" dirty="0">
                <a:latin typeface="Futura PT Demi" panose="020B0604020202020204" charset="-52"/>
              </a:rPr>
              <a:t>Готовые методические материалы: учебники, сборники задач, тесты, контрольные работы</a:t>
            </a:r>
          </a:p>
          <a:p>
            <a:pPr algn="ctr"/>
            <a:endParaRPr lang="en-IN" sz="3200" dirty="0">
              <a:solidFill>
                <a:srgbClr val="C00000"/>
              </a:solidFill>
              <a:latin typeface="Futura PT Demi" panose="020B0604020202020204" charset="-5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8877186-214C-7B34-50AE-0A46053236C2}"/>
              </a:ext>
            </a:extLst>
          </p:cNvPr>
          <p:cNvSpPr txBox="1"/>
          <p:nvPr/>
        </p:nvSpPr>
        <p:spPr>
          <a:xfrm>
            <a:off x="159921" y="2060848"/>
            <a:ext cx="2839735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Futura PT Demi" panose="020B0604020202020204" charset="-52"/>
              </a:rPr>
              <a:t>01</a:t>
            </a:r>
          </a:p>
          <a:p>
            <a:r>
              <a:rPr lang="ru-RU" sz="2400" b="1" dirty="0">
                <a:latin typeface="Futura PT Demi" panose="020B0604020202020204" charset="-52"/>
              </a:rPr>
              <a:t>Программное обеспечение</a:t>
            </a:r>
            <a:br>
              <a:rPr lang="ru-RU" sz="2000" b="1" dirty="0">
                <a:latin typeface="Futura PT Demi" panose="020B0604020202020204" charset="-52"/>
              </a:rPr>
            </a:br>
            <a:endParaRPr lang="ru-RU" sz="2000" b="1" dirty="0">
              <a:latin typeface="Futura PT Demi" panose="020B0604020202020204" charset="-52"/>
            </a:endParaRPr>
          </a:p>
          <a:p>
            <a:r>
              <a:rPr lang="ru-RU" sz="2000" dirty="0">
                <a:latin typeface="Futura PT Demi" panose="020B0604020202020204" charset="-52"/>
              </a:rPr>
              <a:t>Лицензии, облачный сервис, отраслевые решения на льготных условиях</a:t>
            </a:r>
            <a:endParaRPr lang="en-IN" sz="1400" dirty="0">
              <a:latin typeface="Futura PT Demi" panose="020B0604020202020204" charset="-52"/>
            </a:endParaRPr>
          </a:p>
          <a:p>
            <a:pPr algn="ctr"/>
            <a:endParaRPr lang="en-IN" sz="3200" dirty="0">
              <a:solidFill>
                <a:srgbClr val="C00000"/>
              </a:solidFill>
              <a:latin typeface="Futura PT Demi" panose="020B0604020202020204" charset="-52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D074DC8-2833-DE22-3EF7-55F85252BBD0}"/>
              </a:ext>
            </a:extLst>
          </p:cNvPr>
          <p:cNvSpPr txBox="1"/>
          <p:nvPr/>
        </p:nvSpPr>
        <p:spPr>
          <a:xfrm>
            <a:off x="3264923" y="2060848"/>
            <a:ext cx="2820826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Futura PT Demi" panose="020B0604020202020204" charset="-52"/>
              </a:rPr>
              <a:t>02</a:t>
            </a:r>
          </a:p>
          <a:p>
            <a:r>
              <a:rPr lang="ru-RU" sz="2400" b="1" dirty="0">
                <a:latin typeface="Futura PT Demi" panose="020B0604020202020204" charset="-52"/>
              </a:rPr>
              <a:t>Развитие преподавателей</a:t>
            </a:r>
            <a:br>
              <a:rPr lang="ru-RU" sz="2000" b="1" dirty="0">
                <a:latin typeface="Futura PT Demi" panose="020B0604020202020204" charset="-52"/>
              </a:rPr>
            </a:br>
            <a:endParaRPr lang="ru-RU" sz="2000" b="1" dirty="0">
              <a:latin typeface="Futura PT Demi" panose="020B0604020202020204" charset="-52"/>
            </a:endParaRPr>
          </a:p>
          <a:p>
            <a:r>
              <a:rPr lang="ru-RU" sz="2000" dirty="0">
                <a:latin typeface="Futura PT Demi" panose="020B0604020202020204" charset="-52"/>
              </a:rPr>
              <a:t>Стажировки, повышение квалификации, доступ к экспертным ресурсам</a:t>
            </a:r>
            <a:endParaRPr lang="en-IN" sz="1400" dirty="0">
              <a:latin typeface="Futura PT Demi" panose="020B0604020202020204" charset="-52"/>
            </a:endParaRPr>
          </a:p>
          <a:p>
            <a:pPr algn="ctr"/>
            <a:endParaRPr lang="en-IN" sz="3200" dirty="0">
              <a:solidFill>
                <a:srgbClr val="C00000"/>
              </a:solidFill>
              <a:latin typeface="Futura PT Demi" panose="020B0604020202020204" charset="-5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509D440-0B6A-5252-BBDF-3A3482FAF4AC}"/>
              </a:ext>
            </a:extLst>
          </p:cNvPr>
          <p:cNvSpPr txBox="1"/>
          <p:nvPr/>
        </p:nvSpPr>
        <p:spPr>
          <a:xfrm>
            <a:off x="6204311" y="2060848"/>
            <a:ext cx="3055759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Futura PT Demi" panose="020B0604020202020204" charset="-52"/>
              </a:rPr>
              <a:t>03</a:t>
            </a:r>
          </a:p>
          <a:p>
            <a:r>
              <a:rPr lang="ru-RU" sz="2400" b="1" dirty="0">
                <a:latin typeface="Futura PT Demi" panose="020B0604020202020204" charset="-52"/>
              </a:rPr>
              <a:t>Возможности для студентов</a:t>
            </a:r>
            <a:br>
              <a:rPr lang="ru-RU" sz="2000" b="1" dirty="0">
                <a:latin typeface="Futura PT Demi" panose="020B0604020202020204" charset="-52"/>
              </a:rPr>
            </a:br>
            <a:endParaRPr lang="ru-RU" sz="2000" b="1" dirty="0">
              <a:latin typeface="Futura PT Demi" panose="020B0604020202020204" charset="-52"/>
            </a:endParaRPr>
          </a:p>
          <a:p>
            <a:r>
              <a:rPr lang="ru-RU" sz="2000" dirty="0">
                <a:latin typeface="Futura PT Demi" panose="020B0604020202020204" charset="-52"/>
              </a:rPr>
              <a:t>Учебное ПО, сертификация, соревнования с </a:t>
            </a:r>
          </a:p>
          <a:p>
            <a:r>
              <a:rPr lang="ru-RU" sz="2000" dirty="0">
                <a:latin typeface="Futura PT Demi" panose="020B0604020202020204" charset="-52"/>
              </a:rPr>
              <a:t>денежными призами</a:t>
            </a:r>
            <a:endParaRPr lang="en-IN" sz="3200" dirty="0">
              <a:latin typeface="Futura PT Demi" panose="020B0604020202020204" charset="-52"/>
            </a:endParaRP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A28C7C8E-CD4C-051B-2036-4F52AA641FDF}"/>
              </a:ext>
            </a:extLst>
          </p:cNvPr>
          <p:cNvSpPr/>
          <p:nvPr/>
        </p:nvSpPr>
        <p:spPr>
          <a:xfrm>
            <a:off x="120921" y="1876475"/>
            <a:ext cx="2878735" cy="3600400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Futura PT Demi" panose="020B0604020202020204" charset="-52"/>
            </a:endParaRP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BA05C8EA-77CD-1BAA-9187-56F077D28CA5}"/>
              </a:ext>
            </a:extLst>
          </p:cNvPr>
          <p:cNvSpPr/>
          <p:nvPr/>
        </p:nvSpPr>
        <p:spPr>
          <a:xfrm>
            <a:off x="3143672" y="1833596"/>
            <a:ext cx="2878735" cy="3600400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Futura PT Demi" panose="020B0604020202020204" charset="-52"/>
            </a:endParaRP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51D15BC8-693A-8ED4-8D1E-0A936D40A19A}"/>
              </a:ext>
            </a:extLst>
          </p:cNvPr>
          <p:cNvSpPr/>
          <p:nvPr/>
        </p:nvSpPr>
        <p:spPr>
          <a:xfrm>
            <a:off x="6168008" y="1833596"/>
            <a:ext cx="2878735" cy="3600400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Futura PT Demi" panose="020B0604020202020204" charset="-52"/>
            </a:endParaRP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D40C7E01-496F-5C3D-5CF0-1E02D323E143}"/>
              </a:ext>
            </a:extLst>
          </p:cNvPr>
          <p:cNvSpPr/>
          <p:nvPr/>
        </p:nvSpPr>
        <p:spPr>
          <a:xfrm>
            <a:off x="9193929" y="1844824"/>
            <a:ext cx="2878735" cy="3600400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Futura PT Demi" panose="020B0604020202020204" charset="-52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B684639D-1B4F-5DB7-F67D-93E94F954559}"/>
              </a:ext>
            </a:extLst>
          </p:cNvPr>
          <p:cNvSpPr/>
          <p:nvPr/>
        </p:nvSpPr>
        <p:spPr>
          <a:xfrm>
            <a:off x="1991544" y="980728"/>
            <a:ext cx="6048672" cy="45719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Futura PT Demi" panose="020B060402020202020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0778602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9C38C3-CF52-4957-9328-DA5EED728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F163600D-B065-8E4C-7E8D-E0D62039CD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9536" y="244040"/>
            <a:ext cx="9410700" cy="1081087"/>
          </a:xfrm>
        </p:spPr>
        <p:txBody>
          <a:bodyPr/>
          <a:lstStyle/>
          <a:p>
            <a:r>
              <a:rPr lang="ru-RU" b="1" dirty="0">
                <a:latin typeface="Futura PT Demi" panose="020B0604020202020204" charset="-52"/>
              </a:rPr>
              <a:t>Комплексная программа поддержки</a:t>
            </a:r>
            <a:endParaRPr lang="en-IN" dirty="0">
              <a:latin typeface="Futura PT Demi" panose="020B0604020202020204" charset="-52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7AFA3E6-C856-0C8D-53F4-186F4C323A01}"/>
              </a:ext>
            </a:extLst>
          </p:cNvPr>
          <p:cNvSpPr txBox="1"/>
          <p:nvPr/>
        </p:nvSpPr>
        <p:spPr>
          <a:xfrm>
            <a:off x="695400" y="2040132"/>
            <a:ext cx="6094427" cy="312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800" b="1" dirty="0">
                <a:latin typeface="Futura PT Demi" panose="020B0604020202020204" charset="-52"/>
              </a:rPr>
              <a:t>Заключите Договор о сотрудничестве с фирмой 1С для приобретения ПО </a:t>
            </a:r>
          </a:p>
          <a:p>
            <a:pPr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800" b="1" dirty="0">
                <a:latin typeface="Futura PT Demi" panose="020B0604020202020204" charset="-52"/>
              </a:rPr>
              <a:t>и получения льготных условий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endParaRPr lang="ru-RU" sz="2800" dirty="0">
              <a:latin typeface="Futura PT Demi" panose="020B0604020202020204" charset="-52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ru-RU" sz="2800" dirty="0">
                <a:latin typeface="Futura PT Demi" panose="020B0604020202020204" charset="-52"/>
              </a:rPr>
              <a:t>Напишите: fran@1c.ru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17010BF-1695-BF21-3CE2-D03CE363432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0176" y="1606428"/>
            <a:ext cx="3482425" cy="3482425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EE542AF3-DB5F-7A15-F407-518BE5CBFE20}"/>
              </a:ext>
            </a:extLst>
          </p:cNvPr>
          <p:cNvSpPr txBox="1"/>
          <p:nvPr/>
        </p:nvSpPr>
        <p:spPr>
          <a:xfrm>
            <a:off x="191344" y="6290794"/>
            <a:ext cx="60944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Futura PT Demi" panose="020B0604020202020204" charset="-52"/>
                <a:hlinkClick r:id="rId3"/>
              </a:rPr>
              <a:t>https://student.1c.ru/?page=dogovora_o_sotrudnichestve</a:t>
            </a:r>
            <a:endParaRPr lang="ru-RU" dirty="0">
              <a:latin typeface="Futura PT Demi" panose="020B0604020202020204" charset="-52"/>
            </a:endParaRPr>
          </a:p>
          <a:p>
            <a:endParaRPr lang="ru-RU" dirty="0">
              <a:latin typeface="Futura PT Demi" panose="020B0604020202020204" charset="-52"/>
            </a:endParaRPr>
          </a:p>
        </p:txBody>
      </p:sp>
      <p:sp>
        <p:nvSpPr>
          <p:cNvPr id="28" name="Прямоугольник: скругленные углы 27">
            <a:extLst>
              <a:ext uri="{FF2B5EF4-FFF2-40B4-BE49-F238E27FC236}">
                <a16:creationId xmlns:a16="http://schemas.microsoft.com/office/drawing/2014/main" id="{800C7657-864B-7FFA-6036-771221BA7821}"/>
              </a:ext>
            </a:extLst>
          </p:cNvPr>
          <p:cNvSpPr/>
          <p:nvPr/>
        </p:nvSpPr>
        <p:spPr>
          <a:xfrm>
            <a:off x="335360" y="1757579"/>
            <a:ext cx="6454467" cy="3600400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Futura PT Demi" panose="020B0604020202020204" charset="-52"/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D8798389-2E9D-5858-7E73-B549824F898B}"/>
              </a:ext>
            </a:extLst>
          </p:cNvPr>
          <p:cNvSpPr/>
          <p:nvPr/>
        </p:nvSpPr>
        <p:spPr>
          <a:xfrm>
            <a:off x="1991544" y="980728"/>
            <a:ext cx="6048672" cy="45719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Futura PT Demi" panose="020B060402020202020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938906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CF0CF2-27CA-8D86-D15E-D7D3E4D652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4A994D2D-08F5-A89F-F17E-5D87F658B4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9536" y="244040"/>
            <a:ext cx="9410700" cy="1081087"/>
          </a:xfrm>
        </p:spPr>
        <p:txBody>
          <a:bodyPr/>
          <a:lstStyle/>
          <a:p>
            <a:r>
              <a:rPr lang="ru-RU" b="1" dirty="0">
                <a:latin typeface="Futura PT Demi" panose="020B0604020202020204" charset="-52"/>
              </a:rPr>
              <a:t>01 Программное обеспечение</a:t>
            </a:r>
            <a:endParaRPr lang="en-IN" dirty="0">
              <a:latin typeface="Futura PT Demi" panose="020B0604020202020204" charset="-52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EAFDEA6-926B-6F12-F273-7E703897CE69}"/>
              </a:ext>
            </a:extLst>
          </p:cNvPr>
          <p:cNvSpPr/>
          <p:nvPr/>
        </p:nvSpPr>
        <p:spPr>
          <a:xfrm>
            <a:off x="-3957" y="1330945"/>
            <a:ext cx="2890105" cy="552705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rgbClr val="C00000"/>
                </a:solidFill>
              </a:ln>
              <a:latin typeface="Futura PT Demi" panose="020B0604020202020204" charset="-52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A3E8BC4-5407-08D5-B393-1E1D55D76B04}"/>
              </a:ext>
            </a:extLst>
          </p:cNvPr>
          <p:cNvSpPr/>
          <p:nvPr/>
        </p:nvSpPr>
        <p:spPr>
          <a:xfrm>
            <a:off x="9002044" y="1330947"/>
            <a:ext cx="3197575" cy="5527053"/>
          </a:xfrm>
          <a:prstGeom prst="rect">
            <a:avLst/>
          </a:prstGeom>
          <a:solidFill>
            <a:srgbClr val="FFD966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C00000"/>
                </a:solidFill>
              </a:ln>
              <a:latin typeface="Futura PT Demi" panose="020B0604020202020204" charset="-52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0A1B4C1-139C-17F4-BF57-E6948C4AD9B0}"/>
              </a:ext>
            </a:extLst>
          </p:cNvPr>
          <p:cNvSpPr/>
          <p:nvPr/>
        </p:nvSpPr>
        <p:spPr>
          <a:xfrm>
            <a:off x="2864472" y="1330949"/>
            <a:ext cx="2960520" cy="5527051"/>
          </a:xfrm>
          <a:prstGeom prst="rect">
            <a:avLst/>
          </a:prstGeom>
          <a:solidFill>
            <a:srgbClr val="FFC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rgbClr val="C00000"/>
                </a:solidFill>
              </a:ln>
              <a:latin typeface="Futura PT Demi" panose="020B0604020202020204" charset="-52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6D62A0B-F4E1-31A7-E675-5BC59DC5ACCA}"/>
              </a:ext>
            </a:extLst>
          </p:cNvPr>
          <p:cNvSpPr/>
          <p:nvPr/>
        </p:nvSpPr>
        <p:spPr>
          <a:xfrm>
            <a:off x="5822996" y="1330947"/>
            <a:ext cx="3180772" cy="5527053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rgbClr val="C00000"/>
                </a:solidFill>
              </a:ln>
              <a:latin typeface="Futura PT Demi" panose="020B0604020202020204" charset="-52"/>
            </a:endParaRPr>
          </a:p>
        </p:txBody>
      </p:sp>
      <p:sp>
        <p:nvSpPr>
          <p:cNvPr id="12" name="Прямоугольный треугольник 11">
            <a:extLst>
              <a:ext uri="{FF2B5EF4-FFF2-40B4-BE49-F238E27FC236}">
                <a16:creationId xmlns:a16="http://schemas.microsoft.com/office/drawing/2014/main" id="{A81DE152-FBC2-AE84-5E6C-F238C757C5B7}"/>
              </a:ext>
            </a:extLst>
          </p:cNvPr>
          <p:cNvSpPr/>
          <p:nvPr/>
        </p:nvSpPr>
        <p:spPr>
          <a:xfrm rot="13591791">
            <a:off x="8731670" y="2245351"/>
            <a:ext cx="548640" cy="518160"/>
          </a:xfrm>
          <a:prstGeom prst="rtTriangle">
            <a:avLst/>
          </a:prstGeom>
          <a:solidFill>
            <a:srgbClr val="FFD9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Futura PT Demi" panose="020B0604020202020204" charset="-52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911EA20-CDEE-28F8-B501-18CC7C32CD70}"/>
              </a:ext>
            </a:extLst>
          </p:cNvPr>
          <p:cNvSpPr txBox="1"/>
          <p:nvPr/>
        </p:nvSpPr>
        <p:spPr>
          <a:xfrm>
            <a:off x="89070" y="1529493"/>
            <a:ext cx="3197575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Futura PT Demi" panose="020B0604020202020204" charset="-52"/>
              </a:rPr>
              <a:t>Учебный комплект</a:t>
            </a:r>
          </a:p>
          <a:p>
            <a:r>
              <a:rPr lang="ru-RU" sz="2000" dirty="0">
                <a:latin typeface="Futura PT Demi" panose="020B0604020202020204" charset="-52"/>
              </a:rPr>
              <a:t>1С:ПРЕДПРИЯТИЕ 8</a:t>
            </a:r>
            <a:br>
              <a:rPr lang="ru-RU" sz="2000" dirty="0">
                <a:latin typeface="Futura PT Demi" panose="020B0604020202020204" charset="-52"/>
              </a:rPr>
            </a:br>
            <a:endParaRPr lang="ru-RU" sz="2000" dirty="0">
              <a:latin typeface="Futura PT Demi" panose="020B0604020202020204" charset="-52"/>
            </a:endParaRPr>
          </a:p>
          <a:p>
            <a:endParaRPr lang="ru-RU" sz="2000" dirty="0">
              <a:latin typeface="Futura PT Demi" panose="020B0604020202020204" charset="-5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Futura PT Demi" panose="020B0604020202020204" charset="-52"/>
              </a:rPr>
              <a:t>20 000 рублей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Futura PT Demi" panose="020B0604020202020204" charset="-52"/>
              </a:rPr>
              <a:t>20 рабочих мест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Futura PT Demi" panose="020B0604020202020204" charset="-52"/>
              </a:rPr>
              <a:t>Бесплатные обновления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Futura PT Demi" panose="020B0604020202020204" charset="-52"/>
              </a:rPr>
              <a:t>8 полнофункциональных конфигураций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ru-RU" sz="1600" dirty="0">
              <a:latin typeface="Futura PT Demi" panose="020B0604020202020204" charset="-52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ru-RU" sz="1600" dirty="0">
              <a:latin typeface="Futura PT Demi" panose="020B0604020202020204" charset="-52"/>
            </a:endParaRPr>
          </a:p>
          <a:p>
            <a:pPr lvl="0"/>
            <a:r>
              <a:rPr lang="ru-RU" sz="1200" dirty="0">
                <a:latin typeface="Futura PT Demi" panose="020B0604020202020204" charset="-52"/>
              </a:rPr>
              <a:t>Бухгалтерия предприятия</a:t>
            </a:r>
          </a:p>
          <a:p>
            <a:pPr lvl="0"/>
            <a:r>
              <a:rPr lang="ru-RU" sz="1200" dirty="0">
                <a:latin typeface="Futura PT Demi" panose="020B0604020202020204" charset="-52"/>
              </a:rPr>
              <a:t>Управление торговлей</a:t>
            </a:r>
          </a:p>
          <a:p>
            <a:pPr lvl="0"/>
            <a:r>
              <a:rPr lang="ru-RU" sz="1200" dirty="0">
                <a:latin typeface="Futura PT Demi" panose="020B0604020202020204" charset="-52"/>
              </a:rPr>
              <a:t>Зарплата и управление персоналом</a:t>
            </a:r>
          </a:p>
          <a:p>
            <a:pPr lvl="0"/>
            <a:r>
              <a:rPr lang="ru-RU" sz="1200" dirty="0">
                <a:latin typeface="Futura PT Demi" panose="020B0604020202020204" charset="-52"/>
              </a:rPr>
              <a:t>Управление нашей фирмой</a:t>
            </a:r>
          </a:p>
          <a:p>
            <a:pPr lvl="0"/>
            <a:r>
              <a:rPr lang="ru-RU" sz="1200" dirty="0">
                <a:latin typeface="Futura PT Demi" panose="020B0604020202020204" charset="-52"/>
              </a:rPr>
              <a:t>ERP Управление предприятием 2.0</a:t>
            </a:r>
          </a:p>
          <a:p>
            <a:pPr lvl="0"/>
            <a:r>
              <a:rPr lang="ru-RU" sz="1200" dirty="0">
                <a:latin typeface="Futura PT Demi" panose="020B0604020202020204" charset="-52"/>
              </a:rPr>
              <a:t>Документооборот КОРП</a:t>
            </a:r>
          </a:p>
          <a:p>
            <a:pPr lvl="0"/>
            <a:r>
              <a:rPr lang="ru-RU" sz="1200" dirty="0">
                <a:latin typeface="Futura PT Demi" panose="020B0604020202020204" charset="-52"/>
              </a:rPr>
              <a:t>Бухгалтерия государственного </a:t>
            </a:r>
          </a:p>
          <a:p>
            <a:pPr lvl="0"/>
            <a:r>
              <a:rPr lang="ru-RU" sz="1200" dirty="0">
                <a:latin typeface="Futura PT Demi" panose="020B0604020202020204" charset="-52"/>
              </a:rPr>
              <a:t>учреждения</a:t>
            </a:r>
          </a:p>
          <a:p>
            <a:pPr lvl="0"/>
            <a:r>
              <a:rPr lang="ru-RU" sz="1200" dirty="0">
                <a:latin typeface="Futura PT Demi" panose="020B0604020202020204" charset="-52"/>
              </a:rPr>
              <a:t>Зарплата и кадры государственного учреждения</a:t>
            </a:r>
          </a:p>
          <a:p>
            <a:endParaRPr lang="en-IN" sz="3200" dirty="0">
              <a:solidFill>
                <a:srgbClr val="C00000"/>
              </a:solidFill>
              <a:latin typeface="Futura PT Demi" panose="020B0604020202020204" charset="-52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5868141-61E5-EE2E-960C-3737566A6DA6}"/>
              </a:ext>
            </a:extLst>
          </p:cNvPr>
          <p:cNvSpPr txBox="1"/>
          <p:nvPr/>
        </p:nvSpPr>
        <p:spPr>
          <a:xfrm>
            <a:off x="3005161" y="1492241"/>
            <a:ext cx="319757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Futura PT Demi" panose="020B0604020202020204" charset="-52"/>
              </a:rPr>
              <a:t>Дополнительные лицензии</a:t>
            </a:r>
            <a:br>
              <a:rPr lang="ru-RU" sz="2000" dirty="0">
                <a:latin typeface="Futura PT Demi" panose="020B0604020202020204" charset="-52"/>
              </a:rPr>
            </a:br>
            <a:endParaRPr lang="ru-RU" sz="2000" dirty="0">
              <a:latin typeface="Futura PT Demi" panose="020B0604020202020204" charset="-52"/>
            </a:endParaRPr>
          </a:p>
          <a:p>
            <a:endParaRPr lang="ru-RU" sz="2000" dirty="0">
              <a:latin typeface="Futura PT Demi" panose="020B0604020202020204" charset="-5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Futura PT Demi" panose="020B0604020202020204" charset="-52"/>
              </a:rPr>
              <a:t>1 400 рублей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Futura PT Demi" panose="020B0604020202020204" charset="-52"/>
              </a:rPr>
              <a:t>20 рабочих мест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Futura PT Demi" panose="020B0604020202020204" charset="-52"/>
              </a:rPr>
              <a:t>Бесплатные обновления</a:t>
            </a:r>
          </a:p>
          <a:p>
            <a:endParaRPr lang="en-IN" sz="3200" dirty="0">
              <a:solidFill>
                <a:srgbClr val="C00000"/>
              </a:solidFill>
              <a:latin typeface="Futura PT Demi" panose="020B0604020202020204" charset="-52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7BEEB89-BC20-1E76-FFED-1D63D8FFD90C}"/>
              </a:ext>
            </a:extLst>
          </p:cNvPr>
          <p:cNvSpPr txBox="1"/>
          <p:nvPr/>
        </p:nvSpPr>
        <p:spPr>
          <a:xfrm>
            <a:off x="5939018" y="1453494"/>
            <a:ext cx="3197575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Futura PT Demi" panose="020B0604020202020204" charset="-52"/>
              </a:rPr>
              <a:t>Отраслевые </a:t>
            </a:r>
          </a:p>
          <a:p>
            <a:r>
              <a:rPr lang="ru-RU" sz="2000" dirty="0">
                <a:latin typeface="Futura PT Demi" panose="020B0604020202020204" charset="-52"/>
              </a:rPr>
              <a:t>комплекты</a:t>
            </a:r>
            <a:br>
              <a:rPr lang="ru-RU" sz="2000" dirty="0">
                <a:latin typeface="Futura PT Demi" panose="020B0604020202020204" charset="-52"/>
              </a:rPr>
            </a:br>
            <a:endParaRPr lang="ru-RU" sz="2000" dirty="0">
              <a:latin typeface="Futura PT Demi" panose="020B0604020202020204" charset="-52"/>
            </a:endParaRPr>
          </a:p>
          <a:p>
            <a:endParaRPr lang="ru-RU" sz="2000" dirty="0">
              <a:latin typeface="Futura PT Demi" panose="020B0604020202020204" charset="-5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Futura PT Demi" panose="020B0604020202020204" charset="-52"/>
              </a:rPr>
              <a:t>Льготная цена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Futura PT Demi" panose="020B0604020202020204" charset="-52"/>
              </a:rPr>
              <a:t>20 рабочих мест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Futura PT Demi" panose="020B0604020202020204" charset="-52"/>
              </a:rPr>
              <a:t>Бесплатные обновления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Futura PT Demi" panose="020B0604020202020204" charset="-52"/>
              </a:rPr>
              <a:t>Доступно после покупки </a:t>
            </a:r>
          </a:p>
          <a:p>
            <a:pPr lvl="0"/>
            <a:r>
              <a:rPr lang="ru-RU" sz="1600" dirty="0">
                <a:latin typeface="Futura PT Demi" panose="020B0604020202020204" charset="-52"/>
              </a:rPr>
              <a:t>ПО «Учебный комплекс»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Futura PT Demi" panose="020B0604020202020204" charset="-52"/>
              </a:rPr>
              <a:t>Доступные отрасли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ru-RU" sz="1600" dirty="0">
              <a:latin typeface="Futura PT Demi" panose="020B0604020202020204" charset="-52"/>
            </a:endParaRPr>
          </a:p>
          <a:p>
            <a:r>
              <a:rPr lang="ru-RU" sz="1200" dirty="0">
                <a:latin typeface="Futura PT Demi" panose="020B0604020202020204" charset="-52"/>
              </a:rPr>
              <a:t>Сельское хозяйство</a:t>
            </a:r>
          </a:p>
          <a:p>
            <a:r>
              <a:rPr lang="ru-RU" sz="1200" dirty="0">
                <a:latin typeface="Futura PT Demi" panose="020B0604020202020204" charset="-52"/>
              </a:rPr>
              <a:t>Энергетика</a:t>
            </a:r>
          </a:p>
          <a:p>
            <a:r>
              <a:rPr lang="ru-RU" sz="1200" dirty="0">
                <a:latin typeface="Futura PT Demi" panose="020B0604020202020204" charset="-52"/>
              </a:rPr>
              <a:t>Строительство </a:t>
            </a:r>
          </a:p>
          <a:p>
            <a:r>
              <a:rPr lang="ru-RU" sz="1200" dirty="0">
                <a:latin typeface="Futura PT Demi" panose="020B0604020202020204" charset="-52"/>
              </a:rPr>
              <a:t>Медицина</a:t>
            </a:r>
          </a:p>
          <a:p>
            <a:r>
              <a:rPr lang="ru-RU" sz="1200" dirty="0">
                <a:latin typeface="Futura PT Demi" panose="020B0604020202020204" charset="-52"/>
              </a:rPr>
              <a:t>Банковская деятельность</a:t>
            </a:r>
          </a:p>
          <a:p>
            <a:r>
              <a:rPr lang="ru-RU" sz="1200" dirty="0">
                <a:latin typeface="Futura PT Demi" panose="020B0604020202020204" charset="-52"/>
              </a:rPr>
              <a:t>Полиграфии</a:t>
            </a:r>
          </a:p>
          <a:p>
            <a:r>
              <a:rPr lang="ru-RU" sz="1200" dirty="0">
                <a:latin typeface="Futura PT Demi" panose="020B0604020202020204" charset="-52"/>
              </a:rPr>
              <a:t>ЖКХ</a:t>
            </a:r>
          </a:p>
          <a:p>
            <a:r>
              <a:rPr lang="ru-RU" sz="1200" dirty="0">
                <a:latin typeface="Futura PT Demi" panose="020B0604020202020204" charset="-52"/>
              </a:rPr>
              <a:t>Гостиничный бизнес</a:t>
            </a:r>
          </a:p>
          <a:p>
            <a:r>
              <a:rPr lang="ru-RU" sz="1200" dirty="0">
                <a:latin typeface="Futura PT Demi" panose="020B0604020202020204" charset="-52"/>
              </a:rPr>
              <a:t>Решения по CRM, логистике и управлению IT-инфраструктурой</a:t>
            </a:r>
          </a:p>
          <a:p>
            <a:endParaRPr lang="en-IN" sz="3200" dirty="0">
              <a:solidFill>
                <a:srgbClr val="C00000"/>
              </a:solidFill>
              <a:latin typeface="Futura PT Demi" panose="020B0604020202020204" charset="-52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711693A-432C-E093-95F9-2C23FEF09A5C}"/>
              </a:ext>
            </a:extLst>
          </p:cNvPr>
          <p:cNvSpPr txBox="1"/>
          <p:nvPr/>
        </p:nvSpPr>
        <p:spPr>
          <a:xfrm>
            <a:off x="9221556" y="1552330"/>
            <a:ext cx="2978063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Futura PT Demi" panose="020B0604020202020204" charset="-52"/>
              </a:rPr>
              <a:t>Облачный сервис</a:t>
            </a:r>
          </a:p>
          <a:p>
            <a:r>
              <a:rPr lang="ru-RU" sz="2000" dirty="0">
                <a:latin typeface="Futura PT Demi" panose="020B0604020202020204" charset="-52"/>
              </a:rPr>
              <a:t>1С:ПРЕДПРИЯТИЕ 8</a:t>
            </a:r>
            <a:br>
              <a:rPr lang="ru-RU" sz="2000" dirty="0">
                <a:latin typeface="Futura PT Demi" panose="020B0604020202020204" charset="-52"/>
              </a:rPr>
            </a:br>
            <a:endParaRPr lang="ru-RU" sz="2000" dirty="0">
              <a:latin typeface="Futura PT Demi" panose="020B0604020202020204" charset="-52"/>
            </a:endParaRPr>
          </a:p>
          <a:p>
            <a:endParaRPr lang="ru-RU" sz="2000" dirty="0">
              <a:latin typeface="Futura PT Demi" panose="020B0604020202020204" charset="-5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Futura PT Demi" panose="020B0604020202020204" charset="-52"/>
              </a:rPr>
              <a:t>Бесплатно на 1 год с возможностью продления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Futura PT Demi" panose="020B0604020202020204" charset="-52"/>
              </a:rPr>
              <a:t>Рабочие места без ограничений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Futura PT Demi" panose="020B0604020202020204" charset="-52"/>
              </a:rPr>
              <a:t>Не подходит для программирования</a:t>
            </a:r>
          </a:p>
          <a:p>
            <a:pPr lvl="0"/>
            <a:endParaRPr lang="ru-RU" sz="1600" dirty="0">
              <a:latin typeface="Futura PT Demi" panose="020B0604020202020204" charset="-52"/>
            </a:endParaRPr>
          </a:p>
          <a:p>
            <a:pPr lvl="0"/>
            <a:endParaRPr lang="ru-RU" sz="1600" dirty="0">
              <a:latin typeface="Futura PT Demi" panose="020B0604020202020204" charset="-52"/>
            </a:endParaRPr>
          </a:p>
          <a:p>
            <a:pPr lvl="0"/>
            <a:endParaRPr lang="ru-RU" sz="1600" dirty="0">
              <a:latin typeface="Futura PT Demi" panose="020B0604020202020204" charset="-52"/>
            </a:endParaRPr>
          </a:p>
          <a:p>
            <a:pPr lvl="0"/>
            <a:endParaRPr lang="ru-RU" sz="1600" dirty="0">
              <a:latin typeface="Futura PT Demi" panose="020B0604020202020204" charset="-52"/>
            </a:endParaRPr>
          </a:p>
          <a:p>
            <a:pPr lvl="0"/>
            <a:endParaRPr lang="ru-RU" sz="1600" dirty="0">
              <a:latin typeface="Futura PT Demi" panose="020B0604020202020204" charset="-52"/>
            </a:endParaRPr>
          </a:p>
          <a:p>
            <a:pPr lvl="0"/>
            <a:endParaRPr lang="ru-RU" sz="1600" dirty="0">
              <a:latin typeface="Futura PT Demi" panose="020B0604020202020204" charset="-52"/>
            </a:endParaRPr>
          </a:p>
          <a:p>
            <a:pPr lvl="0"/>
            <a:endParaRPr lang="ru-RU" sz="1600" dirty="0">
              <a:latin typeface="Futura PT Demi" panose="020B0604020202020204" charset="-52"/>
            </a:endParaRPr>
          </a:p>
          <a:p>
            <a:pPr lvl="0"/>
            <a:endParaRPr lang="ru-RU" sz="1600" dirty="0">
              <a:latin typeface="Futura PT Demi" panose="020B0604020202020204" charset="-52"/>
            </a:endParaRPr>
          </a:p>
          <a:p>
            <a:pPr lvl="0"/>
            <a:r>
              <a:rPr lang="en-US" sz="1600" dirty="0">
                <a:latin typeface="Futura PT Demi" panose="020B0604020202020204" charset="-52"/>
                <a:hlinkClick r:id="rId3"/>
              </a:rPr>
              <a:t>https://1cfresh.com/</a:t>
            </a:r>
            <a:endParaRPr lang="ru-RU" sz="1600" dirty="0">
              <a:latin typeface="Futura PT Demi" panose="020B0604020202020204" charset="-52"/>
            </a:endParaRPr>
          </a:p>
          <a:p>
            <a:pPr lvl="0"/>
            <a:endParaRPr lang="ru-RU" sz="1600" dirty="0">
              <a:latin typeface="Futura PT Demi" panose="020B0604020202020204" charset="-52"/>
            </a:endParaRPr>
          </a:p>
          <a:p>
            <a:endParaRPr lang="en-IN" sz="3200" dirty="0">
              <a:solidFill>
                <a:srgbClr val="C00000"/>
              </a:solidFill>
              <a:latin typeface="Futura PT Demi" panose="020B0604020202020204" charset="-52"/>
            </a:endParaRP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8ECD1261-BB7B-18A3-9AA9-9E914D78870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2891" y="4253766"/>
            <a:ext cx="2052320" cy="2052320"/>
          </a:xfrm>
          <a:prstGeom prst="rect">
            <a:avLst/>
          </a:prstGeom>
        </p:spPr>
      </p:pic>
      <p:sp>
        <p:nvSpPr>
          <p:cNvPr id="7" name="Прямоугольный треугольник 6">
            <a:extLst>
              <a:ext uri="{FF2B5EF4-FFF2-40B4-BE49-F238E27FC236}">
                <a16:creationId xmlns:a16="http://schemas.microsoft.com/office/drawing/2014/main" id="{08BA3180-C433-8CA8-E183-41C4E31F998A}"/>
              </a:ext>
            </a:extLst>
          </p:cNvPr>
          <p:cNvSpPr/>
          <p:nvPr/>
        </p:nvSpPr>
        <p:spPr>
          <a:xfrm rot="13591791">
            <a:off x="2611828" y="2280915"/>
            <a:ext cx="548640" cy="518160"/>
          </a:xfrm>
          <a:prstGeom prst="rt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Futura PT Demi" panose="020B0604020202020204" charset="-52"/>
            </a:endParaRPr>
          </a:p>
        </p:txBody>
      </p:sp>
      <p:sp>
        <p:nvSpPr>
          <p:cNvPr id="9" name="Прямоугольный треугольник 8">
            <a:extLst>
              <a:ext uri="{FF2B5EF4-FFF2-40B4-BE49-F238E27FC236}">
                <a16:creationId xmlns:a16="http://schemas.microsoft.com/office/drawing/2014/main" id="{CB21514A-21DF-2D41-5C76-D31F98C17D34}"/>
              </a:ext>
            </a:extLst>
          </p:cNvPr>
          <p:cNvSpPr/>
          <p:nvPr/>
        </p:nvSpPr>
        <p:spPr>
          <a:xfrm rot="13591791">
            <a:off x="5548676" y="2245352"/>
            <a:ext cx="548640" cy="518160"/>
          </a:xfrm>
          <a:prstGeom prst="rtTriangle">
            <a:avLst/>
          </a:prstGeom>
          <a:solidFill>
            <a:srgbClr val="FFCD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Futura PT Demi" panose="020B060402020202020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4233687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2BF371-BECF-B15C-27A7-1E730537C1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6D77DE51-9920-8E3F-AD75-BC8340FBE9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9536" y="244040"/>
            <a:ext cx="9410700" cy="1081087"/>
          </a:xfrm>
        </p:spPr>
        <p:txBody>
          <a:bodyPr/>
          <a:lstStyle/>
          <a:p>
            <a:r>
              <a:rPr lang="ru-RU" b="1" dirty="0">
                <a:latin typeface="Futura PT Demi" panose="020B0604020202020204" charset="-52"/>
              </a:rPr>
              <a:t>01 Программное обеспечение</a:t>
            </a:r>
            <a:endParaRPr lang="en-IN" dirty="0">
              <a:latin typeface="Futura PT Demi" panose="020B0604020202020204" charset="-52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83ABCE1-37F6-A327-5B75-8C744054C8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00" y="1412776"/>
            <a:ext cx="10801200" cy="5027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2661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88DED8-28DE-CA89-F08B-3AF80A934A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12" name="Группа 1711">
            <a:extLst>
              <a:ext uri="{FF2B5EF4-FFF2-40B4-BE49-F238E27FC236}">
                <a16:creationId xmlns:a16="http://schemas.microsoft.com/office/drawing/2014/main" id="{48E87DE7-3459-4982-FE6D-5B2F82C9E105}"/>
              </a:ext>
            </a:extLst>
          </p:cNvPr>
          <p:cNvGrpSpPr/>
          <p:nvPr/>
        </p:nvGrpSpPr>
        <p:grpSpPr>
          <a:xfrm>
            <a:off x="-4243754" y="1312984"/>
            <a:ext cx="9603019" cy="9800493"/>
            <a:chOff x="1992838" y="402143"/>
            <a:chExt cx="6947338" cy="6730039"/>
          </a:xfrm>
          <a:solidFill>
            <a:srgbClr val="FFC000"/>
          </a:solidFill>
        </p:grpSpPr>
        <p:sp>
          <p:nvSpPr>
            <p:cNvPr id="1701" name="Полилиния: фигура 1700">
              <a:extLst>
                <a:ext uri="{FF2B5EF4-FFF2-40B4-BE49-F238E27FC236}">
                  <a16:creationId xmlns:a16="http://schemas.microsoft.com/office/drawing/2014/main" id="{9D153385-7FE7-D7A4-F6C9-945F6EDAAE7E}"/>
                </a:ext>
              </a:extLst>
            </p:cNvPr>
            <p:cNvSpPr/>
            <p:nvPr/>
          </p:nvSpPr>
          <p:spPr>
            <a:xfrm rot="5400000">
              <a:off x="1989794" y="405187"/>
              <a:ext cx="3365020" cy="3358931"/>
            </a:xfrm>
            <a:custGeom>
              <a:avLst/>
              <a:gdLst>
                <a:gd name="connsiteX0" fmla="*/ 0 w 3365020"/>
                <a:gd name="connsiteY0" fmla="*/ 0 h 3358931"/>
                <a:gd name="connsiteX1" fmla="*/ 1686554 w 3365020"/>
                <a:gd name="connsiteY1" fmla="*/ 0 h 3358931"/>
                <a:gd name="connsiteX2" fmla="*/ 1689797 w 3365020"/>
                <a:gd name="connsiteY2" fmla="*/ 68253 h 3358931"/>
                <a:gd name="connsiteX3" fmla="*/ 3365020 w 3365020"/>
                <a:gd name="connsiteY3" fmla="*/ 1675014 h 3358931"/>
                <a:gd name="connsiteX4" fmla="*/ 3365020 w 3365020"/>
                <a:gd name="connsiteY4" fmla="*/ 3358931 h 3358931"/>
                <a:gd name="connsiteX5" fmla="*/ 1569 w 3365020"/>
                <a:gd name="connsiteY5" fmla="*/ 64017 h 3358931"/>
                <a:gd name="connsiteX6" fmla="*/ 0 w 3365020"/>
                <a:gd name="connsiteY6" fmla="*/ 0 h 3358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65020" h="3358931">
                  <a:moveTo>
                    <a:pt x="0" y="0"/>
                  </a:moveTo>
                  <a:lnTo>
                    <a:pt x="1686554" y="0"/>
                  </a:lnTo>
                  <a:lnTo>
                    <a:pt x="1689797" y="68253"/>
                  </a:lnTo>
                  <a:cubicBezTo>
                    <a:pt x="1776030" y="970747"/>
                    <a:pt x="2493143" y="1675014"/>
                    <a:pt x="3365020" y="1675014"/>
                  </a:cubicBezTo>
                  <a:lnTo>
                    <a:pt x="3365020" y="3358931"/>
                  </a:lnTo>
                  <a:cubicBezTo>
                    <a:pt x="1563142" y="3358931"/>
                    <a:pt x="91770" y="1899398"/>
                    <a:pt x="1569" y="64017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1700" name="Полилиния: фигура 1699">
              <a:extLst>
                <a:ext uri="{FF2B5EF4-FFF2-40B4-BE49-F238E27FC236}">
                  <a16:creationId xmlns:a16="http://schemas.microsoft.com/office/drawing/2014/main" id="{00CB5B72-53E3-5D20-E111-6DE4C2C5F94F}"/>
                </a:ext>
              </a:extLst>
            </p:cNvPr>
            <p:cNvSpPr/>
            <p:nvPr/>
          </p:nvSpPr>
          <p:spPr>
            <a:xfrm rot="5400000">
              <a:off x="5578201" y="405187"/>
              <a:ext cx="3365020" cy="3358931"/>
            </a:xfrm>
            <a:custGeom>
              <a:avLst/>
              <a:gdLst>
                <a:gd name="connsiteX0" fmla="*/ 0 w 3365020"/>
                <a:gd name="connsiteY0" fmla="*/ 3358931 h 3358931"/>
                <a:gd name="connsiteX1" fmla="*/ 1569 w 3365020"/>
                <a:gd name="connsiteY1" fmla="*/ 3294914 h 3358931"/>
                <a:gd name="connsiteX2" fmla="*/ 3365020 w 3365020"/>
                <a:gd name="connsiteY2" fmla="*/ 0 h 3358931"/>
                <a:gd name="connsiteX3" fmla="*/ 3365020 w 3365020"/>
                <a:gd name="connsiteY3" fmla="*/ 1683915 h 3358931"/>
                <a:gd name="connsiteX4" fmla="*/ 1689797 w 3365020"/>
                <a:gd name="connsiteY4" fmla="*/ 3290676 h 3358931"/>
                <a:gd name="connsiteX5" fmla="*/ 1686554 w 3365020"/>
                <a:gd name="connsiteY5" fmla="*/ 3358931 h 3358931"/>
                <a:gd name="connsiteX6" fmla="*/ 0 w 3365020"/>
                <a:gd name="connsiteY6" fmla="*/ 3358931 h 3358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65020" h="3358931">
                  <a:moveTo>
                    <a:pt x="0" y="3358931"/>
                  </a:moveTo>
                  <a:lnTo>
                    <a:pt x="1569" y="3294914"/>
                  </a:lnTo>
                  <a:cubicBezTo>
                    <a:pt x="91770" y="1459533"/>
                    <a:pt x="1563142" y="0"/>
                    <a:pt x="3365020" y="0"/>
                  </a:cubicBezTo>
                  <a:lnTo>
                    <a:pt x="3365020" y="1683915"/>
                  </a:lnTo>
                  <a:cubicBezTo>
                    <a:pt x="2493143" y="1683915"/>
                    <a:pt x="1776030" y="2388183"/>
                    <a:pt x="1689797" y="3290676"/>
                  </a:cubicBezTo>
                  <a:lnTo>
                    <a:pt x="1686554" y="3358931"/>
                  </a:lnTo>
                  <a:lnTo>
                    <a:pt x="0" y="335893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1694" name="Полилиния: фигура 1693">
              <a:extLst>
                <a:ext uri="{FF2B5EF4-FFF2-40B4-BE49-F238E27FC236}">
                  <a16:creationId xmlns:a16="http://schemas.microsoft.com/office/drawing/2014/main" id="{E05F2CA0-C582-7D93-140C-E6C203BE38E1}"/>
                </a:ext>
              </a:extLst>
            </p:cNvPr>
            <p:cNvSpPr/>
            <p:nvPr/>
          </p:nvSpPr>
          <p:spPr>
            <a:xfrm rot="5400000">
              <a:off x="2108995" y="3889407"/>
              <a:ext cx="3135545" cy="3350006"/>
            </a:xfrm>
            <a:custGeom>
              <a:avLst/>
              <a:gdLst>
                <a:gd name="connsiteX0" fmla="*/ 0 w 3135545"/>
                <a:gd name="connsiteY0" fmla="*/ 3350006 h 3350006"/>
                <a:gd name="connsiteX1" fmla="*/ 0 w 3135545"/>
                <a:gd name="connsiteY1" fmla="*/ 1656479 h 3350006"/>
                <a:gd name="connsiteX2" fmla="*/ 109892 w 3135545"/>
                <a:gd name="connsiteY2" fmla="*/ 1638653 h 3350006"/>
                <a:gd name="connsiteX3" fmla="*/ 1445747 w 3135545"/>
                <a:gd name="connsiteY3" fmla="*/ 68253 h 3350006"/>
                <a:gd name="connsiteX4" fmla="*/ 1448990 w 3135545"/>
                <a:gd name="connsiteY4" fmla="*/ 0 h 3350006"/>
                <a:gd name="connsiteX5" fmla="*/ 3135545 w 3135545"/>
                <a:gd name="connsiteY5" fmla="*/ 0 h 3350006"/>
                <a:gd name="connsiteX6" fmla="*/ 3133975 w 3135545"/>
                <a:gd name="connsiteY6" fmla="*/ 64017 h 3350006"/>
                <a:gd name="connsiteX7" fmla="*/ 114865 w 3135545"/>
                <a:gd name="connsiteY7" fmla="*/ 3340997 h 3350006"/>
                <a:gd name="connsiteX8" fmla="*/ 0 w 3135545"/>
                <a:gd name="connsiteY8" fmla="*/ 3350006 h 3350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135545" h="3350006">
                  <a:moveTo>
                    <a:pt x="0" y="3350006"/>
                  </a:moveTo>
                  <a:lnTo>
                    <a:pt x="0" y="1656479"/>
                  </a:lnTo>
                  <a:lnTo>
                    <a:pt x="109892" y="1638653"/>
                  </a:lnTo>
                  <a:cubicBezTo>
                    <a:pt x="822416" y="1483685"/>
                    <a:pt x="1371012" y="850414"/>
                    <a:pt x="1445747" y="68253"/>
                  </a:cubicBezTo>
                  <a:lnTo>
                    <a:pt x="1448990" y="0"/>
                  </a:lnTo>
                  <a:lnTo>
                    <a:pt x="3135545" y="0"/>
                  </a:lnTo>
                  <a:lnTo>
                    <a:pt x="3133975" y="64017"/>
                  </a:lnTo>
                  <a:cubicBezTo>
                    <a:pt x="3049593" y="1780987"/>
                    <a:pt x="1756508" y="3169040"/>
                    <a:pt x="114865" y="3340997"/>
                  </a:cubicBezTo>
                  <a:lnTo>
                    <a:pt x="0" y="33500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1692" name="Полилиния: фигура 1691">
              <a:extLst>
                <a:ext uri="{FF2B5EF4-FFF2-40B4-BE49-F238E27FC236}">
                  <a16:creationId xmlns:a16="http://schemas.microsoft.com/office/drawing/2014/main" id="{83820D8C-1165-AB14-AA29-C96A940E7A21}"/>
                </a:ext>
              </a:extLst>
            </p:cNvPr>
            <p:cNvSpPr/>
            <p:nvPr/>
          </p:nvSpPr>
          <p:spPr>
            <a:xfrm rot="5400000">
              <a:off x="5688477" y="3889407"/>
              <a:ext cx="3135545" cy="3350006"/>
            </a:xfrm>
            <a:custGeom>
              <a:avLst/>
              <a:gdLst>
                <a:gd name="connsiteX0" fmla="*/ 0 w 3135545"/>
                <a:gd name="connsiteY0" fmla="*/ 1693526 h 3350006"/>
                <a:gd name="connsiteX1" fmla="*/ 0 w 3135545"/>
                <a:gd name="connsiteY1" fmla="*/ 0 h 3350006"/>
                <a:gd name="connsiteX2" fmla="*/ 114865 w 3135545"/>
                <a:gd name="connsiteY2" fmla="*/ 9009 h 3350006"/>
                <a:gd name="connsiteX3" fmla="*/ 3133975 w 3135545"/>
                <a:gd name="connsiteY3" fmla="*/ 3285989 h 3350006"/>
                <a:gd name="connsiteX4" fmla="*/ 3135545 w 3135545"/>
                <a:gd name="connsiteY4" fmla="*/ 3350006 h 3350006"/>
                <a:gd name="connsiteX5" fmla="*/ 1448990 w 3135545"/>
                <a:gd name="connsiteY5" fmla="*/ 3350006 h 3350006"/>
                <a:gd name="connsiteX6" fmla="*/ 1445747 w 3135545"/>
                <a:gd name="connsiteY6" fmla="*/ 3281751 h 3350006"/>
                <a:gd name="connsiteX7" fmla="*/ 109892 w 3135545"/>
                <a:gd name="connsiteY7" fmla="*/ 1711351 h 3350006"/>
                <a:gd name="connsiteX8" fmla="*/ 0 w 3135545"/>
                <a:gd name="connsiteY8" fmla="*/ 1693526 h 3350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135545" h="3350006">
                  <a:moveTo>
                    <a:pt x="0" y="1693526"/>
                  </a:moveTo>
                  <a:lnTo>
                    <a:pt x="0" y="0"/>
                  </a:lnTo>
                  <a:lnTo>
                    <a:pt x="114865" y="9009"/>
                  </a:lnTo>
                  <a:cubicBezTo>
                    <a:pt x="1756508" y="180966"/>
                    <a:pt x="3049593" y="1569020"/>
                    <a:pt x="3133975" y="3285989"/>
                  </a:cubicBezTo>
                  <a:lnTo>
                    <a:pt x="3135545" y="3350006"/>
                  </a:lnTo>
                  <a:lnTo>
                    <a:pt x="1448990" y="3350006"/>
                  </a:lnTo>
                  <a:lnTo>
                    <a:pt x="1445747" y="3281751"/>
                  </a:lnTo>
                  <a:cubicBezTo>
                    <a:pt x="1371012" y="2499590"/>
                    <a:pt x="822416" y="1866319"/>
                    <a:pt x="109892" y="1711351"/>
                  </a:cubicBezTo>
                  <a:lnTo>
                    <a:pt x="0" y="169352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/>
            </a:p>
          </p:txBody>
        </p:sp>
      </p:grpSp>
      <p:sp>
        <p:nvSpPr>
          <p:cNvPr id="1713" name="TextBox 1712">
            <a:extLst>
              <a:ext uri="{FF2B5EF4-FFF2-40B4-BE49-F238E27FC236}">
                <a16:creationId xmlns:a16="http://schemas.microsoft.com/office/drawing/2014/main" id="{422521CA-53DD-B8A3-F2DA-1EEB534D2D5F}"/>
              </a:ext>
            </a:extLst>
          </p:cNvPr>
          <p:cNvSpPr txBox="1"/>
          <p:nvPr/>
        </p:nvSpPr>
        <p:spPr>
          <a:xfrm>
            <a:off x="1703512" y="452922"/>
            <a:ext cx="64317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latin typeface="Futura PT Demi" panose="020B0604020202020204" charset="-52"/>
              </a:rPr>
              <a:t>02 Развитие преподавателей</a:t>
            </a:r>
            <a:endParaRPr lang="en-IN" sz="2800" dirty="0">
              <a:latin typeface="Futura PT Demi" panose="020B0604020202020204" charset="-52"/>
            </a:endParaRPr>
          </a:p>
        </p:txBody>
      </p:sp>
      <p:sp>
        <p:nvSpPr>
          <p:cNvPr id="1715" name="TextBox 1714">
            <a:extLst>
              <a:ext uri="{FF2B5EF4-FFF2-40B4-BE49-F238E27FC236}">
                <a16:creationId xmlns:a16="http://schemas.microsoft.com/office/drawing/2014/main" id="{4DA24C3D-31B3-57BC-3F30-1C5A42C8E373}"/>
              </a:ext>
            </a:extLst>
          </p:cNvPr>
          <p:cNvSpPr txBox="1"/>
          <p:nvPr/>
        </p:nvSpPr>
        <p:spPr>
          <a:xfrm>
            <a:off x="6323378" y="1243030"/>
            <a:ext cx="4439920" cy="603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Futura PT Demi" panose="020B0604020202020204" charset="-52"/>
              </a:rPr>
              <a:t>Легкий старт</a:t>
            </a:r>
            <a:br>
              <a:rPr lang="ru-RU" sz="2000" dirty="0">
                <a:latin typeface="Futura PT Demi" panose="020B0604020202020204" charset="-52"/>
              </a:rPr>
            </a:br>
            <a:endParaRPr lang="ru-RU" sz="2000" dirty="0">
              <a:latin typeface="Futura PT Demi" panose="020B0604020202020204" charset="-52"/>
            </a:endParaRPr>
          </a:p>
          <a:p>
            <a:endParaRPr lang="ru-RU" sz="2000" dirty="0">
              <a:latin typeface="Futura PT Demi" panose="020B0604020202020204" charset="-5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Futura PT Demi" panose="020B0604020202020204" charset="-52"/>
              </a:rPr>
              <a:t>Бесплатно при наличии договора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Futura PT Demi" panose="020B0604020202020204" charset="-52"/>
              </a:rPr>
              <a:t>Доступ к материалам 90 календарных дней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Futura PT Demi" panose="020B0604020202020204" charset="-52"/>
              </a:rPr>
              <a:t>6 специализированных курсов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ru-RU" sz="1600" dirty="0">
              <a:latin typeface="Futura PT Demi" panose="020B0604020202020204" charset="-52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ru-RU" sz="1600" dirty="0">
              <a:latin typeface="Futura PT Demi" panose="020B0604020202020204" charset="-52"/>
            </a:endParaRPr>
          </a:p>
          <a:p>
            <a:r>
              <a:rPr lang="ru-RU" sz="1200" dirty="0">
                <a:latin typeface="Futura PT Demi" panose="020B0604020202020204" charset="-52"/>
              </a:rPr>
              <a:t>Для преподавателей информатики: «Подготовка преподавателей по программированию на платформе 1С:Предприятие 8» и «Разработка в 1C:Enterprise Development Tools».</a:t>
            </a:r>
            <a:br>
              <a:rPr lang="ru-RU" sz="1200" dirty="0">
                <a:latin typeface="Futura PT Demi" panose="020B0604020202020204" charset="-52"/>
              </a:rPr>
            </a:br>
            <a:endParaRPr lang="ru-RU" sz="1200" dirty="0">
              <a:latin typeface="Futura PT Demi" panose="020B0604020202020204" charset="-52"/>
            </a:endParaRPr>
          </a:p>
          <a:p>
            <a:r>
              <a:rPr lang="ru-RU" sz="1200" dirty="0">
                <a:latin typeface="Futura PT Demi" panose="020B0604020202020204" charset="-52"/>
              </a:rPr>
              <a:t>Для преподавателей дисциплин по экономике и менеджменту: «Концепция прикладного решения "1С:ERP Управление предприятием"» и «Оперативное управление в малом бизнесе на основе "1С:Управление нашей фирмой 8"».</a:t>
            </a:r>
          </a:p>
          <a:p>
            <a:endParaRPr lang="ru-RU" sz="1200" dirty="0">
              <a:latin typeface="Futura PT Demi" panose="020B0604020202020204" charset="-52"/>
            </a:endParaRPr>
          </a:p>
          <a:p>
            <a:endParaRPr lang="ru-RU" sz="1200" dirty="0">
              <a:latin typeface="Futura PT Demi" panose="020B0604020202020204" charset="-52"/>
            </a:endParaRPr>
          </a:p>
          <a:p>
            <a:pPr algn="r"/>
            <a:r>
              <a:rPr lang="en-US" sz="1600" b="1" dirty="0">
                <a:latin typeface="Futura PT Demi" panose="020B0604020202020204" charset="-52"/>
              </a:rPr>
              <a:t>edu@1c.ru</a:t>
            </a:r>
            <a:endParaRPr lang="en-US" sz="1600" dirty="0">
              <a:latin typeface="Futura PT Demi" panose="020B0604020202020204" charset="-52"/>
            </a:endParaRPr>
          </a:p>
          <a:p>
            <a:endParaRPr lang="ru-RU" sz="1200" dirty="0">
              <a:latin typeface="Futura PT Demi" panose="020B0604020202020204" charset="-52"/>
            </a:endParaRPr>
          </a:p>
          <a:p>
            <a:endParaRPr lang="en-IN" sz="3200" dirty="0">
              <a:latin typeface="Futura PT Demi" panose="020B0604020202020204" charset="-52"/>
            </a:endParaRPr>
          </a:p>
        </p:txBody>
      </p:sp>
      <p:pic>
        <p:nvPicPr>
          <p:cNvPr id="1717" name="Рисунок 1716">
            <a:extLst>
              <a:ext uri="{FF2B5EF4-FFF2-40B4-BE49-F238E27FC236}">
                <a16:creationId xmlns:a16="http://schemas.microsoft.com/office/drawing/2014/main" id="{4E2F9465-75EB-3501-3CEF-1B2CBB89A02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129" y="4277124"/>
            <a:ext cx="1721806" cy="172180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22A19E5-5C55-5EF7-B03D-BAB6E0E38434}"/>
              </a:ext>
            </a:extLst>
          </p:cNvPr>
          <p:cNvSpPr txBox="1"/>
          <p:nvPr/>
        </p:nvSpPr>
        <p:spPr>
          <a:xfrm>
            <a:off x="14117" y="6213231"/>
            <a:ext cx="821976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hlinkClick r:id="rId3"/>
              </a:rPr>
              <a:t>https://student.1c.ru/?page=besplatnoe-obuchenie-prepodavateley-it-distsiplin</a:t>
            </a:r>
            <a:endParaRPr lang="ru-RU" sz="1400" dirty="0"/>
          </a:p>
          <a:p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42549739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1FA097-600D-B3BF-9399-CE3535631D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3" name="TextBox 1712">
            <a:extLst>
              <a:ext uri="{FF2B5EF4-FFF2-40B4-BE49-F238E27FC236}">
                <a16:creationId xmlns:a16="http://schemas.microsoft.com/office/drawing/2014/main" id="{A01CF6F2-7E47-177E-60F3-2DE19A15EA0B}"/>
              </a:ext>
            </a:extLst>
          </p:cNvPr>
          <p:cNvSpPr txBox="1"/>
          <p:nvPr/>
        </p:nvSpPr>
        <p:spPr>
          <a:xfrm>
            <a:off x="1703512" y="467961"/>
            <a:ext cx="64317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latin typeface="Futura PT Demi" panose="020B0604020202020204" charset="-52"/>
              </a:rPr>
              <a:t>02 Развитие преподавателей</a:t>
            </a:r>
            <a:endParaRPr lang="en-IN" sz="2800" dirty="0">
              <a:latin typeface="Futura PT Demi" panose="020B0604020202020204" charset="-52"/>
            </a:endParaRPr>
          </a:p>
        </p:txBody>
      </p:sp>
      <p:sp>
        <p:nvSpPr>
          <p:cNvPr id="1715" name="TextBox 1714">
            <a:extLst>
              <a:ext uri="{FF2B5EF4-FFF2-40B4-BE49-F238E27FC236}">
                <a16:creationId xmlns:a16="http://schemas.microsoft.com/office/drawing/2014/main" id="{8B267FA1-A9F2-AB43-BF11-CAB7E32CAEFA}"/>
              </a:ext>
            </a:extLst>
          </p:cNvPr>
          <p:cNvSpPr txBox="1"/>
          <p:nvPr/>
        </p:nvSpPr>
        <p:spPr>
          <a:xfrm>
            <a:off x="6349927" y="1193831"/>
            <a:ext cx="5948816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Futura PT Demi" panose="020B0604020202020204" charset="-52"/>
              </a:rPr>
              <a:t>Курсы Центра Сертифицированного обучения</a:t>
            </a:r>
          </a:p>
          <a:p>
            <a:br>
              <a:rPr lang="ru-RU" sz="2000" dirty="0">
                <a:latin typeface="Futura PT Demi" panose="020B0604020202020204" charset="-52"/>
              </a:rPr>
            </a:br>
            <a:endParaRPr lang="ru-RU" sz="2000" dirty="0">
              <a:latin typeface="Futura PT Demi" panose="020B0604020202020204" charset="-52"/>
            </a:endParaRPr>
          </a:p>
          <a:p>
            <a:r>
              <a:rPr lang="ru-RU" sz="1600" dirty="0">
                <a:latin typeface="Futura PT Demi" panose="020B0604020202020204" charset="-52"/>
              </a:rPr>
              <a:t>Льготная цена при наличии договора</a:t>
            </a:r>
          </a:p>
          <a:p>
            <a:endParaRPr lang="ru-RU" sz="1600" dirty="0">
              <a:latin typeface="Futura PT Demi" panose="020B0604020202020204" charset="-52"/>
            </a:endParaRPr>
          </a:p>
          <a:p>
            <a:r>
              <a:rPr lang="ru-RU" sz="1600" dirty="0">
                <a:latin typeface="Futura PT Demi" panose="020B0604020202020204" charset="-52"/>
              </a:rPr>
              <a:t>Учебный центр №1 г. Москва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Futura PT Demi" panose="020B0604020202020204" charset="-52"/>
              </a:rPr>
              <a:t>Очные курсы — 1 500 руб. за любой курс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Futura PT Demi" panose="020B0604020202020204" charset="-52"/>
              </a:rPr>
              <a:t>Дистанционные курсы — 2 100 руб., доступ к материалам на 90 дней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>
              <a:latin typeface="Futura PT Demi" panose="020B0604020202020204" charset="-52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ru-RU" sz="1600" dirty="0">
              <a:latin typeface="Futura PT Demi" panose="020B0604020202020204" charset="-52"/>
            </a:endParaRPr>
          </a:p>
          <a:p>
            <a:r>
              <a:rPr lang="ru-RU" sz="1600" dirty="0">
                <a:latin typeface="Futura PT Demi" panose="020B0604020202020204" charset="-52"/>
              </a:rPr>
              <a:t>Учебный центр №3 г. Москва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Futura PT Demi" panose="020B0604020202020204" charset="-52"/>
              </a:rPr>
              <a:t>Бесплатно 1 курс в квартал 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ru-RU" sz="1600" dirty="0">
              <a:latin typeface="Futura PT Demi" panose="020B0604020202020204" charset="-52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ru-RU" sz="1600" dirty="0">
              <a:latin typeface="Futura PT Demi" panose="020B0604020202020204" charset="-52"/>
            </a:endParaRPr>
          </a:p>
          <a:p>
            <a:endParaRPr lang="en-IN" sz="3200" dirty="0">
              <a:latin typeface="Futura PT Demi" panose="020B0604020202020204" charset="-52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9D2363D-9EF3-5E20-7F23-AA2C32DE59E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167" y="4286986"/>
            <a:ext cx="1738405" cy="173840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EA42794-CE97-B3A2-860B-21718D6C9E03}"/>
              </a:ext>
            </a:extLst>
          </p:cNvPr>
          <p:cNvSpPr txBox="1"/>
          <p:nvPr/>
        </p:nvSpPr>
        <p:spPr>
          <a:xfrm>
            <a:off x="0" y="6211868"/>
            <a:ext cx="82643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hlinkClick r:id="rId3"/>
              </a:rPr>
              <a:t>https://student.1c.ru/?page=lgotnoe-obuchenie-prepodavateley-kolledzhey</a:t>
            </a:r>
            <a:endParaRPr lang="ru-RU" sz="1400" dirty="0"/>
          </a:p>
          <a:p>
            <a:endParaRPr lang="ru-RU" sz="1400" dirty="0"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FC274C76-CF9B-0276-E89D-CB097835B500}"/>
              </a:ext>
            </a:extLst>
          </p:cNvPr>
          <p:cNvGrpSpPr/>
          <p:nvPr/>
        </p:nvGrpSpPr>
        <p:grpSpPr>
          <a:xfrm>
            <a:off x="-4243754" y="1312984"/>
            <a:ext cx="9603019" cy="9800493"/>
            <a:chOff x="1992838" y="402143"/>
            <a:chExt cx="6947338" cy="6730039"/>
          </a:xfrm>
          <a:solidFill>
            <a:srgbClr val="FFC000"/>
          </a:solidFill>
        </p:grpSpPr>
        <p:sp>
          <p:nvSpPr>
            <p:cNvPr id="6" name="Полилиния: фигура 5">
              <a:extLst>
                <a:ext uri="{FF2B5EF4-FFF2-40B4-BE49-F238E27FC236}">
                  <a16:creationId xmlns:a16="http://schemas.microsoft.com/office/drawing/2014/main" id="{A1E04A21-E28E-6030-5335-7340A80E07FB}"/>
                </a:ext>
              </a:extLst>
            </p:cNvPr>
            <p:cNvSpPr/>
            <p:nvPr/>
          </p:nvSpPr>
          <p:spPr>
            <a:xfrm rot="5400000">
              <a:off x="1989794" y="405187"/>
              <a:ext cx="3365020" cy="3358931"/>
            </a:xfrm>
            <a:custGeom>
              <a:avLst/>
              <a:gdLst>
                <a:gd name="connsiteX0" fmla="*/ 0 w 3365020"/>
                <a:gd name="connsiteY0" fmla="*/ 0 h 3358931"/>
                <a:gd name="connsiteX1" fmla="*/ 1686554 w 3365020"/>
                <a:gd name="connsiteY1" fmla="*/ 0 h 3358931"/>
                <a:gd name="connsiteX2" fmla="*/ 1689797 w 3365020"/>
                <a:gd name="connsiteY2" fmla="*/ 68253 h 3358931"/>
                <a:gd name="connsiteX3" fmla="*/ 3365020 w 3365020"/>
                <a:gd name="connsiteY3" fmla="*/ 1675014 h 3358931"/>
                <a:gd name="connsiteX4" fmla="*/ 3365020 w 3365020"/>
                <a:gd name="connsiteY4" fmla="*/ 3358931 h 3358931"/>
                <a:gd name="connsiteX5" fmla="*/ 1569 w 3365020"/>
                <a:gd name="connsiteY5" fmla="*/ 64017 h 3358931"/>
                <a:gd name="connsiteX6" fmla="*/ 0 w 3365020"/>
                <a:gd name="connsiteY6" fmla="*/ 0 h 3358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65020" h="3358931">
                  <a:moveTo>
                    <a:pt x="0" y="0"/>
                  </a:moveTo>
                  <a:lnTo>
                    <a:pt x="1686554" y="0"/>
                  </a:lnTo>
                  <a:lnTo>
                    <a:pt x="1689797" y="68253"/>
                  </a:lnTo>
                  <a:cubicBezTo>
                    <a:pt x="1776030" y="970747"/>
                    <a:pt x="2493143" y="1675014"/>
                    <a:pt x="3365020" y="1675014"/>
                  </a:cubicBezTo>
                  <a:lnTo>
                    <a:pt x="3365020" y="3358931"/>
                  </a:lnTo>
                  <a:cubicBezTo>
                    <a:pt x="1563142" y="3358931"/>
                    <a:pt x="91770" y="1899398"/>
                    <a:pt x="1569" y="64017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7" name="Полилиния: фигура 6">
              <a:extLst>
                <a:ext uri="{FF2B5EF4-FFF2-40B4-BE49-F238E27FC236}">
                  <a16:creationId xmlns:a16="http://schemas.microsoft.com/office/drawing/2014/main" id="{4025D657-ECCA-9C8A-C969-15B2A3CAC375}"/>
                </a:ext>
              </a:extLst>
            </p:cNvPr>
            <p:cNvSpPr/>
            <p:nvPr/>
          </p:nvSpPr>
          <p:spPr>
            <a:xfrm rot="5400000">
              <a:off x="5578201" y="405187"/>
              <a:ext cx="3365020" cy="3358931"/>
            </a:xfrm>
            <a:custGeom>
              <a:avLst/>
              <a:gdLst>
                <a:gd name="connsiteX0" fmla="*/ 0 w 3365020"/>
                <a:gd name="connsiteY0" fmla="*/ 3358931 h 3358931"/>
                <a:gd name="connsiteX1" fmla="*/ 1569 w 3365020"/>
                <a:gd name="connsiteY1" fmla="*/ 3294914 h 3358931"/>
                <a:gd name="connsiteX2" fmla="*/ 3365020 w 3365020"/>
                <a:gd name="connsiteY2" fmla="*/ 0 h 3358931"/>
                <a:gd name="connsiteX3" fmla="*/ 3365020 w 3365020"/>
                <a:gd name="connsiteY3" fmla="*/ 1683915 h 3358931"/>
                <a:gd name="connsiteX4" fmla="*/ 1689797 w 3365020"/>
                <a:gd name="connsiteY4" fmla="*/ 3290676 h 3358931"/>
                <a:gd name="connsiteX5" fmla="*/ 1686554 w 3365020"/>
                <a:gd name="connsiteY5" fmla="*/ 3358931 h 3358931"/>
                <a:gd name="connsiteX6" fmla="*/ 0 w 3365020"/>
                <a:gd name="connsiteY6" fmla="*/ 3358931 h 3358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65020" h="3358931">
                  <a:moveTo>
                    <a:pt x="0" y="3358931"/>
                  </a:moveTo>
                  <a:lnTo>
                    <a:pt x="1569" y="3294914"/>
                  </a:lnTo>
                  <a:cubicBezTo>
                    <a:pt x="91770" y="1459533"/>
                    <a:pt x="1563142" y="0"/>
                    <a:pt x="3365020" y="0"/>
                  </a:cubicBezTo>
                  <a:lnTo>
                    <a:pt x="3365020" y="1683915"/>
                  </a:lnTo>
                  <a:cubicBezTo>
                    <a:pt x="2493143" y="1683915"/>
                    <a:pt x="1776030" y="2388183"/>
                    <a:pt x="1689797" y="3290676"/>
                  </a:cubicBezTo>
                  <a:lnTo>
                    <a:pt x="1686554" y="3358931"/>
                  </a:lnTo>
                  <a:lnTo>
                    <a:pt x="0" y="335893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8" name="Полилиния: фигура 7">
              <a:extLst>
                <a:ext uri="{FF2B5EF4-FFF2-40B4-BE49-F238E27FC236}">
                  <a16:creationId xmlns:a16="http://schemas.microsoft.com/office/drawing/2014/main" id="{7C6EC59B-956C-0EF9-3CEF-E17EB0DFBBF7}"/>
                </a:ext>
              </a:extLst>
            </p:cNvPr>
            <p:cNvSpPr/>
            <p:nvPr/>
          </p:nvSpPr>
          <p:spPr>
            <a:xfrm rot="5400000">
              <a:off x="2108995" y="3889407"/>
              <a:ext cx="3135545" cy="3350006"/>
            </a:xfrm>
            <a:custGeom>
              <a:avLst/>
              <a:gdLst>
                <a:gd name="connsiteX0" fmla="*/ 0 w 3135545"/>
                <a:gd name="connsiteY0" fmla="*/ 3350006 h 3350006"/>
                <a:gd name="connsiteX1" fmla="*/ 0 w 3135545"/>
                <a:gd name="connsiteY1" fmla="*/ 1656479 h 3350006"/>
                <a:gd name="connsiteX2" fmla="*/ 109892 w 3135545"/>
                <a:gd name="connsiteY2" fmla="*/ 1638653 h 3350006"/>
                <a:gd name="connsiteX3" fmla="*/ 1445747 w 3135545"/>
                <a:gd name="connsiteY3" fmla="*/ 68253 h 3350006"/>
                <a:gd name="connsiteX4" fmla="*/ 1448990 w 3135545"/>
                <a:gd name="connsiteY4" fmla="*/ 0 h 3350006"/>
                <a:gd name="connsiteX5" fmla="*/ 3135545 w 3135545"/>
                <a:gd name="connsiteY5" fmla="*/ 0 h 3350006"/>
                <a:gd name="connsiteX6" fmla="*/ 3133975 w 3135545"/>
                <a:gd name="connsiteY6" fmla="*/ 64017 h 3350006"/>
                <a:gd name="connsiteX7" fmla="*/ 114865 w 3135545"/>
                <a:gd name="connsiteY7" fmla="*/ 3340997 h 3350006"/>
                <a:gd name="connsiteX8" fmla="*/ 0 w 3135545"/>
                <a:gd name="connsiteY8" fmla="*/ 3350006 h 3350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135545" h="3350006">
                  <a:moveTo>
                    <a:pt x="0" y="3350006"/>
                  </a:moveTo>
                  <a:lnTo>
                    <a:pt x="0" y="1656479"/>
                  </a:lnTo>
                  <a:lnTo>
                    <a:pt x="109892" y="1638653"/>
                  </a:lnTo>
                  <a:cubicBezTo>
                    <a:pt x="822416" y="1483685"/>
                    <a:pt x="1371012" y="850414"/>
                    <a:pt x="1445747" y="68253"/>
                  </a:cubicBezTo>
                  <a:lnTo>
                    <a:pt x="1448990" y="0"/>
                  </a:lnTo>
                  <a:lnTo>
                    <a:pt x="3135545" y="0"/>
                  </a:lnTo>
                  <a:lnTo>
                    <a:pt x="3133975" y="64017"/>
                  </a:lnTo>
                  <a:cubicBezTo>
                    <a:pt x="3049593" y="1780987"/>
                    <a:pt x="1756508" y="3169040"/>
                    <a:pt x="114865" y="3340997"/>
                  </a:cubicBezTo>
                  <a:lnTo>
                    <a:pt x="0" y="33500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9" name="Полилиния: фигура 8">
              <a:extLst>
                <a:ext uri="{FF2B5EF4-FFF2-40B4-BE49-F238E27FC236}">
                  <a16:creationId xmlns:a16="http://schemas.microsoft.com/office/drawing/2014/main" id="{B936738A-5762-251C-B7D1-987658E25DBD}"/>
                </a:ext>
              </a:extLst>
            </p:cNvPr>
            <p:cNvSpPr/>
            <p:nvPr/>
          </p:nvSpPr>
          <p:spPr>
            <a:xfrm rot="5400000">
              <a:off x="5688477" y="3889407"/>
              <a:ext cx="3135545" cy="3350006"/>
            </a:xfrm>
            <a:custGeom>
              <a:avLst/>
              <a:gdLst>
                <a:gd name="connsiteX0" fmla="*/ 0 w 3135545"/>
                <a:gd name="connsiteY0" fmla="*/ 1693526 h 3350006"/>
                <a:gd name="connsiteX1" fmla="*/ 0 w 3135545"/>
                <a:gd name="connsiteY1" fmla="*/ 0 h 3350006"/>
                <a:gd name="connsiteX2" fmla="*/ 114865 w 3135545"/>
                <a:gd name="connsiteY2" fmla="*/ 9009 h 3350006"/>
                <a:gd name="connsiteX3" fmla="*/ 3133975 w 3135545"/>
                <a:gd name="connsiteY3" fmla="*/ 3285989 h 3350006"/>
                <a:gd name="connsiteX4" fmla="*/ 3135545 w 3135545"/>
                <a:gd name="connsiteY4" fmla="*/ 3350006 h 3350006"/>
                <a:gd name="connsiteX5" fmla="*/ 1448990 w 3135545"/>
                <a:gd name="connsiteY5" fmla="*/ 3350006 h 3350006"/>
                <a:gd name="connsiteX6" fmla="*/ 1445747 w 3135545"/>
                <a:gd name="connsiteY6" fmla="*/ 3281751 h 3350006"/>
                <a:gd name="connsiteX7" fmla="*/ 109892 w 3135545"/>
                <a:gd name="connsiteY7" fmla="*/ 1711351 h 3350006"/>
                <a:gd name="connsiteX8" fmla="*/ 0 w 3135545"/>
                <a:gd name="connsiteY8" fmla="*/ 1693526 h 3350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135545" h="3350006">
                  <a:moveTo>
                    <a:pt x="0" y="1693526"/>
                  </a:moveTo>
                  <a:lnTo>
                    <a:pt x="0" y="0"/>
                  </a:lnTo>
                  <a:lnTo>
                    <a:pt x="114865" y="9009"/>
                  </a:lnTo>
                  <a:cubicBezTo>
                    <a:pt x="1756508" y="180966"/>
                    <a:pt x="3049593" y="1569020"/>
                    <a:pt x="3133975" y="3285989"/>
                  </a:cubicBezTo>
                  <a:lnTo>
                    <a:pt x="3135545" y="3350006"/>
                  </a:lnTo>
                  <a:lnTo>
                    <a:pt x="1448990" y="3350006"/>
                  </a:lnTo>
                  <a:lnTo>
                    <a:pt x="1445747" y="3281751"/>
                  </a:lnTo>
                  <a:cubicBezTo>
                    <a:pt x="1371012" y="2499590"/>
                    <a:pt x="822416" y="1866319"/>
                    <a:pt x="109892" y="1711351"/>
                  </a:cubicBezTo>
                  <a:lnTo>
                    <a:pt x="0" y="169352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5269009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0ADD24-C6BC-77B8-80EC-ABB571A155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12" name="Группа 1711">
            <a:extLst>
              <a:ext uri="{FF2B5EF4-FFF2-40B4-BE49-F238E27FC236}">
                <a16:creationId xmlns:a16="http://schemas.microsoft.com/office/drawing/2014/main" id="{8440CF26-7C86-72B8-180D-FDF31DCF0862}"/>
              </a:ext>
            </a:extLst>
          </p:cNvPr>
          <p:cNvGrpSpPr/>
          <p:nvPr/>
        </p:nvGrpSpPr>
        <p:grpSpPr>
          <a:xfrm>
            <a:off x="-4243754" y="1312984"/>
            <a:ext cx="9603019" cy="9800493"/>
            <a:chOff x="1992838" y="402143"/>
            <a:chExt cx="6947338" cy="6730039"/>
          </a:xfrm>
          <a:solidFill>
            <a:srgbClr val="FFC000"/>
          </a:solidFill>
        </p:grpSpPr>
        <p:sp>
          <p:nvSpPr>
            <p:cNvPr id="1701" name="Полилиния: фигура 1700">
              <a:extLst>
                <a:ext uri="{FF2B5EF4-FFF2-40B4-BE49-F238E27FC236}">
                  <a16:creationId xmlns:a16="http://schemas.microsoft.com/office/drawing/2014/main" id="{9762DC98-0BD4-FEEA-748D-BF8535D8434B}"/>
                </a:ext>
              </a:extLst>
            </p:cNvPr>
            <p:cNvSpPr/>
            <p:nvPr/>
          </p:nvSpPr>
          <p:spPr>
            <a:xfrm rot="5400000">
              <a:off x="1989794" y="405187"/>
              <a:ext cx="3365020" cy="3358931"/>
            </a:xfrm>
            <a:custGeom>
              <a:avLst/>
              <a:gdLst>
                <a:gd name="connsiteX0" fmla="*/ 0 w 3365020"/>
                <a:gd name="connsiteY0" fmla="*/ 0 h 3358931"/>
                <a:gd name="connsiteX1" fmla="*/ 1686554 w 3365020"/>
                <a:gd name="connsiteY1" fmla="*/ 0 h 3358931"/>
                <a:gd name="connsiteX2" fmla="*/ 1689797 w 3365020"/>
                <a:gd name="connsiteY2" fmla="*/ 68253 h 3358931"/>
                <a:gd name="connsiteX3" fmla="*/ 3365020 w 3365020"/>
                <a:gd name="connsiteY3" fmla="*/ 1675014 h 3358931"/>
                <a:gd name="connsiteX4" fmla="*/ 3365020 w 3365020"/>
                <a:gd name="connsiteY4" fmla="*/ 3358931 h 3358931"/>
                <a:gd name="connsiteX5" fmla="*/ 1569 w 3365020"/>
                <a:gd name="connsiteY5" fmla="*/ 64017 h 3358931"/>
                <a:gd name="connsiteX6" fmla="*/ 0 w 3365020"/>
                <a:gd name="connsiteY6" fmla="*/ 0 h 3358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65020" h="3358931">
                  <a:moveTo>
                    <a:pt x="0" y="0"/>
                  </a:moveTo>
                  <a:lnTo>
                    <a:pt x="1686554" y="0"/>
                  </a:lnTo>
                  <a:lnTo>
                    <a:pt x="1689797" y="68253"/>
                  </a:lnTo>
                  <a:cubicBezTo>
                    <a:pt x="1776030" y="970747"/>
                    <a:pt x="2493143" y="1675014"/>
                    <a:pt x="3365020" y="1675014"/>
                  </a:cubicBezTo>
                  <a:lnTo>
                    <a:pt x="3365020" y="3358931"/>
                  </a:lnTo>
                  <a:cubicBezTo>
                    <a:pt x="1563142" y="3358931"/>
                    <a:pt x="91770" y="1899398"/>
                    <a:pt x="1569" y="64017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1700" name="Полилиния: фигура 1699">
              <a:extLst>
                <a:ext uri="{FF2B5EF4-FFF2-40B4-BE49-F238E27FC236}">
                  <a16:creationId xmlns:a16="http://schemas.microsoft.com/office/drawing/2014/main" id="{AB9B2B5A-F24F-18D8-C2ED-5230CB33545F}"/>
                </a:ext>
              </a:extLst>
            </p:cNvPr>
            <p:cNvSpPr/>
            <p:nvPr/>
          </p:nvSpPr>
          <p:spPr>
            <a:xfrm rot="5400000">
              <a:off x="5578201" y="405187"/>
              <a:ext cx="3365020" cy="3358931"/>
            </a:xfrm>
            <a:custGeom>
              <a:avLst/>
              <a:gdLst>
                <a:gd name="connsiteX0" fmla="*/ 0 w 3365020"/>
                <a:gd name="connsiteY0" fmla="*/ 3358931 h 3358931"/>
                <a:gd name="connsiteX1" fmla="*/ 1569 w 3365020"/>
                <a:gd name="connsiteY1" fmla="*/ 3294914 h 3358931"/>
                <a:gd name="connsiteX2" fmla="*/ 3365020 w 3365020"/>
                <a:gd name="connsiteY2" fmla="*/ 0 h 3358931"/>
                <a:gd name="connsiteX3" fmla="*/ 3365020 w 3365020"/>
                <a:gd name="connsiteY3" fmla="*/ 1683915 h 3358931"/>
                <a:gd name="connsiteX4" fmla="*/ 1689797 w 3365020"/>
                <a:gd name="connsiteY4" fmla="*/ 3290676 h 3358931"/>
                <a:gd name="connsiteX5" fmla="*/ 1686554 w 3365020"/>
                <a:gd name="connsiteY5" fmla="*/ 3358931 h 3358931"/>
                <a:gd name="connsiteX6" fmla="*/ 0 w 3365020"/>
                <a:gd name="connsiteY6" fmla="*/ 3358931 h 3358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65020" h="3358931">
                  <a:moveTo>
                    <a:pt x="0" y="3358931"/>
                  </a:moveTo>
                  <a:lnTo>
                    <a:pt x="1569" y="3294914"/>
                  </a:lnTo>
                  <a:cubicBezTo>
                    <a:pt x="91770" y="1459533"/>
                    <a:pt x="1563142" y="0"/>
                    <a:pt x="3365020" y="0"/>
                  </a:cubicBezTo>
                  <a:lnTo>
                    <a:pt x="3365020" y="1683915"/>
                  </a:lnTo>
                  <a:cubicBezTo>
                    <a:pt x="2493143" y="1683915"/>
                    <a:pt x="1776030" y="2388183"/>
                    <a:pt x="1689797" y="3290676"/>
                  </a:cubicBezTo>
                  <a:lnTo>
                    <a:pt x="1686554" y="3358931"/>
                  </a:lnTo>
                  <a:lnTo>
                    <a:pt x="0" y="335893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1694" name="Полилиния: фигура 1693">
              <a:extLst>
                <a:ext uri="{FF2B5EF4-FFF2-40B4-BE49-F238E27FC236}">
                  <a16:creationId xmlns:a16="http://schemas.microsoft.com/office/drawing/2014/main" id="{AD828055-1FE1-FBD1-9652-DD301E5C9A95}"/>
                </a:ext>
              </a:extLst>
            </p:cNvPr>
            <p:cNvSpPr/>
            <p:nvPr/>
          </p:nvSpPr>
          <p:spPr>
            <a:xfrm rot="5400000">
              <a:off x="2108995" y="3889407"/>
              <a:ext cx="3135545" cy="3350006"/>
            </a:xfrm>
            <a:custGeom>
              <a:avLst/>
              <a:gdLst>
                <a:gd name="connsiteX0" fmla="*/ 0 w 3135545"/>
                <a:gd name="connsiteY0" fmla="*/ 3350006 h 3350006"/>
                <a:gd name="connsiteX1" fmla="*/ 0 w 3135545"/>
                <a:gd name="connsiteY1" fmla="*/ 1656479 h 3350006"/>
                <a:gd name="connsiteX2" fmla="*/ 109892 w 3135545"/>
                <a:gd name="connsiteY2" fmla="*/ 1638653 h 3350006"/>
                <a:gd name="connsiteX3" fmla="*/ 1445747 w 3135545"/>
                <a:gd name="connsiteY3" fmla="*/ 68253 h 3350006"/>
                <a:gd name="connsiteX4" fmla="*/ 1448990 w 3135545"/>
                <a:gd name="connsiteY4" fmla="*/ 0 h 3350006"/>
                <a:gd name="connsiteX5" fmla="*/ 3135545 w 3135545"/>
                <a:gd name="connsiteY5" fmla="*/ 0 h 3350006"/>
                <a:gd name="connsiteX6" fmla="*/ 3133975 w 3135545"/>
                <a:gd name="connsiteY6" fmla="*/ 64017 h 3350006"/>
                <a:gd name="connsiteX7" fmla="*/ 114865 w 3135545"/>
                <a:gd name="connsiteY7" fmla="*/ 3340997 h 3350006"/>
                <a:gd name="connsiteX8" fmla="*/ 0 w 3135545"/>
                <a:gd name="connsiteY8" fmla="*/ 3350006 h 3350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135545" h="3350006">
                  <a:moveTo>
                    <a:pt x="0" y="3350006"/>
                  </a:moveTo>
                  <a:lnTo>
                    <a:pt x="0" y="1656479"/>
                  </a:lnTo>
                  <a:lnTo>
                    <a:pt x="109892" y="1638653"/>
                  </a:lnTo>
                  <a:cubicBezTo>
                    <a:pt x="822416" y="1483685"/>
                    <a:pt x="1371012" y="850414"/>
                    <a:pt x="1445747" y="68253"/>
                  </a:cubicBezTo>
                  <a:lnTo>
                    <a:pt x="1448990" y="0"/>
                  </a:lnTo>
                  <a:lnTo>
                    <a:pt x="3135545" y="0"/>
                  </a:lnTo>
                  <a:lnTo>
                    <a:pt x="3133975" y="64017"/>
                  </a:lnTo>
                  <a:cubicBezTo>
                    <a:pt x="3049593" y="1780987"/>
                    <a:pt x="1756508" y="3169040"/>
                    <a:pt x="114865" y="3340997"/>
                  </a:cubicBezTo>
                  <a:lnTo>
                    <a:pt x="0" y="33500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1692" name="Полилиния: фигура 1691">
              <a:extLst>
                <a:ext uri="{FF2B5EF4-FFF2-40B4-BE49-F238E27FC236}">
                  <a16:creationId xmlns:a16="http://schemas.microsoft.com/office/drawing/2014/main" id="{990A0A2A-58D2-DB4A-21B7-F77DF7FC6D01}"/>
                </a:ext>
              </a:extLst>
            </p:cNvPr>
            <p:cNvSpPr/>
            <p:nvPr/>
          </p:nvSpPr>
          <p:spPr>
            <a:xfrm rot="5400000">
              <a:off x="5688477" y="3889407"/>
              <a:ext cx="3135545" cy="3350006"/>
            </a:xfrm>
            <a:custGeom>
              <a:avLst/>
              <a:gdLst>
                <a:gd name="connsiteX0" fmla="*/ 0 w 3135545"/>
                <a:gd name="connsiteY0" fmla="*/ 1693526 h 3350006"/>
                <a:gd name="connsiteX1" fmla="*/ 0 w 3135545"/>
                <a:gd name="connsiteY1" fmla="*/ 0 h 3350006"/>
                <a:gd name="connsiteX2" fmla="*/ 114865 w 3135545"/>
                <a:gd name="connsiteY2" fmla="*/ 9009 h 3350006"/>
                <a:gd name="connsiteX3" fmla="*/ 3133975 w 3135545"/>
                <a:gd name="connsiteY3" fmla="*/ 3285989 h 3350006"/>
                <a:gd name="connsiteX4" fmla="*/ 3135545 w 3135545"/>
                <a:gd name="connsiteY4" fmla="*/ 3350006 h 3350006"/>
                <a:gd name="connsiteX5" fmla="*/ 1448990 w 3135545"/>
                <a:gd name="connsiteY5" fmla="*/ 3350006 h 3350006"/>
                <a:gd name="connsiteX6" fmla="*/ 1445747 w 3135545"/>
                <a:gd name="connsiteY6" fmla="*/ 3281751 h 3350006"/>
                <a:gd name="connsiteX7" fmla="*/ 109892 w 3135545"/>
                <a:gd name="connsiteY7" fmla="*/ 1711351 h 3350006"/>
                <a:gd name="connsiteX8" fmla="*/ 0 w 3135545"/>
                <a:gd name="connsiteY8" fmla="*/ 1693526 h 3350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135545" h="3350006">
                  <a:moveTo>
                    <a:pt x="0" y="1693526"/>
                  </a:moveTo>
                  <a:lnTo>
                    <a:pt x="0" y="0"/>
                  </a:lnTo>
                  <a:lnTo>
                    <a:pt x="114865" y="9009"/>
                  </a:lnTo>
                  <a:cubicBezTo>
                    <a:pt x="1756508" y="180966"/>
                    <a:pt x="3049593" y="1569020"/>
                    <a:pt x="3133975" y="3285989"/>
                  </a:cubicBezTo>
                  <a:lnTo>
                    <a:pt x="3135545" y="3350006"/>
                  </a:lnTo>
                  <a:lnTo>
                    <a:pt x="1448990" y="3350006"/>
                  </a:lnTo>
                  <a:lnTo>
                    <a:pt x="1445747" y="3281751"/>
                  </a:lnTo>
                  <a:cubicBezTo>
                    <a:pt x="1371012" y="2499590"/>
                    <a:pt x="822416" y="1866319"/>
                    <a:pt x="109892" y="1711351"/>
                  </a:cubicBezTo>
                  <a:lnTo>
                    <a:pt x="0" y="169352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/>
            </a:p>
          </p:txBody>
        </p:sp>
      </p:grpSp>
      <p:sp>
        <p:nvSpPr>
          <p:cNvPr id="1713" name="TextBox 1712">
            <a:extLst>
              <a:ext uri="{FF2B5EF4-FFF2-40B4-BE49-F238E27FC236}">
                <a16:creationId xmlns:a16="http://schemas.microsoft.com/office/drawing/2014/main" id="{FA5A9DD1-898F-855D-156E-C15098BB956D}"/>
              </a:ext>
            </a:extLst>
          </p:cNvPr>
          <p:cNvSpPr txBox="1"/>
          <p:nvPr/>
        </p:nvSpPr>
        <p:spPr>
          <a:xfrm>
            <a:off x="1703512" y="452922"/>
            <a:ext cx="64317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latin typeface="Futura PT Demi" panose="020B0604020202020204" charset="-52"/>
              </a:rPr>
              <a:t>02 Развитие преподавателей</a:t>
            </a:r>
            <a:endParaRPr lang="en-IN" sz="2800" dirty="0">
              <a:latin typeface="Futura PT Demi" panose="020B0604020202020204" charset="-52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39F867-6792-0DA1-D9A6-2A782289DEFF}"/>
              </a:ext>
            </a:extLst>
          </p:cNvPr>
          <p:cNvSpPr txBox="1"/>
          <p:nvPr/>
        </p:nvSpPr>
        <p:spPr>
          <a:xfrm>
            <a:off x="0" y="6242836"/>
            <a:ext cx="821976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latin typeface="Futura PT Demi" panose="020B0604020202020204" charset="-52"/>
                <a:hlinkClick r:id="rId2"/>
              </a:rPr>
              <a:t>https://obrazovanie.1c.ru/spo/catalog/</a:t>
            </a:r>
            <a:endParaRPr lang="en-US" sz="1400" dirty="0">
              <a:latin typeface="Futura PT Demi" panose="020B0604020202020204" charset="-52"/>
            </a:endParaRPr>
          </a:p>
          <a:p>
            <a:endParaRPr lang="ru-RU" sz="1400" dirty="0">
              <a:latin typeface="Futura PT Demi" panose="020B0604020202020204" charset="-52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B86E64E-C8E0-A51F-63CE-45C0E38FF00E}"/>
              </a:ext>
            </a:extLst>
          </p:cNvPr>
          <p:cNvSpPr txBox="1"/>
          <p:nvPr/>
        </p:nvSpPr>
        <p:spPr>
          <a:xfrm>
            <a:off x="6096000" y="1312983"/>
            <a:ext cx="5948816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Futura PT Demi" panose="020B0604020202020204" charset="-52"/>
              </a:rPr>
              <a:t>1С:Образование</a:t>
            </a:r>
          </a:p>
          <a:p>
            <a:endParaRPr lang="ru-RU" sz="1600" dirty="0">
              <a:latin typeface="Futura PT Demi" panose="020B0604020202020204" charset="-52"/>
            </a:endParaRPr>
          </a:p>
          <a:p>
            <a:r>
              <a:rPr lang="ru-RU" sz="1600" dirty="0">
                <a:latin typeface="Futura PT Demi" panose="020B0604020202020204" charset="-52"/>
              </a:rPr>
              <a:t>Готовая библиотека интерактивных курсов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000" dirty="0">
              <a:latin typeface="Futura PT Demi" panose="020B0604020202020204" charset="-52"/>
            </a:endParaRPr>
          </a:p>
          <a:p>
            <a:r>
              <a:rPr lang="ru-RU" sz="1400" dirty="0">
                <a:latin typeface="Futura PT Demi" panose="020B0604020202020204" charset="-52"/>
              </a:rPr>
              <a:t>Администрирование 1С</a:t>
            </a:r>
          </a:p>
          <a:p>
            <a:r>
              <a:rPr lang="ru-RU" sz="1400" dirty="0">
                <a:latin typeface="Futura PT Demi" panose="020B0604020202020204" charset="-52"/>
              </a:rPr>
              <a:t>Библиотека стандартных подсистем. Решение практических задач</a:t>
            </a:r>
          </a:p>
          <a:p>
            <a:r>
              <a:rPr lang="ru-RU" sz="1400" dirty="0">
                <a:latin typeface="Futura PT Demi" panose="020B0604020202020204" charset="-52"/>
              </a:rPr>
              <a:t>Бухгалтерский учет в «1С:Бухгалтерия государственного учреждения»</a:t>
            </a:r>
          </a:p>
          <a:p>
            <a:r>
              <a:rPr lang="ru-RU" sz="1400" dirty="0">
                <a:latin typeface="Futura PT Demi" panose="020B0604020202020204" charset="-52"/>
              </a:rPr>
              <a:t>Инструменты и сервисы экосистемы 1С</a:t>
            </a:r>
          </a:p>
          <a:p>
            <a:r>
              <a:rPr lang="ru-RU" sz="1400" dirty="0">
                <a:latin typeface="Futura PT Demi" panose="020B0604020202020204" charset="-52"/>
              </a:rPr>
              <a:t>Основные принципы работы с программой «1С:Управление торговлей»</a:t>
            </a:r>
          </a:p>
          <a:p>
            <a:r>
              <a:rPr lang="ru-RU" sz="1400" dirty="0">
                <a:latin typeface="Futura PT Demi" panose="020B0604020202020204" charset="-52"/>
              </a:rPr>
              <a:t>Основы управления документами с применением программы «1С:Документооборот»</a:t>
            </a:r>
          </a:p>
          <a:p>
            <a:r>
              <a:rPr lang="ru-RU" sz="1400" dirty="0">
                <a:latin typeface="Futura PT Demi" panose="020B0604020202020204" charset="-52"/>
              </a:rPr>
              <a:t>Подготовка к демонстрационному экзамену по компетенции «Экономика и бухгалтерский учет»</a:t>
            </a:r>
          </a:p>
          <a:p>
            <a:r>
              <a:rPr lang="ru-RU" sz="1400" dirty="0">
                <a:latin typeface="Futura PT Demi" panose="020B0604020202020204" charset="-52"/>
              </a:rPr>
              <a:t>Подготовка к демонстрационному экзамену по специальности «Информационные системы и программирование»</a:t>
            </a:r>
          </a:p>
          <a:p>
            <a:r>
              <a:rPr lang="ru-RU" sz="1400" dirty="0">
                <a:latin typeface="Futura PT Demi" panose="020B0604020202020204" charset="-52"/>
              </a:rPr>
              <a:t>Разработка приложений на платформе «1С:Предприятие»  </a:t>
            </a:r>
          </a:p>
          <a:p>
            <a:r>
              <a:rPr lang="ru-RU" sz="1400" dirty="0">
                <a:latin typeface="Futura PT Demi" panose="020B0604020202020204" charset="-52"/>
              </a:rPr>
              <a:t>Старт в 1С: технологии, продукты, экосистема</a:t>
            </a:r>
          </a:p>
          <a:p>
            <a:endParaRPr lang="ru-RU" sz="1600" dirty="0">
              <a:latin typeface="Futura PT Demi" panose="020B0604020202020204" charset="-52"/>
            </a:endParaRPr>
          </a:p>
          <a:p>
            <a:endParaRPr lang="ru-RU" sz="1600" dirty="0">
              <a:solidFill>
                <a:srgbClr val="C00000"/>
              </a:solidFill>
              <a:latin typeface="Futura PT Demi" panose="020B0604020202020204" charset="-52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ru-RU" sz="1600" dirty="0">
              <a:solidFill>
                <a:srgbClr val="C00000"/>
              </a:solidFill>
              <a:latin typeface="Futura PT Demi" panose="020B0604020202020204" charset="-52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ru-RU" sz="1600" dirty="0">
              <a:solidFill>
                <a:srgbClr val="C00000"/>
              </a:solidFill>
              <a:latin typeface="Futura PT Demi" panose="020B0604020202020204" charset="-52"/>
            </a:endParaRPr>
          </a:p>
          <a:p>
            <a:endParaRPr lang="en-IN" sz="3200" dirty="0">
              <a:solidFill>
                <a:srgbClr val="C00000"/>
              </a:solidFill>
              <a:latin typeface="Futura PT Demi" panose="020B0604020202020204" charset="-52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D464977-01B8-47A5-566B-2AEAB283C9E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159" y="4329953"/>
            <a:ext cx="1767840" cy="176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2527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8297AB-FD4D-CA2F-5118-02F0CB01C4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12" name="Группа 1711">
            <a:extLst>
              <a:ext uri="{FF2B5EF4-FFF2-40B4-BE49-F238E27FC236}">
                <a16:creationId xmlns:a16="http://schemas.microsoft.com/office/drawing/2014/main" id="{4D8670C5-19B6-CF39-01CC-DE453283D191}"/>
              </a:ext>
            </a:extLst>
          </p:cNvPr>
          <p:cNvGrpSpPr/>
          <p:nvPr/>
        </p:nvGrpSpPr>
        <p:grpSpPr>
          <a:xfrm>
            <a:off x="-4243754" y="1312984"/>
            <a:ext cx="9603019" cy="9800493"/>
            <a:chOff x="1992838" y="402143"/>
            <a:chExt cx="6947338" cy="6730039"/>
          </a:xfrm>
          <a:solidFill>
            <a:srgbClr val="FFC000"/>
          </a:solidFill>
        </p:grpSpPr>
        <p:sp>
          <p:nvSpPr>
            <p:cNvPr id="1701" name="Полилиния: фигура 1700">
              <a:extLst>
                <a:ext uri="{FF2B5EF4-FFF2-40B4-BE49-F238E27FC236}">
                  <a16:creationId xmlns:a16="http://schemas.microsoft.com/office/drawing/2014/main" id="{0FB78676-4F1F-D80A-0F7C-31113FDC86F3}"/>
                </a:ext>
              </a:extLst>
            </p:cNvPr>
            <p:cNvSpPr/>
            <p:nvPr/>
          </p:nvSpPr>
          <p:spPr>
            <a:xfrm rot="5400000">
              <a:off x="1989794" y="405187"/>
              <a:ext cx="3365020" cy="3358931"/>
            </a:xfrm>
            <a:custGeom>
              <a:avLst/>
              <a:gdLst>
                <a:gd name="connsiteX0" fmla="*/ 0 w 3365020"/>
                <a:gd name="connsiteY0" fmla="*/ 0 h 3358931"/>
                <a:gd name="connsiteX1" fmla="*/ 1686554 w 3365020"/>
                <a:gd name="connsiteY1" fmla="*/ 0 h 3358931"/>
                <a:gd name="connsiteX2" fmla="*/ 1689797 w 3365020"/>
                <a:gd name="connsiteY2" fmla="*/ 68253 h 3358931"/>
                <a:gd name="connsiteX3" fmla="*/ 3365020 w 3365020"/>
                <a:gd name="connsiteY3" fmla="*/ 1675014 h 3358931"/>
                <a:gd name="connsiteX4" fmla="*/ 3365020 w 3365020"/>
                <a:gd name="connsiteY4" fmla="*/ 3358931 h 3358931"/>
                <a:gd name="connsiteX5" fmla="*/ 1569 w 3365020"/>
                <a:gd name="connsiteY5" fmla="*/ 64017 h 3358931"/>
                <a:gd name="connsiteX6" fmla="*/ 0 w 3365020"/>
                <a:gd name="connsiteY6" fmla="*/ 0 h 3358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65020" h="3358931">
                  <a:moveTo>
                    <a:pt x="0" y="0"/>
                  </a:moveTo>
                  <a:lnTo>
                    <a:pt x="1686554" y="0"/>
                  </a:lnTo>
                  <a:lnTo>
                    <a:pt x="1689797" y="68253"/>
                  </a:lnTo>
                  <a:cubicBezTo>
                    <a:pt x="1776030" y="970747"/>
                    <a:pt x="2493143" y="1675014"/>
                    <a:pt x="3365020" y="1675014"/>
                  </a:cubicBezTo>
                  <a:lnTo>
                    <a:pt x="3365020" y="3358931"/>
                  </a:lnTo>
                  <a:cubicBezTo>
                    <a:pt x="1563142" y="3358931"/>
                    <a:pt x="91770" y="1899398"/>
                    <a:pt x="1569" y="64017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1700" name="Полилиния: фигура 1699">
              <a:extLst>
                <a:ext uri="{FF2B5EF4-FFF2-40B4-BE49-F238E27FC236}">
                  <a16:creationId xmlns:a16="http://schemas.microsoft.com/office/drawing/2014/main" id="{112E2ADB-15D1-D4C3-49BA-6EBC8FE9DD62}"/>
                </a:ext>
              </a:extLst>
            </p:cNvPr>
            <p:cNvSpPr/>
            <p:nvPr/>
          </p:nvSpPr>
          <p:spPr>
            <a:xfrm rot="5400000">
              <a:off x="5578201" y="405187"/>
              <a:ext cx="3365020" cy="3358931"/>
            </a:xfrm>
            <a:custGeom>
              <a:avLst/>
              <a:gdLst>
                <a:gd name="connsiteX0" fmla="*/ 0 w 3365020"/>
                <a:gd name="connsiteY0" fmla="*/ 3358931 h 3358931"/>
                <a:gd name="connsiteX1" fmla="*/ 1569 w 3365020"/>
                <a:gd name="connsiteY1" fmla="*/ 3294914 h 3358931"/>
                <a:gd name="connsiteX2" fmla="*/ 3365020 w 3365020"/>
                <a:gd name="connsiteY2" fmla="*/ 0 h 3358931"/>
                <a:gd name="connsiteX3" fmla="*/ 3365020 w 3365020"/>
                <a:gd name="connsiteY3" fmla="*/ 1683915 h 3358931"/>
                <a:gd name="connsiteX4" fmla="*/ 1689797 w 3365020"/>
                <a:gd name="connsiteY4" fmla="*/ 3290676 h 3358931"/>
                <a:gd name="connsiteX5" fmla="*/ 1686554 w 3365020"/>
                <a:gd name="connsiteY5" fmla="*/ 3358931 h 3358931"/>
                <a:gd name="connsiteX6" fmla="*/ 0 w 3365020"/>
                <a:gd name="connsiteY6" fmla="*/ 3358931 h 3358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65020" h="3358931">
                  <a:moveTo>
                    <a:pt x="0" y="3358931"/>
                  </a:moveTo>
                  <a:lnTo>
                    <a:pt x="1569" y="3294914"/>
                  </a:lnTo>
                  <a:cubicBezTo>
                    <a:pt x="91770" y="1459533"/>
                    <a:pt x="1563142" y="0"/>
                    <a:pt x="3365020" y="0"/>
                  </a:cubicBezTo>
                  <a:lnTo>
                    <a:pt x="3365020" y="1683915"/>
                  </a:lnTo>
                  <a:cubicBezTo>
                    <a:pt x="2493143" y="1683915"/>
                    <a:pt x="1776030" y="2388183"/>
                    <a:pt x="1689797" y="3290676"/>
                  </a:cubicBezTo>
                  <a:lnTo>
                    <a:pt x="1686554" y="3358931"/>
                  </a:lnTo>
                  <a:lnTo>
                    <a:pt x="0" y="335893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1694" name="Полилиния: фигура 1693">
              <a:extLst>
                <a:ext uri="{FF2B5EF4-FFF2-40B4-BE49-F238E27FC236}">
                  <a16:creationId xmlns:a16="http://schemas.microsoft.com/office/drawing/2014/main" id="{272072FE-B57E-8AF1-BEDB-C75823E1EA9D}"/>
                </a:ext>
              </a:extLst>
            </p:cNvPr>
            <p:cNvSpPr/>
            <p:nvPr/>
          </p:nvSpPr>
          <p:spPr>
            <a:xfrm rot="5400000">
              <a:off x="2108995" y="3889407"/>
              <a:ext cx="3135545" cy="3350006"/>
            </a:xfrm>
            <a:custGeom>
              <a:avLst/>
              <a:gdLst>
                <a:gd name="connsiteX0" fmla="*/ 0 w 3135545"/>
                <a:gd name="connsiteY0" fmla="*/ 3350006 h 3350006"/>
                <a:gd name="connsiteX1" fmla="*/ 0 w 3135545"/>
                <a:gd name="connsiteY1" fmla="*/ 1656479 h 3350006"/>
                <a:gd name="connsiteX2" fmla="*/ 109892 w 3135545"/>
                <a:gd name="connsiteY2" fmla="*/ 1638653 h 3350006"/>
                <a:gd name="connsiteX3" fmla="*/ 1445747 w 3135545"/>
                <a:gd name="connsiteY3" fmla="*/ 68253 h 3350006"/>
                <a:gd name="connsiteX4" fmla="*/ 1448990 w 3135545"/>
                <a:gd name="connsiteY4" fmla="*/ 0 h 3350006"/>
                <a:gd name="connsiteX5" fmla="*/ 3135545 w 3135545"/>
                <a:gd name="connsiteY5" fmla="*/ 0 h 3350006"/>
                <a:gd name="connsiteX6" fmla="*/ 3133975 w 3135545"/>
                <a:gd name="connsiteY6" fmla="*/ 64017 h 3350006"/>
                <a:gd name="connsiteX7" fmla="*/ 114865 w 3135545"/>
                <a:gd name="connsiteY7" fmla="*/ 3340997 h 3350006"/>
                <a:gd name="connsiteX8" fmla="*/ 0 w 3135545"/>
                <a:gd name="connsiteY8" fmla="*/ 3350006 h 3350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135545" h="3350006">
                  <a:moveTo>
                    <a:pt x="0" y="3350006"/>
                  </a:moveTo>
                  <a:lnTo>
                    <a:pt x="0" y="1656479"/>
                  </a:lnTo>
                  <a:lnTo>
                    <a:pt x="109892" y="1638653"/>
                  </a:lnTo>
                  <a:cubicBezTo>
                    <a:pt x="822416" y="1483685"/>
                    <a:pt x="1371012" y="850414"/>
                    <a:pt x="1445747" y="68253"/>
                  </a:cubicBezTo>
                  <a:lnTo>
                    <a:pt x="1448990" y="0"/>
                  </a:lnTo>
                  <a:lnTo>
                    <a:pt x="3135545" y="0"/>
                  </a:lnTo>
                  <a:lnTo>
                    <a:pt x="3133975" y="64017"/>
                  </a:lnTo>
                  <a:cubicBezTo>
                    <a:pt x="3049593" y="1780987"/>
                    <a:pt x="1756508" y="3169040"/>
                    <a:pt x="114865" y="3340997"/>
                  </a:cubicBezTo>
                  <a:lnTo>
                    <a:pt x="0" y="33500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1692" name="Полилиния: фигура 1691">
              <a:extLst>
                <a:ext uri="{FF2B5EF4-FFF2-40B4-BE49-F238E27FC236}">
                  <a16:creationId xmlns:a16="http://schemas.microsoft.com/office/drawing/2014/main" id="{A65D54A1-369E-01A4-9441-9AE8336BDB0F}"/>
                </a:ext>
              </a:extLst>
            </p:cNvPr>
            <p:cNvSpPr/>
            <p:nvPr/>
          </p:nvSpPr>
          <p:spPr>
            <a:xfrm rot="5400000">
              <a:off x="5688477" y="3889407"/>
              <a:ext cx="3135545" cy="3350006"/>
            </a:xfrm>
            <a:custGeom>
              <a:avLst/>
              <a:gdLst>
                <a:gd name="connsiteX0" fmla="*/ 0 w 3135545"/>
                <a:gd name="connsiteY0" fmla="*/ 1693526 h 3350006"/>
                <a:gd name="connsiteX1" fmla="*/ 0 w 3135545"/>
                <a:gd name="connsiteY1" fmla="*/ 0 h 3350006"/>
                <a:gd name="connsiteX2" fmla="*/ 114865 w 3135545"/>
                <a:gd name="connsiteY2" fmla="*/ 9009 h 3350006"/>
                <a:gd name="connsiteX3" fmla="*/ 3133975 w 3135545"/>
                <a:gd name="connsiteY3" fmla="*/ 3285989 h 3350006"/>
                <a:gd name="connsiteX4" fmla="*/ 3135545 w 3135545"/>
                <a:gd name="connsiteY4" fmla="*/ 3350006 h 3350006"/>
                <a:gd name="connsiteX5" fmla="*/ 1448990 w 3135545"/>
                <a:gd name="connsiteY5" fmla="*/ 3350006 h 3350006"/>
                <a:gd name="connsiteX6" fmla="*/ 1445747 w 3135545"/>
                <a:gd name="connsiteY6" fmla="*/ 3281751 h 3350006"/>
                <a:gd name="connsiteX7" fmla="*/ 109892 w 3135545"/>
                <a:gd name="connsiteY7" fmla="*/ 1711351 h 3350006"/>
                <a:gd name="connsiteX8" fmla="*/ 0 w 3135545"/>
                <a:gd name="connsiteY8" fmla="*/ 1693526 h 3350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135545" h="3350006">
                  <a:moveTo>
                    <a:pt x="0" y="1693526"/>
                  </a:moveTo>
                  <a:lnTo>
                    <a:pt x="0" y="0"/>
                  </a:lnTo>
                  <a:lnTo>
                    <a:pt x="114865" y="9009"/>
                  </a:lnTo>
                  <a:cubicBezTo>
                    <a:pt x="1756508" y="180966"/>
                    <a:pt x="3049593" y="1569020"/>
                    <a:pt x="3133975" y="3285989"/>
                  </a:cubicBezTo>
                  <a:lnTo>
                    <a:pt x="3135545" y="3350006"/>
                  </a:lnTo>
                  <a:lnTo>
                    <a:pt x="1448990" y="3350006"/>
                  </a:lnTo>
                  <a:lnTo>
                    <a:pt x="1445747" y="3281751"/>
                  </a:lnTo>
                  <a:cubicBezTo>
                    <a:pt x="1371012" y="2499590"/>
                    <a:pt x="822416" y="1866319"/>
                    <a:pt x="109892" y="1711351"/>
                  </a:cubicBezTo>
                  <a:lnTo>
                    <a:pt x="0" y="169352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/>
            </a:p>
          </p:txBody>
        </p:sp>
      </p:grpSp>
      <p:sp>
        <p:nvSpPr>
          <p:cNvPr id="1713" name="TextBox 1712">
            <a:extLst>
              <a:ext uri="{FF2B5EF4-FFF2-40B4-BE49-F238E27FC236}">
                <a16:creationId xmlns:a16="http://schemas.microsoft.com/office/drawing/2014/main" id="{AEC7D7C2-616E-D843-5D53-8A7B4222904F}"/>
              </a:ext>
            </a:extLst>
          </p:cNvPr>
          <p:cNvSpPr txBox="1"/>
          <p:nvPr/>
        </p:nvSpPr>
        <p:spPr>
          <a:xfrm>
            <a:off x="1703512" y="452922"/>
            <a:ext cx="64317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latin typeface="Futura PT Demi" panose="020B0604020202020204" charset="-52"/>
              </a:rPr>
              <a:t>02 Развитие преподавателей</a:t>
            </a:r>
            <a:endParaRPr lang="en-IN" sz="2800" dirty="0">
              <a:latin typeface="Futura PT Demi" panose="020B0604020202020204" charset="-52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3C1FBCD-B8AE-457D-E267-E10367CFBE29}"/>
              </a:ext>
            </a:extLst>
          </p:cNvPr>
          <p:cNvSpPr txBox="1"/>
          <p:nvPr/>
        </p:nvSpPr>
        <p:spPr>
          <a:xfrm>
            <a:off x="0" y="6242836"/>
            <a:ext cx="821976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latin typeface="Futura PT Demi" panose="020B0604020202020204" charset="-52"/>
                <a:hlinkClick r:id="rId2"/>
              </a:rPr>
              <a:t>https://student.1c.ru/?page=sertifikatsiya-1s-professional</a:t>
            </a:r>
            <a:endParaRPr lang="en-US" sz="1400" dirty="0">
              <a:latin typeface="Futura PT Demi" panose="020B0604020202020204" charset="-52"/>
            </a:endParaRPr>
          </a:p>
          <a:p>
            <a:endParaRPr lang="ru-RU" sz="1400" dirty="0">
              <a:latin typeface="Futura PT Demi" panose="020B0604020202020204" charset="-5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6CD6583-88B7-A7E7-251C-F46E6DA57FF9}"/>
              </a:ext>
            </a:extLst>
          </p:cNvPr>
          <p:cNvSpPr txBox="1"/>
          <p:nvPr/>
        </p:nvSpPr>
        <p:spPr>
          <a:xfrm>
            <a:off x="5953760" y="1190632"/>
            <a:ext cx="5948816" cy="643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Futura PT Demi" panose="020B0604020202020204" charset="-52"/>
              </a:rPr>
              <a:t>1С:Профессионал</a:t>
            </a:r>
          </a:p>
          <a:p>
            <a:endParaRPr lang="ru-RU" sz="4400" dirty="0">
              <a:latin typeface="Futura PT Demi" panose="020B0604020202020204" charset="-52"/>
            </a:endParaRPr>
          </a:p>
          <a:p>
            <a:r>
              <a:rPr lang="ru-RU" sz="1600" dirty="0">
                <a:latin typeface="Futura PT Demi" panose="020B0604020202020204" charset="-52"/>
              </a:rPr>
              <a:t>Официальное подтверждение квалификации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000" dirty="0">
              <a:latin typeface="Futura PT Demi" panose="020B0604020202020204" charset="-5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>
                <a:latin typeface="Futura PT Demi" panose="020B0604020202020204" charset="-52"/>
              </a:rPr>
              <a:t>Формат: </a:t>
            </a:r>
            <a:r>
              <a:rPr lang="ru-RU" sz="1600" dirty="0">
                <a:latin typeface="Futura PT Demi" panose="020B0604020202020204" charset="-52"/>
              </a:rPr>
              <a:t>компьютерное тестирование, 14 вопросов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>
                <a:latin typeface="Futura PT Demi" panose="020B0604020202020204" charset="-52"/>
              </a:rPr>
              <a:t>Время:</a:t>
            </a:r>
            <a:r>
              <a:rPr lang="ru-RU" sz="1600" dirty="0">
                <a:latin typeface="Futura PT Demi" panose="020B0604020202020204" charset="-52"/>
              </a:rPr>
              <a:t> 30 минут на все вопросы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>
                <a:latin typeface="Futura PT Demi" panose="020B0604020202020204" charset="-52"/>
              </a:rPr>
              <a:t>Проходной балл: </a:t>
            </a:r>
            <a:r>
              <a:rPr lang="ru-RU" sz="1600" dirty="0">
                <a:latin typeface="Futura PT Demi" panose="020B0604020202020204" charset="-52"/>
              </a:rPr>
              <a:t>не менее 12 правильных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>
              <a:latin typeface="Futura PT Demi" panose="020B0604020202020204" charset="-52"/>
            </a:endParaRPr>
          </a:p>
          <a:p>
            <a:r>
              <a:rPr lang="ru-RU" sz="1600" dirty="0">
                <a:latin typeface="Futura PT Demi" panose="020B0604020202020204" charset="-52"/>
              </a:rPr>
              <a:t>Бесплатно для преподавателей при наличии договора с учебным заведением</a:t>
            </a:r>
          </a:p>
          <a:p>
            <a:endParaRPr lang="ru-RU" sz="1600" dirty="0">
              <a:latin typeface="Futura PT Demi" panose="020B0604020202020204" charset="-52"/>
            </a:endParaRPr>
          </a:p>
          <a:p>
            <a:endParaRPr lang="ru-RU" sz="1600" dirty="0">
              <a:latin typeface="Futura PT Demi" panose="020B0604020202020204" charset="-52"/>
            </a:endParaRPr>
          </a:p>
          <a:p>
            <a:endParaRPr lang="ru-RU" sz="1600" dirty="0">
              <a:latin typeface="Futura PT Demi" panose="020B0604020202020204" charset="-52"/>
            </a:endParaRPr>
          </a:p>
          <a:p>
            <a:endParaRPr lang="ru-RU" sz="1600" dirty="0">
              <a:latin typeface="Futura PT Demi" panose="020B0604020202020204" charset="-52"/>
            </a:endParaRPr>
          </a:p>
          <a:p>
            <a:endParaRPr lang="ru-RU" sz="1600" dirty="0">
              <a:latin typeface="Futura PT Demi" panose="020B0604020202020204" charset="-52"/>
            </a:endParaRPr>
          </a:p>
          <a:p>
            <a:pPr algn="r"/>
            <a:r>
              <a:rPr lang="ru-RU" sz="1600" dirty="0">
                <a:latin typeface="Futura PT Demi" panose="020B0604020202020204" charset="-52"/>
                <a:hlinkClick r:id="rId3" tooltip="mailto:prof@1c.r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prof@1c.ru</a:t>
            </a:r>
            <a:endParaRPr lang="ru-RU" sz="1600" dirty="0">
              <a:latin typeface="Futura PT Demi" panose="020B0604020202020204" charset="-52"/>
            </a:endParaRPr>
          </a:p>
          <a:p>
            <a:pPr algn="r"/>
            <a:r>
              <a:rPr lang="ru-RU" sz="1600" dirty="0">
                <a:latin typeface="Futura PT Demi" panose="020B0604020202020204" charset="-52"/>
              </a:rPr>
              <a:t>+7 (495) 688-90-02</a:t>
            </a:r>
          </a:p>
          <a:p>
            <a:endParaRPr lang="ru-RU" sz="1600" dirty="0">
              <a:solidFill>
                <a:srgbClr val="C00000"/>
              </a:solidFill>
              <a:latin typeface="Futura PT Demi" panose="020B0604020202020204" charset="-52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ru-RU" sz="1600" dirty="0">
              <a:solidFill>
                <a:srgbClr val="C00000"/>
              </a:solidFill>
              <a:latin typeface="Futura PT Demi" panose="020B0604020202020204" charset="-52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ru-RU" sz="1600" dirty="0">
              <a:solidFill>
                <a:srgbClr val="C00000"/>
              </a:solidFill>
              <a:latin typeface="Futura PT Demi" panose="020B0604020202020204" charset="-52"/>
            </a:endParaRPr>
          </a:p>
          <a:p>
            <a:endParaRPr lang="en-IN" sz="3200" dirty="0">
              <a:solidFill>
                <a:srgbClr val="C00000"/>
              </a:solidFill>
              <a:latin typeface="Futura PT Demi" panose="020B0604020202020204" charset="-52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171D456-9E14-BDC0-BF32-FFC97683374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76" y="4302160"/>
            <a:ext cx="1578314" cy="157831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DC8EBD2-77D3-A0E4-F8D0-66483D32012A}"/>
              </a:ext>
            </a:extLst>
          </p:cNvPr>
          <p:cNvSpPr txBox="1"/>
          <p:nvPr/>
        </p:nvSpPr>
        <p:spPr>
          <a:xfrm>
            <a:off x="3119859" y="4982795"/>
            <a:ext cx="643170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latin typeface="Futura PT Demi" panose="020B0604020202020204" charset="-52"/>
              </a:rPr>
              <a:t>Экспертный </a:t>
            </a:r>
          </a:p>
          <a:p>
            <a:r>
              <a:rPr lang="ru-RU" sz="2800" b="1" dirty="0">
                <a:latin typeface="Futura PT Demi" panose="020B0604020202020204" charset="-52"/>
              </a:rPr>
              <a:t>уровень</a:t>
            </a:r>
            <a:endParaRPr lang="en-IN" sz="2800" dirty="0">
              <a:latin typeface="Futura PT Demi" panose="020B060402020202020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7677360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CCCF46-8201-91D8-FFE2-1D013603C5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12" name="Группа 1711">
            <a:extLst>
              <a:ext uri="{FF2B5EF4-FFF2-40B4-BE49-F238E27FC236}">
                <a16:creationId xmlns:a16="http://schemas.microsoft.com/office/drawing/2014/main" id="{64010D6E-8203-E642-6447-37D84FE208D6}"/>
              </a:ext>
            </a:extLst>
          </p:cNvPr>
          <p:cNvGrpSpPr/>
          <p:nvPr/>
        </p:nvGrpSpPr>
        <p:grpSpPr>
          <a:xfrm>
            <a:off x="-4243754" y="1312984"/>
            <a:ext cx="9603019" cy="9800493"/>
            <a:chOff x="1992838" y="402143"/>
            <a:chExt cx="6947338" cy="6730039"/>
          </a:xfrm>
          <a:solidFill>
            <a:srgbClr val="FFC000"/>
          </a:solidFill>
        </p:grpSpPr>
        <p:sp>
          <p:nvSpPr>
            <p:cNvPr id="1701" name="Полилиния: фигура 1700">
              <a:extLst>
                <a:ext uri="{FF2B5EF4-FFF2-40B4-BE49-F238E27FC236}">
                  <a16:creationId xmlns:a16="http://schemas.microsoft.com/office/drawing/2014/main" id="{05D5EF58-DF1B-5ADF-31E9-278FA7BC7179}"/>
                </a:ext>
              </a:extLst>
            </p:cNvPr>
            <p:cNvSpPr/>
            <p:nvPr/>
          </p:nvSpPr>
          <p:spPr>
            <a:xfrm rot="5400000">
              <a:off x="1989794" y="405187"/>
              <a:ext cx="3365020" cy="3358931"/>
            </a:xfrm>
            <a:custGeom>
              <a:avLst/>
              <a:gdLst>
                <a:gd name="connsiteX0" fmla="*/ 0 w 3365020"/>
                <a:gd name="connsiteY0" fmla="*/ 0 h 3358931"/>
                <a:gd name="connsiteX1" fmla="*/ 1686554 w 3365020"/>
                <a:gd name="connsiteY1" fmla="*/ 0 h 3358931"/>
                <a:gd name="connsiteX2" fmla="*/ 1689797 w 3365020"/>
                <a:gd name="connsiteY2" fmla="*/ 68253 h 3358931"/>
                <a:gd name="connsiteX3" fmla="*/ 3365020 w 3365020"/>
                <a:gd name="connsiteY3" fmla="*/ 1675014 h 3358931"/>
                <a:gd name="connsiteX4" fmla="*/ 3365020 w 3365020"/>
                <a:gd name="connsiteY4" fmla="*/ 3358931 h 3358931"/>
                <a:gd name="connsiteX5" fmla="*/ 1569 w 3365020"/>
                <a:gd name="connsiteY5" fmla="*/ 64017 h 3358931"/>
                <a:gd name="connsiteX6" fmla="*/ 0 w 3365020"/>
                <a:gd name="connsiteY6" fmla="*/ 0 h 3358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65020" h="3358931">
                  <a:moveTo>
                    <a:pt x="0" y="0"/>
                  </a:moveTo>
                  <a:lnTo>
                    <a:pt x="1686554" y="0"/>
                  </a:lnTo>
                  <a:lnTo>
                    <a:pt x="1689797" y="68253"/>
                  </a:lnTo>
                  <a:cubicBezTo>
                    <a:pt x="1776030" y="970747"/>
                    <a:pt x="2493143" y="1675014"/>
                    <a:pt x="3365020" y="1675014"/>
                  </a:cubicBezTo>
                  <a:lnTo>
                    <a:pt x="3365020" y="3358931"/>
                  </a:lnTo>
                  <a:cubicBezTo>
                    <a:pt x="1563142" y="3358931"/>
                    <a:pt x="91770" y="1899398"/>
                    <a:pt x="1569" y="64017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1700" name="Полилиния: фигура 1699">
              <a:extLst>
                <a:ext uri="{FF2B5EF4-FFF2-40B4-BE49-F238E27FC236}">
                  <a16:creationId xmlns:a16="http://schemas.microsoft.com/office/drawing/2014/main" id="{D3C02DD9-7D3A-DC8A-437A-2B6788736526}"/>
                </a:ext>
              </a:extLst>
            </p:cNvPr>
            <p:cNvSpPr/>
            <p:nvPr/>
          </p:nvSpPr>
          <p:spPr>
            <a:xfrm rot="5400000">
              <a:off x="5578201" y="405187"/>
              <a:ext cx="3365020" cy="3358931"/>
            </a:xfrm>
            <a:custGeom>
              <a:avLst/>
              <a:gdLst>
                <a:gd name="connsiteX0" fmla="*/ 0 w 3365020"/>
                <a:gd name="connsiteY0" fmla="*/ 3358931 h 3358931"/>
                <a:gd name="connsiteX1" fmla="*/ 1569 w 3365020"/>
                <a:gd name="connsiteY1" fmla="*/ 3294914 h 3358931"/>
                <a:gd name="connsiteX2" fmla="*/ 3365020 w 3365020"/>
                <a:gd name="connsiteY2" fmla="*/ 0 h 3358931"/>
                <a:gd name="connsiteX3" fmla="*/ 3365020 w 3365020"/>
                <a:gd name="connsiteY3" fmla="*/ 1683915 h 3358931"/>
                <a:gd name="connsiteX4" fmla="*/ 1689797 w 3365020"/>
                <a:gd name="connsiteY4" fmla="*/ 3290676 h 3358931"/>
                <a:gd name="connsiteX5" fmla="*/ 1686554 w 3365020"/>
                <a:gd name="connsiteY5" fmla="*/ 3358931 h 3358931"/>
                <a:gd name="connsiteX6" fmla="*/ 0 w 3365020"/>
                <a:gd name="connsiteY6" fmla="*/ 3358931 h 3358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65020" h="3358931">
                  <a:moveTo>
                    <a:pt x="0" y="3358931"/>
                  </a:moveTo>
                  <a:lnTo>
                    <a:pt x="1569" y="3294914"/>
                  </a:lnTo>
                  <a:cubicBezTo>
                    <a:pt x="91770" y="1459533"/>
                    <a:pt x="1563142" y="0"/>
                    <a:pt x="3365020" y="0"/>
                  </a:cubicBezTo>
                  <a:lnTo>
                    <a:pt x="3365020" y="1683915"/>
                  </a:lnTo>
                  <a:cubicBezTo>
                    <a:pt x="2493143" y="1683915"/>
                    <a:pt x="1776030" y="2388183"/>
                    <a:pt x="1689797" y="3290676"/>
                  </a:cubicBezTo>
                  <a:lnTo>
                    <a:pt x="1686554" y="3358931"/>
                  </a:lnTo>
                  <a:lnTo>
                    <a:pt x="0" y="335893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1694" name="Полилиния: фигура 1693">
              <a:extLst>
                <a:ext uri="{FF2B5EF4-FFF2-40B4-BE49-F238E27FC236}">
                  <a16:creationId xmlns:a16="http://schemas.microsoft.com/office/drawing/2014/main" id="{20705D68-F07F-B84A-24C5-11A1034E0338}"/>
                </a:ext>
              </a:extLst>
            </p:cNvPr>
            <p:cNvSpPr/>
            <p:nvPr/>
          </p:nvSpPr>
          <p:spPr>
            <a:xfrm rot="5400000">
              <a:off x="2108995" y="3889407"/>
              <a:ext cx="3135545" cy="3350006"/>
            </a:xfrm>
            <a:custGeom>
              <a:avLst/>
              <a:gdLst>
                <a:gd name="connsiteX0" fmla="*/ 0 w 3135545"/>
                <a:gd name="connsiteY0" fmla="*/ 3350006 h 3350006"/>
                <a:gd name="connsiteX1" fmla="*/ 0 w 3135545"/>
                <a:gd name="connsiteY1" fmla="*/ 1656479 h 3350006"/>
                <a:gd name="connsiteX2" fmla="*/ 109892 w 3135545"/>
                <a:gd name="connsiteY2" fmla="*/ 1638653 h 3350006"/>
                <a:gd name="connsiteX3" fmla="*/ 1445747 w 3135545"/>
                <a:gd name="connsiteY3" fmla="*/ 68253 h 3350006"/>
                <a:gd name="connsiteX4" fmla="*/ 1448990 w 3135545"/>
                <a:gd name="connsiteY4" fmla="*/ 0 h 3350006"/>
                <a:gd name="connsiteX5" fmla="*/ 3135545 w 3135545"/>
                <a:gd name="connsiteY5" fmla="*/ 0 h 3350006"/>
                <a:gd name="connsiteX6" fmla="*/ 3133975 w 3135545"/>
                <a:gd name="connsiteY6" fmla="*/ 64017 h 3350006"/>
                <a:gd name="connsiteX7" fmla="*/ 114865 w 3135545"/>
                <a:gd name="connsiteY7" fmla="*/ 3340997 h 3350006"/>
                <a:gd name="connsiteX8" fmla="*/ 0 w 3135545"/>
                <a:gd name="connsiteY8" fmla="*/ 3350006 h 3350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135545" h="3350006">
                  <a:moveTo>
                    <a:pt x="0" y="3350006"/>
                  </a:moveTo>
                  <a:lnTo>
                    <a:pt x="0" y="1656479"/>
                  </a:lnTo>
                  <a:lnTo>
                    <a:pt x="109892" y="1638653"/>
                  </a:lnTo>
                  <a:cubicBezTo>
                    <a:pt x="822416" y="1483685"/>
                    <a:pt x="1371012" y="850414"/>
                    <a:pt x="1445747" y="68253"/>
                  </a:cubicBezTo>
                  <a:lnTo>
                    <a:pt x="1448990" y="0"/>
                  </a:lnTo>
                  <a:lnTo>
                    <a:pt x="3135545" y="0"/>
                  </a:lnTo>
                  <a:lnTo>
                    <a:pt x="3133975" y="64017"/>
                  </a:lnTo>
                  <a:cubicBezTo>
                    <a:pt x="3049593" y="1780987"/>
                    <a:pt x="1756508" y="3169040"/>
                    <a:pt x="114865" y="3340997"/>
                  </a:cubicBezTo>
                  <a:lnTo>
                    <a:pt x="0" y="335000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1692" name="Полилиния: фигура 1691">
              <a:extLst>
                <a:ext uri="{FF2B5EF4-FFF2-40B4-BE49-F238E27FC236}">
                  <a16:creationId xmlns:a16="http://schemas.microsoft.com/office/drawing/2014/main" id="{B3E6BEAB-1415-7B6E-F0A9-6593D0CF5B12}"/>
                </a:ext>
              </a:extLst>
            </p:cNvPr>
            <p:cNvSpPr/>
            <p:nvPr/>
          </p:nvSpPr>
          <p:spPr>
            <a:xfrm rot="5400000">
              <a:off x="5688477" y="3889407"/>
              <a:ext cx="3135545" cy="3350006"/>
            </a:xfrm>
            <a:custGeom>
              <a:avLst/>
              <a:gdLst>
                <a:gd name="connsiteX0" fmla="*/ 0 w 3135545"/>
                <a:gd name="connsiteY0" fmla="*/ 1693526 h 3350006"/>
                <a:gd name="connsiteX1" fmla="*/ 0 w 3135545"/>
                <a:gd name="connsiteY1" fmla="*/ 0 h 3350006"/>
                <a:gd name="connsiteX2" fmla="*/ 114865 w 3135545"/>
                <a:gd name="connsiteY2" fmla="*/ 9009 h 3350006"/>
                <a:gd name="connsiteX3" fmla="*/ 3133975 w 3135545"/>
                <a:gd name="connsiteY3" fmla="*/ 3285989 h 3350006"/>
                <a:gd name="connsiteX4" fmla="*/ 3135545 w 3135545"/>
                <a:gd name="connsiteY4" fmla="*/ 3350006 h 3350006"/>
                <a:gd name="connsiteX5" fmla="*/ 1448990 w 3135545"/>
                <a:gd name="connsiteY5" fmla="*/ 3350006 h 3350006"/>
                <a:gd name="connsiteX6" fmla="*/ 1445747 w 3135545"/>
                <a:gd name="connsiteY6" fmla="*/ 3281751 h 3350006"/>
                <a:gd name="connsiteX7" fmla="*/ 109892 w 3135545"/>
                <a:gd name="connsiteY7" fmla="*/ 1711351 h 3350006"/>
                <a:gd name="connsiteX8" fmla="*/ 0 w 3135545"/>
                <a:gd name="connsiteY8" fmla="*/ 1693526 h 3350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135545" h="3350006">
                  <a:moveTo>
                    <a:pt x="0" y="1693526"/>
                  </a:moveTo>
                  <a:lnTo>
                    <a:pt x="0" y="0"/>
                  </a:lnTo>
                  <a:lnTo>
                    <a:pt x="114865" y="9009"/>
                  </a:lnTo>
                  <a:cubicBezTo>
                    <a:pt x="1756508" y="180966"/>
                    <a:pt x="3049593" y="1569020"/>
                    <a:pt x="3133975" y="3285989"/>
                  </a:cubicBezTo>
                  <a:lnTo>
                    <a:pt x="3135545" y="3350006"/>
                  </a:lnTo>
                  <a:lnTo>
                    <a:pt x="1448990" y="3350006"/>
                  </a:lnTo>
                  <a:lnTo>
                    <a:pt x="1445747" y="3281751"/>
                  </a:lnTo>
                  <a:cubicBezTo>
                    <a:pt x="1371012" y="2499590"/>
                    <a:pt x="822416" y="1866319"/>
                    <a:pt x="109892" y="1711351"/>
                  </a:cubicBezTo>
                  <a:lnTo>
                    <a:pt x="0" y="169352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/>
            </a:p>
          </p:txBody>
        </p:sp>
      </p:grpSp>
      <p:sp>
        <p:nvSpPr>
          <p:cNvPr id="1713" name="TextBox 1712">
            <a:extLst>
              <a:ext uri="{FF2B5EF4-FFF2-40B4-BE49-F238E27FC236}">
                <a16:creationId xmlns:a16="http://schemas.microsoft.com/office/drawing/2014/main" id="{940DCC9A-155C-6F8B-65C7-4BEC6EAF30EF}"/>
              </a:ext>
            </a:extLst>
          </p:cNvPr>
          <p:cNvSpPr txBox="1"/>
          <p:nvPr/>
        </p:nvSpPr>
        <p:spPr>
          <a:xfrm>
            <a:off x="1703512" y="452922"/>
            <a:ext cx="64317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latin typeface="Futura PT Demi" panose="020B0604020202020204" charset="-52"/>
              </a:rPr>
              <a:t>02 Развитие преподавателей</a:t>
            </a:r>
            <a:endParaRPr lang="en-IN" sz="2800" dirty="0">
              <a:latin typeface="Futura PT Demi" panose="020B0604020202020204" charset="-52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686F65-3374-3E5C-DF0D-3E811AADBEFA}"/>
              </a:ext>
            </a:extLst>
          </p:cNvPr>
          <p:cNvSpPr txBox="1"/>
          <p:nvPr/>
        </p:nvSpPr>
        <p:spPr>
          <a:xfrm>
            <a:off x="0" y="6242836"/>
            <a:ext cx="821976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latin typeface="Futura PT Demi" panose="020B0604020202020204" charset="-52"/>
                <a:hlinkClick r:id="rId2"/>
              </a:rPr>
              <a:t>https://student.1c.ru/?page=status-sertifitsirovannogo-prepodavatelya-tsso</a:t>
            </a:r>
            <a:endParaRPr lang="en-US" sz="1400" dirty="0">
              <a:latin typeface="Futura PT Demi" panose="020B0604020202020204" charset="-52"/>
            </a:endParaRPr>
          </a:p>
          <a:p>
            <a:endParaRPr lang="ru-RU" sz="1400" dirty="0">
              <a:latin typeface="Futura PT Demi" panose="020B0604020202020204" charset="-52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D91A441-7D4D-2902-48AB-7FAF53C01574}"/>
              </a:ext>
            </a:extLst>
          </p:cNvPr>
          <p:cNvSpPr txBox="1"/>
          <p:nvPr/>
        </p:nvSpPr>
        <p:spPr>
          <a:xfrm>
            <a:off x="5519936" y="1036143"/>
            <a:ext cx="6431707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Futura PT Demi" panose="020B0604020202020204" charset="-52"/>
              </a:rPr>
              <a:t>Статус сертифицированного преподавателя ЦСО</a:t>
            </a:r>
          </a:p>
          <a:p>
            <a:endParaRPr lang="ru-RU" sz="1600" dirty="0">
              <a:latin typeface="Futura PT Demi" panose="020B0604020202020204" charset="-52"/>
            </a:endParaRPr>
          </a:p>
          <a:p>
            <a:r>
              <a:rPr lang="ru-RU" sz="1600" dirty="0">
                <a:latin typeface="Futura PT Demi" panose="020B0604020202020204" charset="-52"/>
              </a:rPr>
              <a:t>Дает право вести сертифицированные курсы</a:t>
            </a:r>
          </a:p>
          <a:p>
            <a:br>
              <a:rPr lang="ru-RU" sz="2000" dirty="0">
                <a:latin typeface="Futura PT Demi" panose="020B0604020202020204" charset="-52"/>
              </a:rPr>
            </a:br>
            <a:r>
              <a:rPr lang="ru-RU" sz="1600" dirty="0">
                <a:latin typeface="Futura PT Demi" panose="020B0604020202020204" charset="-52"/>
              </a:rPr>
              <a:t>Этапы аттестации преподавателя: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>
                <a:latin typeface="Futura PT Demi" panose="020B0604020202020204" charset="-52"/>
              </a:rPr>
              <a:t>Тестирование. </a:t>
            </a:r>
            <a:r>
              <a:rPr lang="ru-RU" sz="1600" dirty="0">
                <a:latin typeface="Futura PT Demi" panose="020B0604020202020204" charset="-52"/>
              </a:rPr>
              <a:t>Сдать экзамен «1С:Профессионал» по выбранному направлению. Бесплатно.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>
                <a:latin typeface="Futura PT Demi" panose="020B0604020202020204" charset="-52"/>
              </a:rPr>
              <a:t>Дистанционное обучение. </a:t>
            </a:r>
            <a:r>
              <a:rPr lang="ru-RU" sz="1600" dirty="0">
                <a:latin typeface="Futura PT Demi" panose="020B0604020202020204" charset="-52"/>
              </a:rPr>
              <a:t>Приобрести комплект для преподавателя 350 руб. и дополнительные материалы для подготовки 2 925 руб.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>
                <a:latin typeface="Futura PT Demi" panose="020B0604020202020204" charset="-52"/>
              </a:rPr>
              <a:t>Итоговый экзамен</a:t>
            </a:r>
            <a:r>
              <a:rPr lang="ru-RU" sz="1600" dirty="0">
                <a:latin typeface="Futura PT Demi" panose="020B0604020202020204" charset="-52"/>
              </a:rPr>
              <a:t>. Сдать экзамен «Преподаватель ЦСО» 2 300 руб.</a:t>
            </a:r>
          </a:p>
          <a:p>
            <a:pPr algn="r"/>
            <a:r>
              <a:rPr lang="ru-RU" sz="1600" dirty="0">
                <a:latin typeface="Futura PT Demi" panose="020B0604020202020204" charset="-52"/>
              </a:rPr>
              <a:t>cso@1c.ru</a:t>
            </a:r>
          </a:p>
          <a:p>
            <a:pPr algn="r"/>
            <a:r>
              <a:rPr lang="ru-RU" sz="1600" dirty="0">
                <a:latin typeface="Futura PT Demi" panose="020B0604020202020204" charset="-52"/>
              </a:rPr>
              <a:t>+7 (495) 688-90-02</a:t>
            </a:r>
          </a:p>
          <a:p>
            <a:endParaRPr lang="ru-RU" sz="1600" dirty="0">
              <a:solidFill>
                <a:srgbClr val="C00000"/>
              </a:solidFill>
              <a:latin typeface="Futura PT Demi" panose="020B0604020202020204" charset="-52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ru-RU" sz="1600" dirty="0">
              <a:solidFill>
                <a:srgbClr val="C00000"/>
              </a:solidFill>
              <a:latin typeface="Futura PT Demi" panose="020B0604020202020204" charset="-52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ru-RU" sz="1600" dirty="0">
              <a:solidFill>
                <a:srgbClr val="C00000"/>
              </a:solidFill>
              <a:latin typeface="Futura PT Demi" panose="020B0604020202020204" charset="-52"/>
            </a:endParaRPr>
          </a:p>
          <a:p>
            <a:endParaRPr lang="en-IN" sz="3200" dirty="0">
              <a:solidFill>
                <a:srgbClr val="C00000"/>
              </a:solidFill>
              <a:latin typeface="Futura PT Demi" panose="020B0604020202020204" charset="-52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777965B-C691-1624-4CE0-59FDF4A4D81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272" y="4279606"/>
            <a:ext cx="1719805" cy="171980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ADF8AC7-9CBA-EEDC-1C82-01024756714B}"/>
              </a:ext>
            </a:extLst>
          </p:cNvPr>
          <p:cNvSpPr txBox="1"/>
          <p:nvPr/>
        </p:nvSpPr>
        <p:spPr>
          <a:xfrm>
            <a:off x="3119859" y="4982795"/>
            <a:ext cx="643170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latin typeface="Futura PT Demi" panose="020B0604020202020204" charset="-52"/>
              </a:rPr>
              <a:t>Экспертный </a:t>
            </a:r>
          </a:p>
          <a:p>
            <a:r>
              <a:rPr lang="ru-RU" sz="2800" b="1" dirty="0">
                <a:latin typeface="Futura PT Demi" panose="020B0604020202020204" charset="-52"/>
              </a:rPr>
              <a:t>уровень</a:t>
            </a:r>
            <a:endParaRPr lang="en-IN" sz="2800" dirty="0">
              <a:latin typeface="Futura PT Demi" panose="020B060402020202020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1329076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6F67CE-EECE-8D47-1BD2-B75B752CE2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2798A303-13F0-46D0-B926-796FBD34F9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9536" y="244040"/>
            <a:ext cx="9410700" cy="1081087"/>
          </a:xfrm>
        </p:spPr>
        <p:txBody>
          <a:bodyPr/>
          <a:lstStyle/>
          <a:p>
            <a:r>
              <a:rPr lang="ru-RU" b="1" dirty="0">
                <a:latin typeface="Futura PT Demi" panose="020B0604020202020204" charset="-52"/>
              </a:rPr>
              <a:t>03 Возможности для студентов</a:t>
            </a:r>
            <a:endParaRPr lang="ru-RU" dirty="0">
              <a:latin typeface="Futura PT Demi" panose="020B0604020202020204" charset="-52"/>
            </a:endParaRP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9BF3A6E1-09EA-7509-A276-B565C18453CC}"/>
              </a:ext>
            </a:extLst>
          </p:cNvPr>
          <p:cNvCxnSpPr/>
          <p:nvPr/>
        </p:nvCxnSpPr>
        <p:spPr>
          <a:xfrm>
            <a:off x="5951984" y="1325127"/>
            <a:ext cx="0" cy="5056201"/>
          </a:xfrm>
          <a:prstGeom prst="line">
            <a:avLst/>
          </a:prstGeom>
          <a:ln>
            <a:solidFill>
              <a:srgbClr val="FFCD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0A6CFA64-343E-5240-0B7F-92B0B29FF2CE}"/>
              </a:ext>
            </a:extLst>
          </p:cNvPr>
          <p:cNvSpPr txBox="1"/>
          <p:nvPr/>
        </p:nvSpPr>
        <p:spPr>
          <a:xfrm>
            <a:off x="1228290" y="2328898"/>
            <a:ext cx="3427545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Futura PT Demi" panose="020B0604020202020204" charset="-52"/>
              </a:rPr>
              <a:t>Бесплатное учебное</a:t>
            </a:r>
          </a:p>
          <a:p>
            <a:r>
              <a:rPr lang="ru-RU" sz="2400" b="1" dirty="0">
                <a:latin typeface="Futura PT Demi" panose="020B0604020202020204" charset="-52"/>
              </a:rPr>
              <a:t>программное обеспечение</a:t>
            </a:r>
            <a:br>
              <a:rPr lang="ru-RU" sz="2000" b="1" dirty="0">
                <a:latin typeface="Futura PT Demi" panose="020B0604020202020204" charset="-52"/>
              </a:rPr>
            </a:br>
            <a:endParaRPr lang="ru-RU" sz="2000" b="1" dirty="0">
              <a:latin typeface="Futura PT Demi" panose="020B0604020202020204" charset="-5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Futura PT Demi" panose="020B0604020202020204" charset="-52"/>
              </a:rPr>
              <a:t>Учебная версия платформы «1С:Предприятие 8»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Futura PT Demi" panose="020B0604020202020204" charset="-52"/>
              </a:rPr>
              <a:t>Учебные конфигурации «Бухгалтерия предприятия», «Управление нашей фирмой»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EFF9B62-BB09-9A78-F402-8C4B41A18F59}"/>
              </a:ext>
            </a:extLst>
          </p:cNvPr>
          <p:cNvSpPr txBox="1"/>
          <p:nvPr/>
        </p:nvSpPr>
        <p:spPr>
          <a:xfrm>
            <a:off x="6922870" y="2280356"/>
            <a:ext cx="345509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Futura PT Demi" panose="020B0604020202020204" charset="-52"/>
              </a:rPr>
              <a:t>Льготные условия сертификации 1С:Профессионал</a:t>
            </a:r>
            <a:br>
              <a:rPr lang="ru-RU" sz="2000" b="1" dirty="0">
                <a:latin typeface="Futura PT Demi" panose="020B0604020202020204" charset="-52"/>
              </a:rPr>
            </a:br>
            <a:endParaRPr lang="ru-RU" sz="2000" b="1" dirty="0">
              <a:latin typeface="Futura PT Demi" panose="020B0604020202020204" charset="-5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Futura PT Demi" panose="020B0604020202020204" charset="-52"/>
              </a:rPr>
              <a:t>Стоимость сертификации одного обучающегося — 200 руб.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Futura PT Demi" panose="020B0604020202020204" charset="-52"/>
              </a:rPr>
              <a:t>Каждая вторая попытка — бесплатно</a:t>
            </a:r>
          </a:p>
          <a:p>
            <a:pPr algn="ctr"/>
            <a:endParaRPr lang="en-IN" sz="3200" dirty="0">
              <a:solidFill>
                <a:srgbClr val="C00000"/>
              </a:solidFill>
              <a:latin typeface="Futura PT Demi" panose="020B0604020202020204" charset="-52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E7BA228-8DD1-4B06-E1C3-951ADBF4E1D1}"/>
              </a:ext>
            </a:extLst>
          </p:cNvPr>
          <p:cNvSpPr txBox="1"/>
          <p:nvPr/>
        </p:nvSpPr>
        <p:spPr>
          <a:xfrm>
            <a:off x="531942" y="6011996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hlinkClick r:id="rId2"/>
              </a:rPr>
              <a:t>https://online.1c.ru/catalog/free/learning.php</a:t>
            </a:r>
            <a:endParaRPr lang="ru-RU" dirty="0"/>
          </a:p>
          <a:p>
            <a:endParaRPr lang="ru-RU" dirty="0"/>
          </a:p>
        </p:txBody>
      </p:sp>
      <p:sp>
        <p:nvSpPr>
          <p:cNvPr id="20" name="Shape 0">
            <a:extLst>
              <a:ext uri="{FF2B5EF4-FFF2-40B4-BE49-F238E27FC236}">
                <a16:creationId xmlns:a16="http://schemas.microsoft.com/office/drawing/2014/main" id="{F9A7FC15-0434-E0E1-544D-86D0EB809179}"/>
              </a:ext>
            </a:extLst>
          </p:cNvPr>
          <p:cNvSpPr/>
          <p:nvPr/>
        </p:nvSpPr>
        <p:spPr>
          <a:xfrm>
            <a:off x="528574" y="1467555"/>
            <a:ext cx="1325880" cy="310896"/>
          </a:xfrm>
          <a:prstGeom prst="roundRect">
            <a:avLst>
              <a:gd name="adj" fmla="val 147059"/>
            </a:avLst>
          </a:prstGeom>
          <a:solidFill>
            <a:srgbClr val="FFC00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2" name="Text 1">
            <a:extLst>
              <a:ext uri="{FF2B5EF4-FFF2-40B4-BE49-F238E27FC236}">
                <a16:creationId xmlns:a16="http://schemas.microsoft.com/office/drawing/2014/main" id="{51B6F76E-9FD2-B45C-AB22-3E38484CD375}"/>
              </a:ext>
            </a:extLst>
          </p:cNvPr>
          <p:cNvSpPr/>
          <p:nvPr/>
        </p:nvSpPr>
        <p:spPr>
          <a:xfrm>
            <a:off x="876046" y="1467555"/>
            <a:ext cx="960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ru-RU" sz="950" b="1" kern="0" spc="50" dirty="0">
                <a:cs typeface="Arial" pitchFamily="34" charset="-120"/>
              </a:rPr>
              <a:t>О</a:t>
            </a:r>
            <a:r>
              <a:rPr lang="ru-RU" sz="950" b="1" kern="0" spc="50" dirty="0">
                <a:latin typeface="Arial" pitchFamily="34" charset="0"/>
                <a:cs typeface="Arial" pitchFamily="34" charset="-120"/>
              </a:rPr>
              <a:t>бучение</a:t>
            </a:r>
            <a:endParaRPr lang="en-US" sz="950" dirty="0"/>
          </a:p>
        </p:txBody>
      </p:sp>
      <p:sp>
        <p:nvSpPr>
          <p:cNvPr id="23" name="Shape 0">
            <a:extLst>
              <a:ext uri="{FF2B5EF4-FFF2-40B4-BE49-F238E27FC236}">
                <a16:creationId xmlns:a16="http://schemas.microsoft.com/office/drawing/2014/main" id="{D91075DF-42DD-C6F7-B080-8433D5410ED1}"/>
              </a:ext>
            </a:extLst>
          </p:cNvPr>
          <p:cNvSpPr/>
          <p:nvPr/>
        </p:nvSpPr>
        <p:spPr>
          <a:xfrm>
            <a:off x="6813142" y="1452239"/>
            <a:ext cx="1587114" cy="326212"/>
          </a:xfrm>
          <a:prstGeom prst="roundRect">
            <a:avLst>
              <a:gd name="adj" fmla="val 147059"/>
            </a:avLst>
          </a:prstGeom>
          <a:solidFill>
            <a:srgbClr val="FFC000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4" name="Image 0" descr="preencoded.png">
            <a:extLst>
              <a:ext uri="{FF2B5EF4-FFF2-40B4-BE49-F238E27FC236}">
                <a16:creationId xmlns:a16="http://schemas.microsoft.com/office/drawing/2014/main" id="{C7E5E863-BA0C-BB33-06D3-ACBB155F0E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Edges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922870" y="1525391"/>
            <a:ext cx="182880" cy="182880"/>
          </a:xfrm>
          <a:prstGeom prst="rect">
            <a:avLst/>
          </a:prstGeom>
        </p:spPr>
      </p:pic>
      <p:sp>
        <p:nvSpPr>
          <p:cNvPr id="25" name="Text 1">
            <a:extLst>
              <a:ext uri="{FF2B5EF4-FFF2-40B4-BE49-F238E27FC236}">
                <a16:creationId xmlns:a16="http://schemas.microsoft.com/office/drawing/2014/main" id="{DB268FA9-AD9B-7B5D-AC5D-AD08985C0D57}"/>
              </a:ext>
            </a:extLst>
          </p:cNvPr>
          <p:cNvSpPr/>
          <p:nvPr/>
        </p:nvSpPr>
        <p:spPr>
          <a:xfrm>
            <a:off x="7160614" y="1452239"/>
            <a:ext cx="1023618" cy="326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ru-RU" sz="950" b="1" kern="0" spc="50" dirty="0">
                <a:cs typeface="Arial" pitchFamily="34" charset="-120"/>
              </a:rPr>
              <a:t>Сертификация</a:t>
            </a:r>
            <a:endParaRPr lang="en-US" sz="950" dirty="0"/>
          </a:p>
        </p:txBody>
      </p:sp>
      <p:pic>
        <p:nvPicPr>
          <p:cNvPr id="28" name="Image 0" descr="preencoded.png">
            <a:extLst>
              <a:ext uri="{FF2B5EF4-FFF2-40B4-BE49-F238E27FC236}">
                <a16:creationId xmlns:a16="http://schemas.microsoft.com/office/drawing/2014/main" id="{594C6658-E24E-1A21-71F9-C9A979B15D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GlowEdges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3392" y="1517928"/>
            <a:ext cx="182880" cy="182880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88EBC1DB-A119-12CA-8A9D-0FD8A82855DC}"/>
              </a:ext>
            </a:extLst>
          </p:cNvPr>
          <p:cNvSpPr txBox="1"/>
          <p:nvPr/>
        </p:nvSpPr>
        <p:spPr>
          <a:xfrm>
            <a:off x="6096000" y="6011996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hlinkClick r:id="rId7"/>
              </a:rPr>
              <a:t>https://student.1c.ru/?page=sertifikatsiya-1s-professional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70490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Рисунок 7">
            <a:extLst>
              <a:ext uri="{FF2B5EF4-FFF2-40B4-BE49-F238E27FC236}">
                <a16:creationId xmlns:a16="http://schemas.microsoft.com/office/drawing/2014/main" id="{DB6F5859-FD5B-F04A-D332-E9C66A84D0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12298">
            <a:off x="8891557" y="3516294"/>
            <a:ext cx="3078944" cy="205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808" y="1420686"/>
            <a:ext cx="182880" cy="18288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857016" y="493553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ru-RU" sz="2800" b="1" dirty="0">
                <a:solidFill>
                  <a:srgbClr val="111111"/>
                </a:solidFill>
                <a:latin typeface="Futura PT Demi" panose="020B0604020202020204" charset="-52"/>
                <a:ea typeface="Arial" pitchFamily="34" charset="-122"/>
                <a:cs typeface="Arial" pitchFamily="34" charset="-120"/>
              </a:rPr>
              <a:t>Студенческие 1С:Соревнования </a:t>
            </a:r>
            <a:endParaRPr lang="en-US" sz="2800" dirty="0">
              <a:latin typeface="Futura PT Demi" panose="020B0604020202020204" charset="-52"/>
            </a:endParaRPr>
          </a:p>
        </p:txBody>
      </p:sp>
      <p:sp>
        <p:nvSpPr>
          <p:cNvPr id="7" name="Shape 4"/>
          <p:cNvSpPr/>
          <p:nvPr/>
        </p:nvSpPr>
        <p:spPr>
          <a:xfrm>
            <a:off x="551384" y="1583305"/>
            <a:ext cx="292608" cy="292608"/>
          </a:xfrm>
          <a:prstGeom prst="ellipse">
            <a:avLst/>
          </a:prstGeom>
          <a:solidFill>
            <a:srgbClr val="FFD966"/>
          </a:solidFill>
          <a:ln/>
        </p:spPr>
        <p:txBody>
          <a:bodyPr/>
          <a:lstStyle/>
          <a:p>
            <a:endParaRPr lang="ru-RU">
              <a:latin typeface="Futura PT Demi" panose="020B0604020202020204" charset="-52"/>
            </a:endParaRPr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268" y="1659383"/>
            <a:ext cx="140452" cy="140452"/>
          </a:xfrm>
          <a:prstGeom prst="rect">
            <a:avLst/>
          </a:prstGeom>
          <a:noFill/>
        </p:spPr>
      </p:pic>
      <p:sp>
        <p:nvSpPr>
          <p:cNvPr id="9" name="Text 5"/>
          <p:cNvSpPr/>
          <p:nvPr/>
        </p:nvSpPr>
        <p:spPr>
          <a:xfrm>
            <a:off x="1078992" y="1572544"/>
            <a:ext cx="596188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ru-RU" sz="1400" dirty="0">
                <a:solidFill>
                  <a:srgbClr val="111111"/>
                </a:solidFill>
                <a:latin typeface="Futura PT Demi" panose="020B0604020202020204" charset="-52"/>
                <a:ea typeface="Arial" pitchFamily="34" charset="-122"/>
                <a:cs typeface="Arial" pitchFamily="34" charset="-120"/>
              </a:rPr>
              <a:t>Е</a:t>
            </a:r>
            <a:r>
              <a:rPr lang="en-US" sz="1400" dirty="0" err="1">
                <a:solidFill>
                  <a:srgbClr val="111111"/>
                </a:solidFill>
                <a:latin typeface="Futura PT Demi" panose="020B0604020202020204" charset="-52"/>
                <a:ea typeface="Arial" pitchFamily="34" charset="-122"/>
                <a:cs typeface="Arial" pitchFamily="34" charset="-120"/>
              </a:rPr>
              <a:t>жегодные</a:t>
            </a:r>
            <a:r>
              <a:rPr lang="en-US" sz="1400" dirty="0">
                <a:solidFill>
                  <a:srgbClr val="111111"/>
                </a:solidFill>
                <a:latin typeface="Futura PT Demi" panose="020B0604020202020204" charset="-52"/>
                <a:ea typeface="Arial" pitchFamily="34" charset="-122"/>
                <a:cs typeface="Arial" pitchFamily="34" charset="-120"/>
              </a:rPr>
              <a:t> </a:t>
            </a:r>
            <a:r>
              <a:rPr lang="ru-RU" sz="1400" dirty="0">
                <a:solidFill>
                  <a:srgbClr val="111111"/>
                </a:solidFill>
                <a:latin typeface="Futura PT Demi" panose="020B0604020202020204" charset="-52"/>
                <a:ea typeface="Arial" pitchFamily="34" charset="-122"/>
                <a:cs typeface="Arial" pitchFamily="34" charset="-120"/>
              </a:rPr>
              <a:t>международные профессиональные </a:t>
            </a:r>
            <a:r>
              <a:rPr lang="en-US" sz="1400" dirty="0">
                <a:solidFill>
                  <a:srgbClr val="111111"/>
                </a:solidFill>
                <a:latin typeface="Futura PT Demi" panose="020B0604020202020204" charset="-52"/>
                <a:ea typeface="Arial" pitchFamily="34" charset="-122"/>
                <a:cs typeface="Arial" pitchFamily="34" charset="-120"/>
              </a:rPr>
              <a:t>конкурсы </a:t>
            </a:r>
            <a:r>
              <a:rPr lang="ru-RU" sz="1400" dirty="0">
                <a:solidFill>
                  <a:srgbClr val="111111"/>
                </a:solidFill>
                <a:latin typeface="Futura PT Demi" panose="020B0604020202020204" charset="-52"/>
                <a:ea typeface="Arial" pitchFamily="34" charset="-122"/>
                <a:cs typeface="Arial" pitchFamily="34" charset="-120"/>
              </a:rPr>
              <a:t>Ф</a:t>
            </a:r>
            <a:r>
              <a:rPr lang="en-US" sz="1400" dirty="0" err="1">
                <a:solidFill>
                  <a:srgbClr val="111111"/>
                </a:solidFill>
                <a:latin typeface="Futura PT Demi" panose="020B0604020202020204" charset="-52"/>
                <a:ea typeface="Arial" pitchFamily="34" charset="-122"/>
                <a:cs typeface="Arial" pitchFamily="34" charset="-120"/>
              </a:rPr>
              <a:t>ирмы</a:t>
            </a:r>
            <a:r>
              <a:rPr lang="en-US" sz="1400" dirty="0">
                <a:solidFill>
                  <a:srgbClr val="111111"/>
                </a:solidFill>
                <a:latin typeface="Futura PT Demi" panose="020B0604020202020204" charset="-52"/>
                <a:ea typeface="Arial" pitchFamily="34" charset="-122"/>
                <a:cs typeface="Arial" pitchFamily="34" charset="-120"/>
              </a:rPr>
              <a:t> «1С» для студентов вузов и колледжей (СПО)</a:t>
            </a:r>
            <a:endParaRPr lang="en-US" sz="1400" dirty="0">
              <a:latin typeface="Futura PT Demi" panose="020B0604020202020204" charset="-52"/>
            </a:endParaRPr>
          </a:p>
        </p:txBody>
      </p:sp>
      <p:sp>
        <p:nvSpPr>
          <p:cNvPr id="10" name="Shape 6"/>
          <p:cNvSpPr/>
          <p:nvPr/>
        </p:nvSpPr>
        <p:spPr>
          <a:xfrm>
            <a:off x="571892" y="4092824"/>
            <a:ext cx="292608" cy="292608"/>
          </a:xfrm>
          <a:prstGeom prst="ellipse">
            <a:avLst/>
          </a:prstGeom>
          <a:solidFill>
            <a:srgbClr val="FFD966"/>
          </a:solidFill>
          <a:ln/>
        </p:spPr>
        <p:txBody>
          <a:bodyPr/>
          <a:lstStyle/>
          <a:p>
            <a:endParaRPr lang="ru-RU">
              <a:latin typeface="Futura PT Demi" panose="020B0604020202020204" charset="-52"/>
            </a:endParaRPr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970" y="4168902"/>
            <a:ext cx="140452" cy="140452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010804" y="4147531"/>
            <a:ext cx="5961888" cy="505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1400" b="1" dirty="0">
                <a:solidFill>
                  <a:srgbClr val="111111"/>
                </a:solidFill>
                <a:latin typeface="Futura PT Demi" panose="020B0604020202020204" charset="-52"/>
                <a:ea typeface="Arial" pitchFamily="34" charset="-122"/>
                <a:cs typeface="Arial" pitchFamily="34" charset="-120"/>
              </a:rPr>
              <a:t>Направления:</a:t>
            </a:r>
          </a:p>
          <a:p>
            <a:r>
              <a:rPr lang="ru-RU" sz="1400" dirty="0">
                <a:solidFill>
                  <a:srgbClr val="111111"/>
                </a:solidFill>
                <a:latin typeface="Futura PT Demi" panose="020B0604020202020204" charset="-52"/>
                <a:ea typeface="Arial" pitchFamily="34" charset="-122"/>
                <a:cs typeface="Arial" pitchFamily="34" charset="-120"/>
              </a:rPr>
              <a:t>О</a:t>
            </a:r>
            <a:r>
              <a:rPr lang="en-US" sz="1400" dirty="0" err="1">
                <a:solidFill>
                  <a:srgbClr val="111111"/>
                </a:solidFill>
                <a:latin typeface="Futura PT Demi" panose="020B0604020202020204" charset="-52"/>
                <a:ea typeface="Arial" pitchFamily="34" charset="-122"/>
                <a:cs typeface="Arial" pitchFamily="34" charset="-120"/>
              </a:rPr>
              <a:t>лимпиада</a:t>
            </a:r>
            <a:r>
              <a:rPr lang="en-US" sz="1400" dirty="0">
                <a:solidFill>
                  <a:srgbClr val="111111"/>
                </a:solidFill>
                <a:latin typeface="Futura PT Demi" panose="020B0604020202020204" charset="-52"/>
                <a:ea typeface="Arial" pitchFamily="34" charset="-122"/>
                <a:cs typeface="Arial" pitchFamily="34" charset="-120"/>
              </a:rPr>
              <a:t> </a:t>
            </a:r>
            <a:r>
              <a:rPr lang="en-US" sz="1400" dirty="0" err="1">
                <a:solidFill>
                  <a:srgbClr val="111111"/>
                </a:solidFill>
                <a:latin typeface="Futura PT Demi" panose="020B0604020202020204" charset="-52"/>
                <a:ea typeface="Arial" pitchFamily="34" charset="-122"/>
                <a:cs typeface="Arial" pitchFamily="34" charset="-120"/>
              </a:rPr>
              <a:t>по</a:t>
            </a:r>
            <a:r>
              <a:rPr lang="en-US" sz="1400" dirty="0">
                <a:solidFill>
                  <a:srgbClr val="111111"/>
                </a:solidFill>
                <a:latin typeface="Futura PT Demi" panose="020B0604020202020204" charset="-52"/>
                <a:ea typeface="Arial" pitchFamily="34" charset="-122"/>
                <a:cs typeface="Arial" pitchFamily="34" charset="-120"/>
              </a:rPr>
              <a:t> </a:t>
            </a:r>
            <a:r>
              <a:rPr lang="en-US" sz="1400" dirty="0" err="1">
                <a:solidFill>
                  <a:srgbClr val="111111"/>
                </a:solidFill>
                <a:latin typeface="Futura PT Demi" panose="020B0604020202020204" charset="-52"/>
                <a:ea typeface="Arial" pitchFamily="34" charset="-122"/>
                <a:cs typeface="Arial" pitchFamily="34" charset="-120"/>
              </a:rPr>
              <a:t>программированию</a:t>
            </a:r>
            <a:r>
              <a:rPr lang="en-US" sz="1400" dirty="0">
                <a:solidFill>
                  <a:srgbClr val="111111"/>
                </a:solidFill>
                <a:latin typeface="Futura PT Demi" panose="020B0604020202020204" charset="-52"/>
                <a:ea typeface="Arial" pitchFamily="34" charset="-122"/>
                <a:cs typeface="Arial" pitchFamily="34" charset="-120"/>
              </a:rPr>
              <a:t> </a:t>
            </a:r>
            <a:r>
              <a:rPr lang="en-US" sz="1400" dirty="0" err="1">
                <a:solidFill>
                  <a:srgbClr val="111111"/>
                </a:solidFill>
                <a:latin typeface="Futura PT Demi" panose="020B0604020202020204" charset="-52"/>
                <a:ea typeface="Arial" pitchFamily="34" charset="-122"/>
                <a:cs typeface="Arial" pitchFamily="34" charset="-120"/>
              </a:rPr>
              <a:t>на</a:t>
            </a:r>
            <a:r>
              <a:rPr lang="en-US" sz="1400" dirty="0">
                <a:solidFill>
                  <a:srgbClr val="111111"/>
                </a:solidFill>
                <a:latin typeface="Futura PT Demi" panose="020B0604020202020204" charset="-52"/>
                <a:ea typeface="Arial" pitchFamily="34" charset="-122"/>
                <a:cs typeface="Arial" pitchFamily="34" charset="-120"/>
              </a:rPr>
              <a:t> </a:t>
            </a:r>
            <a:r>
              <a:rPr lang="en-US" sz="1400" dirty="0" err="1">
                <a:solidFill>
                  <a:srgbClr val="111111"/>
                </a:solidFill>
                <a:latin typeface="Futura PT Demi" panose="020B0604020202020204" charset="-52"/>
                <a:ea typeface="Arial" pitchFamily="34" charset="-122"/>
                <a:cs typeface="Arial" pitchFamily="34" charset="-120"/>
              </a:rPr>
              <a:t>платформе</a:t>
            </a:r>
            <a:r>
              <a:rPr lang="en-US" sz="1400" dirty="0">
                <a:solidFill>
                  <a:srgbClr val="111111"/>
                </a:solidFill>
                <a:latin typeface="Futura PT Demi" panose="020B0604020202020204" charset="-52"/>
                <a:ea typeface="Arial" pitchFamily="34" charset="-122"/>
                <a:cs typeface="Arial" pitchFamily="34" charset="-120"/>
              </a:rPr>
              <a:t> «1С:Предприятие 8» </a:t>
            </a:r>
          </a:p>
          <a:p>
            <a:r>
              <a:rPr lang="ru-RU" sz="1400" dirty="0">
                <a:solidFill>
                  <a:srgbClr val="111111"/>
                </a:solidFill>
                <a:latin typeface="Futura PT Demi" panose="020B0604020202020204" charset="-52"/>
                <a:ea typeface="Arial" pitchFamily="34" charset="-122"/>
                <a:cs typeface="Arial" pitchFamily="34" charset="-120"/>
              </a:rPr>
              <a:t>К</a:t>
            </a:r>
            <a:r>
              <a:rPr lang="en-US" sz="1400" dirty="0" err="1">
                <a:solidFill>
                  <a:srgbClr val="111111"/>
                </a:solidFill>
                <a:latin typeface="Futura PT Demi" panose="020B0604020202020204" charset="-52"/>
                <a:ea typeface="Arial" pitchFamily="34" charset="-122"/>
                <a:cs typeface="Arial" pitchFamily="34" charset="-120"/>
              </a:rPr>
              <a:t>онкурс</a:t>
            </a:r>
            <a:r>
              <a:rPr lang="en-US" sz="1400" dirty="0">
                <a:solidFill>
                  <a:srgbClr val="111111"/>
                </a:solidFill>
                <a:latin typeface="Futura PT Demi" panose="020B0604020202020204" charset="-52"/>
                <a:ea typeface="Arial" pitchFamily="34" charset="-122"/>
                <a:cs typeface="Arial" pitchFamily="34" charset="-120"/>
              </a:rPr>
              <a:t> </a:t>
            </a:r>
            <a:r>
              <a:rPr lang="en-US" sz="1400" dirty="0" err="1">
                <a:solidFill>
                  <a:srgbClr val="111111"/>
                </a:solidFill>
                <a:latin typeface="Futura PT Demi" panose="020B0604020202020204" charset="-52"/>
                <a:ea typeface="Arial" pitchFamily="34" charset="-122"/>
                <a:cs typeface="Arial" pitchFamily="34" charset="-120"/>
              </a:rPr>
              <a:t>по</a:t>
            </a:r>
            <a:r>
              <a:rPr lang="en-US" sz="1400" dirty="0">
                <a:solidFill>
                  <a:srgbClr val="111111"/>
                </a:solidFill>
                <a:latin typeface="Futura PT Demi" panose="020B0604020202020204" charset="-52"/>
                <a:ea typeface="Arial" pitchFamily="34" charset="-122"/>
                <a:cs typeface="Arial" pitchFamily="34" charset="-120"/>
              </a:rPr>
              <a:t> «1С:Бухгалтерии 8»</a:t>
            </a:r>
          </a:p>
          <a:p>
            <a:r>
              <a:rPr lang="ru-RU" sz="1400" dirty="0">
                <a:solidFill>
                  <a:srgbClr val="111111"/>
                </a:solidFill>
                <a:latin typeface="Futura PT Demi" panose="020B0604020202020204" charset="-52"/>
                <a:ea typeface="Arial" pitchFamily="34" charset="-122"/>
                <a:cs typeface="Arial" pitchFamily="34" charset="-120"/>
              </a:rPr>
              <a:t>Конкурс </a:t>
            </a:r>
            <a:r>
              <a:rPr lang="en-US" sz="1400" dirty="0" err="1">
                <a:solidFill>
                  <a:srgbClr val="111111"/>
                </a:solidFill>
                <a:latin typeface="Futura PT Demi" panose="020B0604020202020204" charset="-52"/>
                <a:ea typeface="Arial" pitchFamily="34" charset="-122"/>
                <a:cs typeface="Arial" pitchFamily="34" charset="-120"/>
              </a:rPr>
              <a:t>по</a:t>
            </a:r>
            <a:r>
              <a:rPr lang="en-US" sz="1400" dirty="0">
                <a:solidFill>
                  <a:srgbClr val="111111"/>
                </a:solidFill>
                <a:latin typeface="Futura PT Demi" panose="020B0604020202020204" charset="-52"/>
                <a:ea typeface="Arial" pitchFamily="34" charset="-122"/>
                <a:cs typeface="Arial" pitchFamily="34" charset="-120"/>
              </a:rPr>
              <a:t> </a:t>
            </a:r>
            <a:r>
              <a:rPr lang="en-US" sz="1400" dirty="0" err="1">
                <a:solidFill>
                  <a:srgbClr val="111111"/>
                </a:solidFill>
                <a:latin typeface="Futura PT Demi" panose="020B0604020202020204" charset="-52"/>
                <a:ea typeface="Arial" pitchFamily="34" charset="-122"/>
                <a:cs typeface="Arial" pitchFamily="34" charset="-120"/>
              </a:rPr>
              <a:t>автоматизации</a:t>
            </a:r>
            <a:r>
              <a:rPr lang="en-US" sz="1400" dirty="0">
                <a:solidFill>
                  <a:srgbClr val="111111"/>
                </a:solidFill>
                <a:latin typeface="Futura PT Demi" panose="020B0604020202020204" charset="-52"/>
                <a:ea typeface="Arial" pitchFamily="34" charset="-122"/>
                <a:cs typeface="Arial" pitchFamily="34" charset="-120"/>
              </a:rPr>
              <a:t> </a:t>
            </a:r>
            <a:r>
              <a:rPr lang="en-US" sz="1400" dirty="0" err="1">
                <a:solidFill>
                  <a:srgbClr val="111111"/>
                </a:solidFill>
                <a:latin typeface="Futura PT Demi" panose="020B0604020202020204" charset="-52"/>
                <a:ea typeface="Arial" pitchFamily="34" charset="-122"/>
                <a:cs typeface="Arial" pitchFamily="34" charset="-120"/>
              </a:rPr>
              <a:t>бизнеса</a:t>
            </a:r>
            <a:r>
              <a:rPr lang="en-US" sz="1400" dirty="0">
                <a:solidFill>
                  <a:srgbClr val="111111"/>
                </a:solidFill>
                <a:latin typeface="Futura PT Demi" panose="020B0604020202020204" charset="-52"/>
                <a:ea typeface="Arial" pitchFamily="34" charset="-122"/>
                <a:cs typeface="Arial" pitchFamily="34" charset="-120"/>
              </a:rPr>
              <a:t> с </a:t>
            </a:r>
            <a:r>
              <a:rPr lang="en-US" sz="1400" dirty="0" err="1">
                <a:solidFill>
                  <a:srgbClr val="111111"/>
                </a:solidFill>
                <a:latin typeface="Futura PT Demi" panose="020B0604020202020204" charset="-52"/>
                <a:ea typeface="Arial" pitchFamily="34" charset="-122"/>
                <a:cs typeface="Arial" pitchFamily="34" charset="-120"/>
              </a:rPr>
              <a:t>применением</a:t>
            </a:r>
            <a:r>
              <a:rPr lang="en-US" sz="1400" dirty="0">
                <a:solidFill>
                  <a:srgbClr val="111111"/>
                </a:solidFill>
                <a:latin typeface="Futura PT Demi" panose="020B0604020202020204" charset="-52"/>
                <a:ea typeface="Arial" pitchFamily="34" charset="-122"/>
                <a:cs typeface="Arial" pitchFamily="34" charset="-120"/>
              </a:rPr>
              <a:t> «1С:УНФ»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ru-RU" sz="1400" dirty="0">
                <a:solidFill>
                  <a:srgbClr val="111111"/>
                </a:solidFill>
                <a:latin typeface="Futura PT Demi" panose="020B0604020202020204" charset="-52"/>
                <a:ea typeface="Arial" pitchFamily="34" charset="-122"/>
                <a:cs typeface="Arial" pitchFamily="34" charset="-120"/>
              </a:rPr>
              <a:t>К</a:t>
            </a:r>
            <a:r>
              <a:rPr lang="en-US" sz="1400" dirty="0" err="1">
                <a:solidFill>
                  <a:srgbClr val="111111"/>
                </a:solidFill>
                <a:latin typeface="Futura PT Demi" panose="020B0604020202020204" charset="-52"/>
                <a:ea typeface="Arial" pitchFamily="34" charset="-122"/>
                <a:cs typeface="Arial" pitchFamily="34" charset="-120"/>
              </a:rPr>
              <a:t>онкурс</a:t>
            </a:r>
            <a:r>
              <a:rPr lang="en-US" sz="1400" dirty="0">
                <a:solidFill>
                  <a:srgbClr val="111111"/>
                </a:solidFill>
                <a:latin typeface="Futura PT Demi" panose="020B0604020202020204" charset="-52"/>
                <a:ea typeface="Arial" pitchFamily="34" charset="-122"/>
                <a:cs typeface="Arial" pitchFamily="34" charset="-120"/>
              </a:rPr>
              <a:t> </a:t>
            </a:r>
            <a:r>
              <a:rPr lang="en-US" sz="1400" dirty="0" err="1">
                <a:solidFill>
                  <a:srgbClr val="111111"/>
                </a:solidFill>
                <a:latin typeface="Futura PT Demi" panose="020B0604020202020204" charset="-52"/>
                <a:ea typeface="Arial" pitchFamily="34" charset="-122"/>
                <a:cs typeface="Arial" pitchFamily="34" charset="-120"/>
              </a:rPr>
              <a:t>по</a:t>
            </a:r>
            <a:r>
              <a:rPr lang="en-US" sz="1400" dirty="0">
                <a:solidFill>
                  <a:srgbClr val="111111"/>
                </a:solidFill>
                <a:latin typeface="Futura PT Demi" panose="020B0604020202020204" charset="-52"/>
                <a:ea typeface="Arial" pitchFamily="34" charset="-122"/>
                <a:cs typeface="Arial" pitchFamily="34" charset="-120"/>
              </a:rPr>
              <a:t> </a:t>
            </a:r>
            <a:r>
              <a:rPr lang="en-US" sz="1400" dirty="0" err="1">
                <a:solidFill>
                  <a:srgbClr val="111111"/>
                </a:solidFill>
                <a:latin typeface="Futura PT Demi" panose="020B0604020202020204" charset="-52"/>
                <a:ea typeface="Arial" pitchFamily="34" charset="-122"/>
                <a:cs typeface="Arial" pitchFamily="34" charset="-120"/>
              </a:rPr>
              <a:t>информационной</a:t>
            </a:r>
            <a:r>
              <a:rPr lang="en-US" sz="1400" dirty="0">
                <a:solidFill>
                  <a:srgbClr val="111111"/>
                </a:solidFill>
                <a:latin typeface="Futura PT Demi" panose="020B0604020202020204" charset="-52"/>
                <a:ea typeface="Arial" pitchFamily="34" charset="-122"/>
                <a:cs typeface="Arial" pitchFamily="34" charset="-120"/>
              </a:rPr>
              <a:t> </a:t>
            </a:r>
            <a:r>
              <a:rPr lang="en-US" sz="1400" dirty="0" err="1">
                <a:solidFill>
                  <a:srgbClr val="111111"/>
                </a:solidFill>
                <a:latin typeface="Futura PT Demi" panose="020B0604020202020204" charset="-52"/>
                <a:ea typeface="Arial" pitchFamily="34" charset="-122"/>
                <a:cs typeface="Arial" pitchFamily="34" charset="-120"/>
              </a:rPr>
              <a:t>системе</a:t>
            </a:r>
            <a:r>
              <a:rPr lang="en-US" sz="1400" dirty="0">
                <a:solidFill>
                  <a:srgbClr val="111111"/>
                </a:solidFill>
                <a:latin typeface="Futura PT Demi" panose="020B0604020202020204" charset="-52"/>
                <a:ea typeface="Arial" pitchFamily="34" charset="-122"/>
                <a:cs typeface="Arial" pitchFamily="34" charset="-120"/>
              </a:rPr>
              <a:t> и </a:t>
            </a:r>
            <a:r>
              <a:rPr lang="en-US" sz="1400" dirty="0" err="1">
                <a:solidFill>
                  <a:srgbClr val="111111"/>
                </a:solidFill>
                <a:latin typeface="Futura PT Demi" panose="020B0604020202020204" charset="-52"/>
                <a:ea typeface="Arial" pitchFamily="34" charset="-122"/>
                <a:cs typeface="Arial" pitchFamily="34" charset="-120"/>
              </a:rPr>
              <a:t>сервисам</a:t>
            </a:r>
            <a:r>
              <a:rPr lang="en-US" sz="1400" dirty="0">
                <a:solidFill>
                  <a:srgbClr val="111111"/>
                </a:solidFill>
                <a:latin typeface="Futura PT Demi" panose="020B0604020202020204" charset="-52"/>
                <a:ea typeface="Arial" pitchFamily="34" charset="-122"/>
                <a:cs typeface="Arial" pitchFamily="34" charset="-120"/>
              </a:rPr>
              <a:t> 1С:ИТС </a:t>
            </a:r>
            <a:endParaRPr lang="ru-RU" sz="1400" dirty="0">
              <a:solidFill>
                <a:srgbClr val="111111"/>
              </a:solidFill>
              <a:latin typeface="Futura PT Demi" panose="020B0604020202020204" charset="-52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3" name="Shape 8"/>
          <p:cNvSpPr/>
          <p:nvPr/>
        </p:nvSpPr>
        <p:spPr>
          <a:xfrm>
            <a:off x="551384" y="2130174"/>
            <a:ext cx="292608" cy="292608"/>
          </a:xfrm>
          <a:prstGeom prst="ellipse">
            <a:avLst/>
          </a:prstGeom>
          <a:solidFill>
            <a:srgbClr val="FFD966"/>
          </a:solidFill>
          <a:ln/>
        </p:spPr>
        <p:txBody>
          <a:bodyPr/>
          <a:lstStyle/>
          <a:p>
            <a:endParaRPr lang="ru-RU">
              <a:latin typeface="Futura PT Demi" panose="020B0604020202020204" charset="-52"/>
            </a:endParaRPr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100" y="2191672"/>
            <a:ext cx="140452" cy="140452"/>
          </a:xfrm>
          <a:prstGeom prst="rect">
            <a:avLst/>
          </a:prstGeom>
          <a:solidFill>
            <a:srgbClr val="FFD966"/>
          </a:solidFill>
        </p:spPr>
      </p:pic>
      <p:sp>
        <p:nvSpPr>
          <p:cNvPr id="15" name="Text 9"/>
          <p:cNvSpPr/>
          <p:nvPr/>
        </p:nvSpPr>
        <p:spPr>
          <a:xfrm>
            <a:off x="1035604" y="2162806"/>
            <a:ext cx="596188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111111"/>
                </a:solidFill>
                <a:latin typeface="Futura PT Demi" panose="020B0604020202020204" charset="-52"/>
                <a:ea typeface="Arial" pitchFamily="34" charset="-122"/>
                <a:cs typeface="Arial" pitchFamily="34" charset="-120"/>
              </a:rPr>
              <a:t>Участие индивидуальное</a:t>
            </a:r>
            <a:r>
              <a:rPr lang="ru-RU" sz="1400" dirty="0">
                <a:solidFill>
                  <a:srgbClr val="111111"/>
                </a:solidFill>
                <a:latin typeface="Futura PT Demi" panose="020B0604020202020204" charset="-52"/>
                <a:ea typeface="Arial" pitchFamily="34" charset="-122"/>
                <a:cs typeface="Arial" pitchFamily="34" charset="-120"/>
              </a:rPr>
              <a:t> и бесплатное </a:t>
            </a:r>
            <a:endParaRPr lang="en-US" sz="1400" dirty="0">
              <a:latin typeface="Futura PT Demi" panose="020B0604020202020204" charset="-52"/>
            </a:endParaRPr>
          </a:p>
        </p:txBody>
      </p:sp>
      <p:sp>
        <p:nvSpPr>
          <p:cNvPr id="16" name="Shape 10"/>
          <p:cNvSpPr/>
          <p:nvPr/>
        </p:nvSpPr>
        <p:spPr>
          <a:xfrm>
            <a:off x="551384" y="2612089"/>
            <a:ext cx="292608" cy="292608"/>
          </a:xfrm>
          <a:prstGeom prst="ellipse">
            <a:avLst/>
          </a:prstGeom>
          <a:solidFill>
            <a:srgbClr val="FFD966"/>
          </a:solidFill>
          <a:ln/>
        </p:spPr>
        <p:txBody>
          <a:bodyPr/>
          <a:lstStyle/>
          <a:p>
            <a:endParaRPr lang="ru-RU">
              <a:latin typeface="Futura PT Demi" panose="020B0604020202020204" charset="-52"/>
            </a:endParaRPr>
          </a:p>
        </p:txBody>
      </p:sp>
      <p:pic>
        <p:nvPicPr>
          <p:cNvPr id="17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462" y="2688167"/>
            <a:ext cx="140452" cy="140452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1010804" y="2668688"/>
            <a:ext cx="6480048" cy="17647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10000"/>
              </a:lnSpc>
            </a:pPr>
            <a:r>
              <a:rPr lang="ru-RU" sz="1400" b="1" dirty="0">
                <a:solidFill>
                  <a:srgbClr val="111111"/>
                </a:solidFill>
                <a:latin typeface="Futura PT Demi" panose="020B0604020202020204" charset="-52"/>
                <a:cs typeface="Arial" pitchFamily="34" charset="-120"/>
              </a:rPr>
              <a:t>Туры, форматы и даты</a:t>
            </a:r>
            <a:r>
              <a:rPr lang="ru-RU" sz="1400" dirty="0">
                <a:solidFill>
                  <a:srgbClr val="111111"/>
                </a:solidFill>
                <a:latin typeface="Futura PT Demi" panose="020B0604020202020204" charset="-52"/>
                <a:cs typeface="Arial" pitchFamily="34" charset="-120"/>
              </a:rPr>
              <a:t>: </a:t>
            </a:r>
            <a:br>
              <a:rPr lang="ru-RU" sz="1400" dirty="0">
                <a:solidFill>
                  <a:srgbClr val="111111"/>
                </a:solidFill>
                <a:latin typeface="Futura PT Demi" panose="020B0604020202020204" charset="-52"/>
                <a:cs typeface="Arial" pitchFamily="34" charset="-120"/>
              </a:rPr>
            </a:br>
            <a:r>
              <a:rPr lang="ru-RU" sz="1400" dirty="0">
                <a:solidFill>
                  <a:srgbClr val="111111"/>
                </a:solidFill>
                <a:latin typeface="Futura PT Demi" panose="020B0604020202020204" charset="-52"/>
                <a:cs typeface="Arial" pitchFamily="34" charset="-120"/>
              </a:rPr>
              <a:t>Первый тур: два формата на выбор = заочный и очный (региональный) тур  </a:t>
            </a:r>
            <a:br>
              <a:rPr lang="ru-RU" sz="1400" dirty="0">
                <a:solidFill>
                  <a:srgbClr val="111111"/>
                </a:solidFill>
                <a:latin typeface="Futura PT Demi" panose="020B0604020202020204" charset="-52"/>
                <a:cs typeface="Arial" pitchFamily="34" charset="-120"/>
              </a:rPr>
            </a:br>
            <a:r>
              <a:rPr lang="ru-RU" sz="1400" dirty="0">
                <a:solidFill>
                  <a:srgbClr val="111111"/>
                </a:solidFill>
                <a:latin typeface="Futura PT Demi" panose="020B0604020202020204" charset="-52"/>
                <a:cs typeface="Arial" pitchFamily="34" charset="-120"/>
              </a:rPr>
              <a:t>– с 21 декабря 2026 года по 26 марта 2027 года</a:t>
            </a:r>
            <a:br>
              <a:rPr lang="ru-RU" sz="1400" dirty="0">
                <a:solidFill>
                  <a:srgbClr val="111111"/>
                </a:solidFill>
                <a:latin typeface="Futura PT Demi" panose="020B0604020202020204" charset="-52"/>
                <a:cs typeface="Arial" pitchFamily="34" charset="-120"/>
              </a:rPr>
            </a:br>
            <a:r>
              <a:rPr lang="ru-RU" sz="1400" dirty="0">
                <a:solidFill>
                  <a:srgbClr val="111111"/>
                </a:solidFill>
                <a:latin typeface="Futura PT Demi" panose="020B0604020202020204" charset="-52"/>
                <a:cs typeface="Arial" pitchFamily="34" charset="-120"/>
              </a:rPr>
              <a:t>Второй тур = финал – в Москве, в Центре исследований, </a:t>
            </a:r>
            <a:r>
              <a:rPr lang="ru-RU" sz="1400">
                <a:solidFill>
                  <a:srgbClr val="111111"/>
                </a:solidFill>
                <a:latin typeface="Futura PT Demi" panose="020B0604020202020204" charset="-52"/>
                <a:cs typeface="Arial" pitchFamily="34" charset="-120"/>
              </a:rPr>
              <a:t>разработки и обучения </a:t>
            </a:r>
            <a:r>
              <a:rPr lang="ru-RU" sz="1400" dirty="0">
                <a:solidFill>
                  <a:srgbClr val="111111"/>
                </a:solidFill>
                <a:latin typeface="Futura PT Demi" panose="020B0604020202020204" charset="-52"/>
                <a:cs typeface="Arial" pitchFamily="34" charset="-120"/>
              </a:rPr>
              <a:t>1С  –  24 апреля 2027 года </a:t>
            </a:r>
            <a:endParaRPr lang="en-US" sz="1400" dirty="0">
              <a:latin typeface="Futura PT Demi" panose="020B0604020202020204" charset="-52"/>
            </a:endParaRPr>
          </a:p>
        </p:txBody>
      </p:sp>
      <p:sp>
        <p:nvSpPr>
          <p:cNvPr id="20" name="Text 13"/>
          <p:cNvSpPr/>
          <p:nvPr/>
        </p:nvSpPr>
        <p:spPr>
          <a:xfrm>
            <a:off x="800492" y="3564801"/>
            <a:ext cx="5532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250" dirty="0">
              <a:latin typeface="Futura PT Demi" panose="020B0604020202020204" charset="-52"/>
            </a:endParaRPr>
          </a:p>
        </p:txBody>
      </p:sp>
      <p:sp>
        <p:nvSpPr>
          <p:cNvPr id="21" name="Text 14"/>
          <p:cNvSpPr/>
          <p:nvPr/>
        </p:nvSpPr>
        <p:spPr>
          <a:xfrm>
            <a:off x="335360" y="6021757"/>
            <a:ext cx="55321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1" hangingPunct="1"/>
            <a:r>
              <a:rPr lang="ru-RU" altLang="ru-RU" sz="1100" dirty="0">
                <a:cs typeface="Arial" panose="020B0604020202020204" pitchFamily="34" charset="0"/>
              </a:rPr>
              <a:t>Подробнее — </a:t>
            </a:r>
            <a:r>
              <a:rPr lang="ru-RU" altLang="ru-RU" sz="1100" dirty="0">
                <a:cs typeface="Arial" panose="020B0604020202020204" pitchFamily="34" charset="0"/>
                <a:hlinkClick r:id="rId6"/>
              </a:rPr>
              <a:t>https://student.1c.ru/</a:t>
            </a:r>
            <a:endParaRPr lang="ru-RU" altLang="ru-RU" sz="1100" dirty="0">
              <a:cs typeface="Arial" panose="020B0604020202020204" pitchFamily="34" charset="0"/>
            </a:endParaRPr>
          </a:p>
          <a:p>
            <a:pPr eaLnBrk="1" hangingPunct="1"/>
            <a:r>
              <a:rPr lang="ru-RU" altLang="ru-RU" sz="1100" dirty="0">
                <a:cs typeface="Arial" panose="020B0604020202020204" pitchFamily="34" charset="0"/>
              </a:rPr>
              <a:t>Организатор — </a:t>
            </a:r>
            <a:r>
              <a:rPr lang="en-US" sz="1100" dirty="0">
                <a:ea typeface="Arial" pitchFamily="34" charset="-122"/>
                <a:cs typeface="Arial" pitchFamily="34" charset="-120"/>
                <a:hlinkClick r:id="rId7"/>
              </a:rPr>
              <a:t>sita@1c.ru</a:t>
            </a:r>
            <a:r>
              <a:rPr lang="ru-RU" altLang="ru-RU" sz="1100" dirty="0">
                <a:cs typeface="Arial" panose="020B0604020202020204" pitchFamily="34" charset="0"/>
              </a:rPr>
              <a:t> </a:t>
            </a:r>
          </a:p>
        </p:txBody>
      </p:sp>
      <p:pic>
        <p:nvPicPr>
          <p:cNvPr id="26" name="Рисунок 2">
            <a:extLst>
              <a:ext uri="{FF2B5EF4-FFF2-40B4-BE49-F238E27FC236}">
                <a16:creationId xmlns:a16="http://schemas.microsoft.com/office/drawing/2014/main" id="{468745F4-D449-4580-4606-AD87C1EFA1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1124" y="1098377"/>
            <a:ext cx="3611068" cy="2406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Рисунок 4">
            <a:extLst>
              <a:ext uri="{FF2B5EF4-FFF2-40B4-BE49-F238E27FC236}">
                <a16:creationId xmlns:a16="http://schemas.microsoft.com/office/drawing/2014/main" id="{F6E21374-BE73-49DE-9CEA-93DC01AA73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22243">
            <a:off x="7822697" y="2761708"/>
            <a:ext cx="21336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12">
            <a:extLst>
              <a:ext uri="{FF2B5EF4-FFF2-40B4-BE49-F238E27FC236}">
                <a16:creationId xmlns:a16="http://schemas.microsoft.com/office/drawing/2014/main" id="{A9947AB1-2016-0E7D-6305-6DE30ACBEF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7194" y="5876081"/>
            <a:ext cx="867267" cy="868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2"/>
          <p:cNvSpPr/>
          <p:nvPr/>
        </p:nvSpPr>
        <p:spPr>
          <a:xfrm>
            <a:off x="640080" y="1628800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11111"/>
                </a:solidFill>
                <a:latin typeface="Futura PT Demi" panose="020B0604020202020204" charset="-52"/>
                <a:ea typeface="Arial" pitchFamily="34" charset="-122"/>
                <a:cs typeface="Arial" pitchFamily="34" charset="-120"/>
              </a:rPr>
              <a:t>Что получают участники</a:t>
            </a:r>
            <a:endParaRPr lang="en-US" sz="3000" dirty="0">
              <a:latin typeface="Futura PT Demi" panose="020B0604020202020204" charset="-52"/>
            </a:endParaRPr>
          </a:p>
        </p:txBody>
      </p:sp>
      <p:sp>
        <p:nvSpPr>
          <p:cNvPr id="7" name="Shape 4"/>
          <p:cNvSpPr/>
          <p:nvPr/>
        </p:nvSpPr>
        <p:spPr>
          <a:xfrm>
            <a:off x="640080" y="2524912"/>
            <a:ext cx="5349240" cy="960120"/>
          </a:xfrm>
          <a:prstGeom prst="roundRect">
            <a:avLst>
              <a:gd name="adj" fmla="val 8889"/>
            </a:avLst>
          </a:prstGeom>
          <a:noFill/>
          <a:ln>
            <a:solidFill>
              <a:srgbClr val="FFCD33"/>
            </a:solidFill>
          </a:ln>
        </p:spPr>
        <p:txBody>
          <a:bodyPr/>
          <a:lstStyle/>
          <a:p>
            <a:endParaRPr>
              <a:latin typeface="Futura PT Demi" panose="020B0604020202020204" charset="-52"/>
            </a:endParaRPr>
          </a:p>
        </p:txBody>
      </p:sp>
      <p:sp>
        <p:nvSpPr>
          <p:cNvPr id="8" name="Shape 5"/>
          <p:cNvSpPr/>
          <p:nvPr/>
        </p:nvSpPr>
        <p:spPr>
          <a:xfrm>
            <a:off x="868680" y="2707792"/>
            <a:ext cx="457200" cy="457200"/>
          </a:xfrm>
          <a:prstGeom prst="ellipse">
            <a:avLst/>
          </a:prstGeom>
          <a:solidFill>
            <a:srgbClr val="FFD966"/>
          </a:solidFill>
          <a:ln/>
        </p:spPr>
        <p:txBody>
          <a:bodyPr/>
          <a:lstStyle/>
          <a:p>
            <a:endParaRPr>
              <a:latin typeface="Futura PT Demi" panose="020B0604020202020204" charset="-52"/>
            </a:endParaRPr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7552" y="2826664"/>
            <a:ext cx="219456" cy="219456"/>
          </a:xfrm>
          <a:prstGeom prst="rect">
            <a:avLst/>
          </a:prstGeom>
          <a:solidFill>
            <a:srgbClr val="FFD966"/>
          </a:solidFill>
        </p:spPr>
      </p:pic>
      <p:sp>
        <p:nvSpPr>
          <p:cNvPr id="10" name="Text 6"/>
          <p:cNvSpPr/>
          <p:nvPr/>
        </p:nvSpPr>
        <p:spPr>
          <a:xfrm>
            <a:off x="1508760" y="2662072"/>
            <a:ext cx="4206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11111"/>
                </a:solidFill>
                <a:latin typeface="Futura PT Demi" panose="020B0604020202020204" charset="-52"/>
                <a:ea typeface="Arial" pitchFamily="34" charset="-122"/>
                <a:cs typeface="Arial" pitchFamily="34" charset="-120"/>
              </a:rPr>
              <a:t>Независимая оценка знаний</a:t>
            </a:r>
            <a:endParaRPr lang="en-US" sz="1400" dirty="0">
              <a:latin typeface="Futura PT Demi" panose="020B0604020202020204" charset="-52"/>
            </a:endParaRPr>
          </a:p>
        </p:txBody>
      </p:sp>
      <p:sp>
        <p:nvSpPr>
          <p:cNvPr id="11" name="Text 7"/>
          <p:cNvSpPr/>
          <p:nvPr/>
        </p:nvSpPr>
        <p:spPr>
          <a:xfrm>
            <a:off x="1485900" y="2804312"/>
            <a:ext cx="4206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200" dirty="0">
                <a:solidFill>
                  <a:srgbClr val="6B7280"/>
                </a:solidFill>
                <a:latin typeface="Futura PT Demi" panose="020B0604020202020204" charset="-52"/>
                <a:ea typeface="Arial" pitchFamily="34" charset="-122"/>
                <a:cs typeface="Arial" pitchFamily="34" charset="-120"/>
              </a:rPr>
              <a:t>Задание и </a:t>
            </a:r>
            <a:r>
              <a:rPr lang="ru-RU" sz="1200" dirty="0">
                <a:solidFill>
                  <a:srgbClr val="6B7280"/>
                </a:solidFill>
                <a:latin typeface="Futura PT Demi" panose="020B0604020202020204" charset="-52"/>
                <a:ea typeface="Arial" pitchFamily="34" charset="-122"/>
                <a:cs typeface="Arial" pitchFamily="34" charset="-120"/>
              </a:rPr>
              <a:t>методику </a:t>
            </a:r>
            <a:r>
              <a:rPr lang="en-US" sz="1200" dirty="0">
                <a:solidFill>
                  <a:srgbClr val="6B7280"/>
                </a:solidFill>
                <a:latin typeface="Futura PT Demi" panose="020B0604020202020204" charset="-52"/>
                <a:ea typeface="Arial" pitchFamily="34" charset="-122"/>
                <a:cs typeface="Arial" pitchFamily="34" charset="-120"/>
              </a:rPr>
              <a:t>проверк</a:t>
            </a:r>
            <a:r>
              <a:rPr lang="ru-RU" sz="1200" dirty="0">
                <a:solidFill>
                  <a:srgbClr val="6B7280"/>
                </a:solidFill>
                <a:latin typeface="Futura PT Demi" panose="020B0604020202020204" charset="-52"/>
                <a:ea typeface="Arial" pitchFamily="34" charset="-122"/>
                <a:cs typeface="Arial" pitchFamily="34" charset="-120"/>
              </a:rPr>
              <a:t>и</a:t>
            </a:r>
            <a:r>
              <a:rPr lang="en-US" sz="1200" dirty="0">
                <a:solidFill>
                  <a:srgbClr val="6B7280"/>
                </a:solidFill>
                <a:latin typeface="Futura PT Demi" panose="020B0604020202020204" charset="-52"/>
                <a:ea typeface="Arial" pitchFamily="34" charset="-122"/>
                <a:cs typeface="Arial" pitchFamily="34" charset="-120"/>
              </a:rPr>
              <a:t> готовят эксперты «1С».</a:t>
            </a:r>
            <a:endParaRPr lang="en-US" sz="1200" dirty="0">
              <a:latin typeface="Futura PT Demi" panose="020B0604020202020204" charset="-52"/>
            </a:endParaRPr>
          </a:p>
        </p:txBody>
      </p:sp>
      <p:sp>
        <p:nvSpPr>
          <p:cNvPr id="12" name="Shape 8"/>
          <p:cNvSpPr/>
          <p:nvPr/>
        </p:nvSpPr>
        <p:spPr>
          <a:xfrm>
            <a:off x="6263640" y="2524912"/>
            <a:ext cx="5349240" cy="960120"/>
          </a:xfrm>
          <a:prstGeom prst="roundRect">
            <a:avLst>
              <a:gd name="adj" fmla="val 8889"/>
            </a:avLst>
          </a:prstGeom>
          <a:noFill/>
          <a:ln>
            <a:solidFill>
              <a:srgbClr val="FFCD33"/>
            </a:solidFill>
          </a:ln>
        </p:spPr>
        <p:txBody>
          <a:bodyPr/>
          <a:lstStyle/>
          <a:p>
            <a:endParaRPr>
              <a:latin typeface="Futura PT Demi" panose="020B0604020202020204" charset="-52"/>
            </a:endParaRPr>
          </a:p>
        </p:txBody>
      </p:sp>
      <p:sp>
        <p:nvSpPr>
          <p:cNvPr id="15" name="Text 10"/>
          <p:cNvSpPr/>
          <p:nvPr/>
        </p:nvSpPr>
        <p:spPr>
          <a:xfrm>
            <a:off x="7132320" y="2662071"/>
            <a:ext cx="4206240" cy="5943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ru-RU" sz="1400" b="1" dirty="0">
                <a:solidFill>
                  <a:srgbClr val="111111"/>
                </a:solidFill>
                <a:latin typeface="Futura PT Demi" panose="020B0604020202020204" charset="-52"/>
                <a:ea typeface="Arial" pitchFamily="34" charset="-122"/>
                <a:cs typeface="Arial" pitchFamily="34" charset="-120"/>
              </a:rPr>
              <a:t>Денежные призы для победителей финала </a:t>
            </a:r>
            <a:br>
              <a:rPr lang="ru-RU" sz="1300" b="1" dirty="0">
                <a:solidFill>
                  <a:srgbClr val="111111"/>
                </a:solidFill>
                <a:latin typeface="Futura PT Demi" panose="020B0604020202020204" charset="-52"/>
                <a:ea typeface="Arial" pitchFamily="34" charset="-122"/>
                <a:cs typeface="Arial" pitchFamily="34" charset="-120"/>
              </a:rPr>
            </a:br>
            <a:br>
              <a:rPr lang="ru-RU" sz="1400" b="1" dirty="0">
                <a:solidFill>
                  <a:srgbClr val="111111"/>
                </a:solidFill>
                <a:latin typeface="Futura PT Demi" panose="020B0604020202020204" charset="-52"/>
                <a:ea typeface="Arial" pitchFamily="34" charset="-122"/>
                <a:cs typeface="Arial" pitchFamily="34" charset="-120"/>
              </a:rPr>
            </a:br>
            <a:r>
              <a:rPr lang="ru-RU" sz="1200" dirty="0">
                <a:solidFill>
                  <a:srgbClr val="6B7280"/>
                </a:solidFill>
                <a:latin typeface="Futura PT Demi" panose="020B0604020202020204" charset="-52"/>
                <a:cs typeface="Arial" pitchFamily="34" charset="-120"/>
              </a:rPr>
              <a:t>Общий призовой фонд 6 000 000 рублей </a:t>
            </a:r>
            <a:endParaRPr lang="en-US" sz="1100" dirty="0">
              <a:solidFill>
                <a:srgbClr val="6B7280"/>
              </a:solidFill>
              <a:latin typeface="Futura PT Demi" panose="020B0604020202020204" charset="-52"/>
              <a:cs typeface="Arial" pitchFamily="34" charset="-120"/>
            </a:endParaRPr>
          </a:p>
        </p:txBody>
      </p:sp>
      <p:sp>
        <p:nvSpPr>
          <p:cNvPr id="16" name="Text 11"/>
          <p:cNvSpPr/>
          <p:nvPr/>
        </p:nvSpPr>
        <p:spPr>
          <a:xfrm>
            <a:off x="7132320" y="3000400"/>
            <a:ext cx="4206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endParaRPr lang="en-US" sz="1100" dirty="0">
              <a:latin typeface="Futura PT Demi" panose="020B0604020202020204" charset="-52"/>
            </a:endParaRPr>
          </a:p>
        </p:txBody>
      </p:sp>
      <p:sp>
        <p:nvSpPr>
          <p:cNvPr id="17" name="Shape 12"/>
          <p:cNvSpPr/>
          <p:nvPr/>
        </p:nvSpPr>
        <p:spPr>
          <a:xfrm>
            <a:off x="640080" y="3622193"/>
            <a:ext cx="5349240" cy="960120"/>
          </a:xfrm>
          <a:prstGeom prst="roundRect">
            <a:avLst>
              <a:gd name="adj" fmla="val 8889"/>
            </a:avLst>
          </a:prstGeom>
          <a:noFill/>
          <a:ln>
            <a:solidFill>
              <a:srgbClr val="FFCD33"/>
            </a:solidFill>
          </a:ln>
        </p:spPr>
        <p:txBody>
          <a:bodyPr/>
          <a:lstStyle/>
          <a:p>
            <a:endParaRPr>
              <a:latin typeface="Futura PT Demi" panose="020B0604020202020204" charset="-52"/>
            </a:endParaRPr>
          </a:p>
        </p:txBody>
      </p:sp>
      <p:sp>
        <p:nvSpPr>
          <p:cNvPr id="18" name="Shape 13"/>
          <p:cNvSpPr/>
          <p:nvPr/>
        </p:nvSpPr>
        <p:spPr>
          <a:xfrm>
            <a:off x="868680" y="3805073"/>
            <a:ext cx="457200" cy="457200"/>
          </a:xfrm>
          <a:prstGeom prst="ellipse">
            <a:avLst/>
          </a:prstGeom>
          <a:solidFill>
            <a:srgbClr val="FFD966"/>
          </a:solidFill>
          <a:ln/>
        </p:spPr>
        <p:txBody>
          <a:bodyPr/>
          <a:lstStyle/>
          <a:p>
            <a:endParaRPr>
              <a:latin typeface="Futura PT Demi" panose="020B0604020202020204" charset="-52"/>
            </a:endParaRPr>
          </a:p>
        </p:txBody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7552" y="3923945"/>
            <a:ext cx="219456" cy="219456"/>
          </a:xfrm>
          <a:prstGeom prst="rect">
            <a:avLst/>
          </a:prstGeom>
          <a:solidFill>
            <a:srgbClr val="FFD966"/>
          </a:solidFill>
        </p:spPr>
      </p:pic>
      <p:sp>
        <p:nvSpPr>
          <p:cNvPr id="20" name="Text 14"/>
          <p:cNvSpPr/>
          <p:nvPr/>
        </p:nvSpPr>
        <p:spPr>
          <a:xfrm>
            <a:off x="1508760" y="3759353"/>
            <a:ext cx="4206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11111"/>
                </a:solidFill>
                <a:latin typeface="Futura PT Demi" panose="020B0604020202020204" charset="-52"/>
                <a:ea typeface="Arial" pitchFamily="34" charset="-122"/>
                <a:cs typeface="Arial" pitchFamily="34" charset="-120"/>
              </a:rPr>
              <a:t>Бесплатная сертификация «1С:Профессионал»</a:t>
            </a:r>
            <a:endParaRPr lang="en-US" sz="1400" dirty="0">
              <a:latin typeface="Futura PT Demi" panose="020B0604020202020204" charset="-52"/>
            </a:endParaRPr>
          </a:p>
        </p:txBody>
      </p:sp>
      <p:sp>
        <p:nvSpPr>
          <p:cNvPr id="21" name="Text 15"/>
          <p:cNvSpPr/>
          <p:nvPr/>
        </p:nvSpPr>
        <p:spPr>
          <a:xfrm>
            <a:off x="1508760" y="3965602"/>
            <a:ext cx="4206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200" dirty="0">
                <a:solidFill>
                  <a:srgbClr val="6B7280"/>
                </a:solidFill>
                <a:latin typeface="Futura PT Demi" panose="020B0604020202020204" charset="-52"/>
                <a:ea typeface="Arial" pitchFamily="34" charset="-122"/>
                <a:cs typeface="Arial" pitchFamily="34" charset="-120"/>
              </a:rPr>
              <a:t>Доступна участникам региональных туров и финала </a:t>
            </a:r>
            <a:endParaRPr lang="en-US" sz="1200" dirty="0">
              <a:latin typeface="Futura PT Demi" panose="020B0604020202020204" charset="-52"/>
            </a:endParaRPr>
          </a:p>
        </p:txBody>
      </p:sp>
      <p:sp>
        <p:nvSpPr>
          <p:cNvPr id="22" name="Shape 16"/>
          <p:cNvSpPr/>
          <p:nvPr/>
        </p:nvSpPr>
        <p:spPr>
          <a:xfrm>
            <a:off x="6263640" y="3622193"/>
            <a:ext cx="5349240" cy="960120"/>
          </a:xfrm>
          <a:prstGeom prst="roundRect">
            <a:avLst>
              <a:gd name="adj" fmla="val 8889"/>
            </a:avLst>
          </a:prstGeom>
          <a:noFill/>
          <a:ln>
            <a:solidFill>
              <a:srgbClr val="FFCD33"/>
            </a:solidFill>
          </a:ln>
        </p:spPr>
        <p:txBody>
          <a:bodyPr/>
          <a:lstStyle/>
          <a:p>
            <a:endParaRPr>
              <a:latin typeface="Futura PT Demi" panose="020B0604020202020204" charset="-52"/>
            </a:endParaRPr>
          </a:p>
        </p:txBody>
      </p:sp>
      <p:sp>
        <p:nvSpPr>
          <p:cNvPr id="23" name="Shape 17"/>
          <p:cNvSpPr/>
          <p:nvPr/>
        </p:nvSpPr>
        <p:spPr>
          <a:xfrm>
            <a:off x="6492240" y="3805073"/>
            <a:ext cx="457200" cy="457200"/>
          </a:xfrm>
          <a:prstGeom prst="ellipse">
            <a:avLst/>
          </a:prstGeom>
          <a:solidFill>
            <a:srgbClr val="FFD966"/>
          </a:solidFill>
          <a:ln/>
        </p:spPr>
        <p:txBody>
          <a:bodyPr/>
          <a:lstStyle/>
          <a:p>
            <a:endParaRPr>
              <a:latin typeface="Futura PT Demi" panose="020B0604020202020204" charset="-52"/>
            </a:endParaRPr>
          </a:p>
        </p:txBody>
      </p:sp>
      <p:pic>
        <p:nvPicPr>
          <p:cNvPr id="24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1112" y="3923945"/>
            <a:ext cx="219456" cy="219456"/>
          </a:xfrm>
          <a:prstGeom prst="rect">
            <a:avLst/>
          </a:prstGeom>
          <a:solidFill>
            <a:srgbClr val="FFD966"/>
          </a:solidFill>
        </p:spPr>
      </p:pic>
      <p:sp>
        <p:nvSpPr>
          <p:cNvPr id="25" name="Text 18"/>
          <p:cNvSpPr/>
          <p:nvPr/>
        </p:nvSpPr>
        <p:spPr>
          <a:xfrm>
            <a:off x="7132320" y="3759353"/>
            <a:ext cx="4206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11111"/>
                </a:solidFill>
                <a:latin typeface="Futura PT Demi" panose="020B0604020202020204" charset="-52"/>
                <a:ea typeface="Arial" pitchFamily="34" charset="-122"/>
                <a:cs typeface="Arial" pitchFamily="34" charset="-120"/>
              </a:rPr>
              <a:t>Знакомство с работодателями</a:t>
            </a:r>
            <a:endParaRPr lang="en-US" sz="1400" dirty="0">
              <a:latin typeface="Futura PT Demi" panose="020B0604020202020204" charset="-52"/>
            </a:endParaRPr>
          </a:p>
        </p:txBody>
      </p:sp>
      <p:sp>
        <p:nvSpPr>
          <p:cNvPr id="26" name="Text 19"/>
          <p:cNvSpPr/>
          <p:nvPr/>
        </p:nvSpPr>
        <p:spPr>
          <a:xfrm>
            <a:off x="7178040" y="3968652"/>
            <a:ext cx="4206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200" dirty="0">
                <a:solidFill>
                  <a:srgbClr val="6B7280"/>
                </a:solidFill>
                <a:latin typeface="Futura PT Demi" panose="020B0604020202020204" charset="-52"/>
                <a:ea typeface="Arial" pitchFamily="34" charset="-122"/>
                <a:cs typeface="Arial" pitchFamily="34" charset="-120"/>
              </a:rPr>
              <a:t>Контакт с партнёрами «1С» напрямую на площадке проведения тура</a:t>
            </a:r>
            <a:endParaRPr lang="en-US" sz="1200" dirty="0">
              <a:latin typeface="Futura PT Demi" panose="020B0604020202020204" charset="-52"/>
            </a:endParaRPr>
          </a:p>
        </p:txBody>
      </p:sp>
      <p:sp>
        <p:nvSpPr>
          <p:cNvPr id="27" name="Shape 20"/>
          <p:cNvSpPr/>
          <p:nvPr/>
        </p:nvSpPr>
        <p:spPr>
          <a:xfrm>
            <a:off x="640080" y="4719472"/>
            <a:ext cx="10881360" cy="960120"/>
          </a:xfrm>
          <a:prstGeom prst="roundRect">
            <a:avLst>
              <a:gd name="adj" fmla="val 8889"/>
            </a:avLst>
          </a:prstGeom>
          <a:noFill/>
          <a:ln>
            <a:solidFill>
              <a:srgbClr val="FFCD33"/>
            </a:solidFill>
          </a:ln>
        </p:spPr>
        <p:txBody>
          <a:bodyPr/>
          <a:lstStyle/>
          <a:p>
            <a:endParaRPr>
              <a:latin typeface="Futura PT Demi" panose="020B0604020202020204" charset="-52"/>
            </a:endParaRPr>
          </a:p>
        </p:txBody>
      </p:sp>
      <p:sp>
        <p:nvSpPr>
          <p:cNvPr id="28" name="Shape 21"/>
          <p:cNvSpPr/>
          <p:nvPr/>
        </p:nvSpPr>
        <p:spPr>
          <a:xfrm>
            <a:off x="868680" y="4902352"/>
            <a:ext cx="457200" cy="457200"/>
          </a:xfrm>
          <a:prstGeom prst="ellipse">
            <a:avLst/>
          </a:prstGeom>
          <a:solidFill>
            <a:srgbClr val="FFD966"/>
          </a:solidFill>
          <a:ln/>
        </p:spPr>
        <p:txBody>
          <a:bodyPr/>
          <a:lstStyle/>
          <a:p>
            <a:endParaRPr>
              <a:latin typeface="Futura PT Demi" panose="020B0604020202020204" charset="-52"/>
            </a:endParaRPr>
          </a:p>
        </p:txBody>
      </p:sp>
      <p:pic>
        <p:nvPicPr>
          <p:cNvPr id="29" name="Image 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7552" y="5021224"/>
            <a:ext cx="219456" cy="219456"/>
          </a:xfrm>
          <a:prstGeom prst="rect">
            <a:avLst/>
          </a:prstGeom>
          <a:solidFill>
            <a:srgbClr val="FFD966"/>
          </a:solidFill>
        </p:spPr>
      </p:pic>
      <p:sp>
        <p:nvSpPr>
          <p:cNvPr id="30" name="Text 22"/>
          <p:cNvSpPr/>
          <p:nvPr/>
        </p:nvSpPr>
        <p:spPr>
          <a:xfrm>
            <a:off x="1508760" y="4856632"/>
            <a:ext cx="9738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11111"/>
                </a:solidFill>
                <a:latin typeface="Futura PT Demi" panose="020B0604020202020204" charset="-52"/>
                <a:ea typeface="Arial" pitchFamily="34" charset="-122"/>
                <a:cs typeface="Arial" pitchFamily="34" charset="-120"/>
              </a:rPr>
              <a:t>Стажировки и трудоустройство</a:t>
            </a:r>
            <a:endParaRPr lang="en-US" sz="1400" dirty="0">
              <a:latin typeface="Futura PT Demi" panose="020B0604020202020204" charset="-52"/>
            </a:endParaRPr>
          </a:p>
        </p:txBody>
      </p:sp>
      <p:sp>
        <p:nvSpPr>
          <p:cNvPr id="31" name="Text 23"/>
          <p:cNvSpPr/>
          <p:nvPr/>
        </p:nvSpPr>
        <p:spPr>
          <a:xfrm>
            <a:off x="1508760" y="5034941"/>
            <a:ext cx="9738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200" dirty="0">
                <a:solidFill>
                  <a:srgbClr val="6B7280"/>
                </a:solidFill>
                <a:latin typeface="Futura PT Demi" panose="020B0604020202020204" charset="-52"/>
                <a:ea typeface="Arial" pitchFamily="34" charset="-122"/>
                <a:cs typeface="Arial" pitchFamily="34" charset="-120"/>
              </a:rPr>
              <a:t>Строчка в резюме, кейс для портфолио, возможность попасть в кадровый</a:t>
            </a:r>
            <a:r>
              <a:rPr lang="ru-RU" sz="1200" dirty="0">
                <a:solidFill>
                  <a:srgbClr val="6B7280"/>
                </a:solidFill>
                <a:latin typeface="Futura PT Demi" panose="020B0604020202020204" charset="-52"/>
                <a:ea typeface="Arial" pitchFamily="34" charset="-122"/>
                <a:cs typeface="Arial" pitchFamily="34" charset="-120"/>
              </a:rPr>
              <a:t> </a:t>
            </a:r>
            <a:r>
              <a:rPr lang="en-US" sz="1200" dirty="0">
                <a:solidFill>
                  <a:srgbClr val="6B7280"/>
                </a:solidFill>
                <a:latin typeface="Futura PT Demi" panose="020B0604020202020204" charset="-52"/>
                <a:ea typeface="Arial" pitchFamily="34" charset="-122"/>
                <a:cs typeface="Arial" pitchFamily="34" charset="-120"/>
              </a:rPr>
              <a:t>резерв компаний-партнёров</a:t>
            </a:r>
            <a:endParaRPr lang="en-US" sz="1200" dirty="0">
              <a:latin typeface="Futura PT Demi" panose="020B0604020202020204" charset="-52"/>
            </a:endParaRPr>
          </a:p>
        </p:txBody>
      </p:sp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9BF7861A-90B5-EED7-6975-6CAD62D16E13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EF3D5"/>
              </a:clrFrom>
              <a:clrTo>
                <a:srgbClr val="FEF3D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16608" y="2662071"/>
            <a:ext cx="509077" cy="488933"/>
          </a:xfrm>
          <a:prstGeom prst="rect">
            <a:avLst/>
          </a:prstGeom>
          <a:solidFill>
            <a:srgbClr val="FFD966"/>
          </a:solidFill>
        </p:spPr>
      </p:pic>
      <p:sp>
        <p:nvSpPr>
          <p:cNvPr id="32" name="Text 2">
            <a:extLst>
              <a:ext uri="{FF2B5EF4-FFF2-40B4-BE49-F238E27FC236}">
                <a16:creationId xmlns:a16="http://schemas.microsoft.com/office/drawing/2014/main" id="{A5971E12-6F0B-6328-B99A-06767260AA12}"/>
              </a:ext>
            </a:extLst>
          </p:cNvPr>
          <p:cNvSpPr/>
          <p:nvPr/>
        </p:nvSpPr>
        <p:spPr>
          <a:xfrm>
            <a:off x="1857016" y="493553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ru-RU" sz="2800" b="1" dirty="0">
                <a:solidFill>
                  <a:srgbClr val="111111"/>
                </a:solidFill>
                <a:latin typeface="Futura PT Demi" panose="020B0604020202020204" charset="-52"/>
                <a:ea typeface="Arial" pitchFamily="34" charset="-122"/>
                <a:cs typeface="Arial" pitchFamily="34" charset="-120"/>
              </a:rPr>
              <a:t>Студенческие 1С:Соревнования </a:t>
            </a:r>
            <a:endParaRPr lang="en-US" sz="2800" dirty="0">
              <a:latin typeface="Futura PT Demi" panose="020B0604020202020204" charset="-5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01CE39-6E42-CA51-9DAC-0C6644BCF5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Прямоугольник: скругленные углы 49">
            <a:extLst>
              <a:ext uri="{FF2B5EF4-FFF2-40B4-BE49-F238E27FC236}">
                <a16:creationId xmlns:a16="http://schemas.microsoft.com/office/drawing/2014/main" id="{BE326C29-30CA-7B56-F20D-FF65A0B7D6C1}"/>
              </a:ext>
            </a:extLst>
          </p:cNvPr>
          <p:cNvSpPr/>
          <p:nvPr/>
        </p:nvSpPr>
        <p:spPr>
          <a:xfrm>
            <a:off x="1610841" y="1196765"/>
            <a:ext cx="9433048" cy="523141"/>
          </a:xfrm>
          <a:prstGeom prst="roundRect">
            <a:avLst/>
          </a:prstGeom>
          <a:noFill/>
          <a:ln>
            <a:solidFill>
              <a:srgbClr val="FFCD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Futura PT Demi" panose="020B0604020202020204" charset="-52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3A83246-5A3B-1BCF-EFB5-8C7BBA456220}"/>
              </a:ext>
            </a:extLst>
          </p:cNvPr>
          <p:cNvSpPr txBox="1"/>
          <p:nvPr/>
        </p:nvSpPr>
        <p:spPr>
          <a:xfrm>
            <a:off x="1709950" y="463356"/>
            <a:ext cx="64317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Futura PT Demi" panose="020B0604020202020204" charset="-52"/>
              </a:rPr>
              <a:t>0</a:t>
            </a:r>
            <a:r>
              <a:rPr lang="ru-RU" sz="2800" b="1" dirty="0">
                <a:latin typeface="Futura PT Demi" panose="020B0604020202020204" charset="-52"/>
              </a:rPr>
              <a:t>4</a:t>
            </a:r>
            <a:r>
              <a:rPr lang="en-US" sz="2800" b="1" dirty="0">
                <a:latin typeface="Futura PT Demi" panose="020B0604020202020204" charset="-52"/>
              </a:rPr>
              <a:t> </a:t>
            </a:r>
            <a:r>
              <a:rPr lang="ru-RU" sz="2800" b="1" dirty="0">
                <a:latin typeface="Futura PT Demi" panose="020B0604020202020204" charset="-52"/>
              </a:rPr>
              <a:t>Методическая поддержка</a:t>
            </a:r>
            <a:endParaRPr lang="en-IN" sz="2800" dirty="0">
              <a:latin typeface="Futura PT Demi" panose="020B0604020202020204" charset="-52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78B77F0-4152-CAE2-C0B5-3607CC0AD3C8}"/>
              </a:ext>
            </a:extLst>
          </p:cNvPr>
          <p:cNvSpPr txBox="1"/>
          <p:nvPr/>
        </p:nvSpPr>
        <p:spPr>
          <a:xfrm>
            <a:off x="729272" y="1759232"/>
            <a:ext cx="9183152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ru-RU" sz="2400" dirty="0">
                <a:solidFill>
                  <a:srgbClr val="FCDE40"/>
                </a:solidFill>
                <a:latin typeface="Futura PT Demi" panose="020B0604020202020204" charset="-52"/>
              </a:rPr>
              <a:t>   </a:t>
            </a:r>
            <a:r>
              <a:rPr lang="ru-RU" dirty="0">
                <a:latin typeface="Futura PT Demi" panose="020B0604020202020204" charset="-52"/>
              </a:rPr>
              <a:t>Информационная система фирмы «1С»</a:t>
            </a:r>
          </a:p>
          <a:p>
            <a:pPr>
              <a:spcAft>
                <a:spcPts val="0"/>
              </a:spcAft>
            </a:pPr>
            <a:endParaRPr lang="ru-RU" sz="2000" b="1" dirty="0">
              <a:solidFill>
                <a:srgbClr val="FCDE40"/>
              </a:solidFill>
              <a:latin typeface="Futura PT Demi" panose="020B0604020202020204" charset="-52"/>
            </a:endParaRP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400" dirty="0">
                <a:latin typeface="Futura PT Demi" panose="020B0604020202020204" charset="-52"/>
              </a:rPr>
              <a:t>Готовые методические материалы: учебники, сборники задач, тесты, контрольные работы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400" dirty="0">
                <a:latin typeface="Futura PT Demi" panose="020B0604020202020204" charset="-52"/>
              </a:rPr>
              <a:t>Помощники расчетов: калькуляторы отпусков, пособий, налогов, пеней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400" dirty="0">
                <a:latin typeface="Futura PT Demi" panose="020B0604020202020204" charset="-52"/>
              </a:rPr>
              <a:t>Нормативная база: законы, судебная практика, разъяснения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400" dirty="0">
                <a:latin typeface="Futura PT Demi" panose="020B0604020202020204" charset="-52"/>
              </a:rPr>
              <a:t>Электронные версии книг издательства «1С-Паблишинг»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400" b="1" dirty="0">
                <a:latin typeface="Futura PT Demi" panose="020B0604020202020204" charset="-52"/>
              </a:rPr>
              <a:t>Бесплатно</a:t>
            </a:r>
            <a:r>
              <a:rPr lang="ru-RU" sz="1400" dirty="0">
                <a:latin typeface="Futura PT Demi" panose="020B0604020202020204" charset="-52"/>
              </a:rPr>
              <a:t> при оформлении договора о сотрудничестве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58BC0A2-7E41-ED02-486C-60A0444832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4001" y="2098068"/>
            <a:ext cx="1316298" cy="1316298"/>
          </a:xfrm>
          <a:prstGeom prst="rect">
            <a:avLst/>
          </a:prstGeom>
          <a:noFill/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99D2DAA-AECD-C8F5-285E-DC4F2F762D8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3066" y="2098068"/>
            <a:ext cx="1394404" cy="1394404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85D6E698-1531-2033-DD53-65A6439867A0}"/>
              </a:ext>
            </a:extLst>
          </p:cNvPr>
          <p:cNvSpPr txBox="1"/>
          <p:nvPr/>
        </p:nvSpPr>
        <p:spPr>
          <a:xfrm>
            <a:off x="10201983" y="3430741"/>
            <a:ext cx="187068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hlinkClick r:id="rId4"/>
              </a:rPr>
              <a:t>https://its.1c.ru/</a:t>
            </a:r>
            <a:endParaRPr lang="ru-RU" dirty="0"/>
          </a:p>
          <a:p>
            <a:endParaRPr lang="ru-RU" dirty="0"/>
          </a:p>
        </p:txBody>
      </p:sp>
      <p:grpSp>
        <p:nvGrpSpPr>
          <p:cNvPr id="33" name="Группа 32">
            <a:extLst>
              <a:ext uri="{FF2B5EF4-FFF2-40B4-BE49-F238E27FC236}">
                <a16:creationId xmlns:a16="http://schemas.microsoft.com/office/drawing/2014/main" id="{6C9B2CA3-FF79-A1C8-D623-3317D4ECEFA4}"/>
              </a:ext>
            </a:extLst>
          </p:cNvPr>
          <p:cNvGrpSpPr/>
          <p:nvPr/>
        </p:nvGrpSpPr>
        <p:grpSpPr>
          <a:xfrm>
            <a:off x="729271" y="3817142"/>
            <a:ext cx="10877023" cy="2640359"/>
            <a:chOff x="779380" y="6885160"/>
            <a:chExt cx="10877023" cy="2721777"/>
          </a:xfrm>
          <a:noFill/>
        </p:grpSpPr>
        <p:sp>
          <p:nvSpPr>
            <p:cNvPr id="34" name="Прямоугольник: скругленные углы 33">
              <a:extLst>
                <a:ext uri="{FF2B5EF4-FFF2-40B4-BE49-F238E27FC236}">
                  <a16:creationId xmlns:a16="http://schemas.microsoft.com/office/drawing/2014/main" id="{52407C46-3DE6-3759-E980-E83339AD5171}"/>
                </a:ext>
              </a:extLst>
            </p:cNvPr>
            <p:cNvSpPr/>
            <p:nvPr/>
          </p:nvSpPr>
          <p:spPr>
            <a:xfrm>
              <a:off x="2689724" y="6885160"/>
              <a:ext cx="5512097" cy="666261"/>
            </a:xfrm>
            <a:prstGeom prst="roundRect">
              <a:avLst/>
            </a:prstGeom>
            <a:grpFill/>
            <a:ln>
              <a:solidFill>
                <a:srgbClr val="FFCD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E76294F4-E5B0-0BA5-DCE2-B29C0163422B}"/>
                </a:ext>
              </a:extLst>
            </p:cNvPr>
            <p:cNvSpPr txBox="1"/>
            <p:nvPr/>
          </p:nvSpPr>
          <p:spPr>
            <a:xfrm>
              <a:off x="779380" y="7671607"/>
              <a:ext cx="9591463" cy="193533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r>
                <a:rPr lang="ru-RU" sz="1400" dirty="0">
                  <a:solidFill>
                    <a:srgbClr val="FCDE40"/>
                  </a:solidFill>
                  <a:latin typeface="Futura PT Demi" panose="020B0604020202020204" charset="-52"/>
                </a:rPr>
                <a:t>    </a:t>
              </a:r>
              <a:r>
                <a:rPr lang="ru-RU" dirty="0">
                  <a:latin typeface="Futura PT Demi" panose="020B0604020202020204" charset="-52"/>
                </a:rPr>
                <a:t>Сайт </a:t>
              </a:r>
              <a:r>
                <a:rPr lang="en-US" dirty="0">
                  <a:latin typeface="Futura PT Demi" panose="020B0604020202020204" charset="-52"/>
                  <a:hlinkClick r:id="rId5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developer.1c.ru</a:t>
              </a:r>
              <a:endParaRPr lang="en-US" dirty="0">
                <a:latin typeface="Futura PT Demi" panose="020B0604020202020204" charset="-52"/>
              </a:endParaRPr>
            </a:p>
            <a:p>
              <a:pPr>
                <a:spcBef>
                  <a:spcPts val="0"/>
                </a:spcBef>
                <a:spcAft>
                  <a:spcPts val="0"/>
                </a:spcAft>
              </a:pPr>
              <a:endParaRPr lang="ru-RU" sz="1400" b="1" dirty="0">
                <a:latin typeface="Futura PT Demi" panose="020B0604020202020204" charset="-52"/>
              </a:endParaRPr>
            </a:p>
            <a:p>
              <a:pPr marL="285750" indent="-285750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ru-RU" sz="1400" dirty="0">
                  <a:latin typeface="Futura PT Demi" panose="020B0604020202020204" charset="-52"/>
                </a:rPr>
                <a:t>Портал для преподавателей и студентов, осваивающих разработку</a:t>
              </a:r>
            </a:p>
            <a:p>
              <a:pPr marL="285750" indent="-285750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ru-RU" sz="1400" dirty="0">
                  <a:latin typeface="Futura PT Demi" panose="020B0604020202020204" charset="-52"/>
                </a:rPr>
                <a:t>Комьюнити-лицензия платформы 1С — бесплатно для обучения программированию</a:t>
              </a:r>
            </a:p>
            <a:p>
              <a:pPr marL="285750" indent="-285750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ru-RU" sz="1400" dirty="0">
                  <a:latin typeface="Futura PT Demi" panose="020B0604020202020204" charset="-52"/>
                </a:rPr>
                <a:t>Актуальная документация по платформе</a:t>
              </a:r>
            </a:p>
            <a:p>
              <a:pPr marL="285750" indent="-285750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ru-RU" sz="1400" dirty="0">
                  <a:latin typeface="Futura PT Demi" panose="020B0604020202020204" charset="-52"/>
                </a:rPr>
                <a:t>Примеры кода, сквозные проекты, методические рекомендации</a:t>
              </a:r>
            </a:p>
            <a:p>
              <a:pPr marL="285750" indent="-285750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ru-RU" sz="1400" dirty="0">
                  <a:latin typeface="Futura PT Demi" panose="020B0604020202020204" charset="-52"/>
                </a:rPr>
                <a:t>Записи конференций и вебинаров для разработчиков</a:t>
              </a:r>
            </a:p>
            <a:p>
              <a:pPr marL="285750" indent="-285750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ru-RU" sz="1400" dirty="0">
                  <a:latin typeface="Futura PT Demi" panose="020B0604020202020204" charset="-52"/>
                </a:rPr>
                <a:t>Бесплатно после регистрации на портале</a:t>
              </a:r>
            </a:p>
          </p:txBody>
        </p:sp>
        <p:pic>
          <p:nvPicPr>
            <p:cNvPr id="38" name="Рисунок 37">
              <a:extLst>
                <a:ext uri="{FF2B5EF4-FFF2-40B4-BE49-F238E27FC236}">
                  <a16:creationId xmlns:a16="http://schemas.microsoft.com/office/drawing/2014/main" id="{41EEC0A1-17D3-1AF0-09C5-199746C56F3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2F2F2"/>
                </a:clrFrom>
                <a:clrTo>
                  <a:srgbClr val="F2F2F2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49377" y="7844928"/>
              <a:ext cx="2402715" cy="473262"/>
            </a:xfrm>
            <a:prstGeom prst="rect">
              <a:avLst/>
            </a:prstGeom>
            <a:grpFill/>
          </p:spPr>
        </p:pic>
        <p:pic>
          <p:nvPicPr>
            <p:cNvPr id="39" name="Рисунок 38">
              <a:extLst>
                <a:ext uri="{FF2B5EF4-FFF2-40B4-BE49-F238E27FC236}">
                  <a16:creationId xmlns:a16="http://schemas.microsoft.com/office/drawing/2014/main" id="{C9D1053D-04D7-6AE0-E6C0-F6F070ED4CF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51557" y="7812564"/>
              <a:ext cx="1204846" cy="1204846"/>
            </a:xfrm>
            <a:prstGeom prst="rect">
              <a:avLst/>
            </a:prstGeom>
            <a:grpFill/>
          </p:spPr>
        </p:pic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C0CA0B52-FC8C-3E8B-BBB9-04B527639639}"/>
              </a:ext>
            </a:extLst>
          </p:cNvPr>
          <p:cNvSpPr txBox="1"/>
          <p:nvPr/>
        </p:nvSpPr>
        <p:spPr>
          <a:xfrm>
            <a:off x="2639616" y="3982858"/>
            <a:ext cx="61924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Futura PT Demi" panose="020B0604020202020204" charset="-52"/>
              </a:rPr>
              <a:t>09.00.00 «Информатика и вычислительная техника»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BCD2626-0388-B473-BD73-0C00AA377EC3}"/>
              </a:ext>
            </a:extLst>
          </p:cNvPr>
          <p:cNvSpPr txBox="1"/>
          <p:nvPr/>
        </p:nvSpPr>
        <p:spPr>
          <a:xfrm>
            <a:off x="10167185" y="6086819"/>
            <a:ext cx="61056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Futura PT Demi" panose="020B0604020202020204" charset="-52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developer.1c.ru</a:t>
            </a:r>
            <a:endParaRPr lang="ru-RU" dirty="0">
              <a:latin typeface="Futura PT Demi" panose="020B0604020202020204" charset="-52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Futura PT Demi" panose="020B0604020202020204" charset="-52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1C09B9C-F294-17D3-B378-AD072CF4F325}"/>
              </a:ext>
            </a:extLst>
          </p:cNvPr>
          <p:cNvSpPr txBox="1"/>
          <p:nvPr/>
        </p:nvSpPr>
        <p:spPr>
          <a:xfrm>
            <a:off x="1631504" y="1259468"/>
            <a:ext cx="96977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Futura PT Demi" panose="020B0604020202020204" charset="-52"/>
              </a:rPr>
              <a:t>09.00.00 «Информатика и вычислительная техника», 38.00.00 «Экономика и управление»</a:t>
            </a:r>
          </a:p>
        </p:txBody>
      </p:sp>
    </p:spTree>
    <p:extLst>
      <p:ext uri="{BB962C8B-B14F-4D97-AF65-F5344CB8AC3E}">
        <p14:creationId xmlns:p14="http://schemas.microsoft.com/office/powerpoint/2010/main" val="38641662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6EC990-64EA-E325-210E-8219773650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Прямоугольник: скругленные углы 49">
            <a:extLst>
              <a:ext uri="{FF2B5EF4-FFF2-40B4-BE49-F238E27FC236}">
                <a16:creationId xmlns:a16="http://schemas.microsoft.com/office/drawing/2014/main" id="{6DE0746A-B818-2B62-1726-CD970B008DF4}"/>
              </a:ext>
            </a:extLst>
          </p:cNvPr>
          <p:cNvSpPr/>
          <p:nvPr/>
        </p:nvSpPr>
        <p:spPr>
          <a:xfrm>
            <a:off x="1556424" y="1243922"/>
            <a:ext cx="9772864" cy="456782"/>
          </a:xfrm>
          <a:prstGeom prst="roundRect">
            <a:avLst/>
          </a:prstGeom>
          <a:noFill/>
          <a:ln>
            <a:solidFill>
              <a:srgbClr val="FFCD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Futura PT Demi" panose="020B0604020202020204" charset="-52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319C299-C4DB-7EF2-5BE0-BBE8B52C2BEC}"/>
              </a:ext>
            </a:extLst>
          </p:cNvPr>
          <p:cNvSpPr txBox="1"/>
          <p:nvPr/>
        </p:nvSpPr>
        <p:spPr>
          <a:xfrm>
            <a:off x="1709950" y="463356"/>
            <a:ext cx="64317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Futura PT Demi" panose="020B0604020202020204" charset="-52"/>
              </a:rPr>
              <a:t>0</a:t>
            </a:r>
            <a:r>
              <a:rPr lang="ru-RU" sz="2800" b="1" dirty="0">
                <a:latin typeface="Futura PT Demi" panose="020B0604020202020204" charset="-52"/>
              </a:rPr>
              <a:t>4</a:t>
            </a:r>
            <a:r>
              <a:rPr lang="en-US" sz="2800" b="1" dirty="0">
                <a:latin typeface="Futura PT Demi" panose="020B0604020202020204" charset="-52"/>
              </a:rPr>
              <a:t> </a:t>
            </a:r>
            <a:r>
              <a:rPr lang="ru-RU" sz="2800" b="1" dirty="0">
                <a:latin typeface="Futura PT Demi" panose="020B0604020202020204" charset="-52"/>
              </a:rPr>
              <a:t>Методическая поддержка</a:t>
            </a:r>
            <a:endParaRPr lang="en-IN" sz="2800" dirty="0">
              <a:latin typeface="Futura PT Demi" panose="020B0604020202020204" charset="-52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A7BD7E5-C1AB-D1B4-B8B1-65B99AC262B8}"/>
              </a:ext>
            </a:extLst>
          </p:cNvPr>
          <p:cNvSpPr txBox="1"/>
          <p:nvPr/>
        </p:nvSpPr>
        <p:spPr>
          <a:xfrm>
            <a:off x="729272" y="1759232"/>
            <a:ext cx="918315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ru-RU" dirty="0">
                <a:latin typeface="Futura PT Demi" panose="020B0604020202020204" charset="-52"/>
              </a:rPr>
              <a:t>Бесплатный УМК по профессиональному модулю</a:t>
            </a:r>
          </a:p>
          <a:p>
            <a:pPr>
              <a:spcAft>
                <a:spcPts val="0"/>
              </a:spcAft>
            </a:pPr>
            <a:endParaRPr lang="ru-RU" sz="2000" b="1" dirty="0">
              <a:solidFill>
                <a:srgbClr val="FCDE40"/>
              </a:solidFill>
              <a:latin typeface="Futura PT Demi" panose="020B0604020202020204" charset="-52"/>
            </a:endParaRP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400" dirty="0">
                <a:latin typeface="Futura PT Demi" panose="020B0604020202020204" charset="-52"/>
              </a:rPr>
              <a:t>Готовые лекции и практики по профессиональному модулю (ПМ 03): разделы проектирование, разработка, интеграция и модификация бизнес-приложений. 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400" dirty="0">
                <a:latin typeface="Futura PT Demi" panose="020B0604020202020204" charset="-52"/>
              </a:rPr>
              <a:t>Сборник практических кейсов и технических заданий, которые учат понимать бизнес: собрали реальные задачи от компаний из разных отраслей: торговля, производство, услуги, логистика. 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400" dirty="0">
                <a:latin typeface="Futura PT Demi" panose="020B0604020202020204" charset="-52"/>
              </a:rPr>
              <a:t>Эталоны решений: для заданий есть подробный алгоритм и правильный ответ. 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ru-RU" sz="1400" dirty="0">
              <a:latin typeface="Futura PT Demi" panose="020B0604020202020204" charset="-52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8E9463B-71AB-DB3C-D23F-74E941AC648F}"/>
              </a:ext>
            </a:extLst>
          </p:cNvPr>
          <p:cNvSpPr txBox="1"/>
          <p:nvPr/>
        </p:nvSpPr>
        <p:spPr>
          <a:xfrm>
            <a:off x="6695779" y="3476262"/>
            <a:ext cx="547260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hlinkClick r:id="rId2"/>
              </a:rPr>
              <a:t>https://student.1c.ru/?page=FGOS_SPO_Programmist_1%D0%A1</a:t>
            </a:r>
            <a:endParaRPr lang="ru-RU" sz="1400" dirty="0"/>
          </a:p>
          <a:p>
            <a:endParaRPr lang="ru-RU" sz="140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118DAF3-B552-1BB8-E6C2-75B8AB7F9041}"/>
              </a:ext>
            </a:extLst>
          </p:cNvPr>
          <p:cNvSpPr txBox="1"/>
          <p:nvPr/>
        </p:nvSpPr>
        <p:spPr>
          <a:xfrm>
            <a:off x="689967" y="4216455"/>
            <a:ext cx="9591463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dirty="0">
                <a:latin typeface="Futura PT Demi" panose="020B0604020202020204" charset="-52"/>
              </a:rPr>
              <a:t>Урок цифры. Быстрая разработка приложений</a:t>
            </a:r>
            <a:endParaRPr lang="en-US" dirty="0">
              <a:latin typeface="Futura PT Demi" panose="020B0604020202020204" charset="-52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ru-RU" sz="1400" b="1" dirty="0">
              <a:latin typeface="Futura PT Demi" panose="020B0604020202020204" charset="-5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Futura PT Demi" panose="020B0604020202020204" charset="-52"/>
              </a:rPr>
              <a:t>Быстрая разработка приложений на основе технологии </a:t>
            </a:r>
            <a:r>
              <a:rPr lang="ru-RU" sz="1400" dirty="0" err="1">
                <a:latin typeface="Futura PT Demi" panose="020B0604020202020204" charset="-52"/>
              </a:rPr>
              <a:t>low-code</a:t>
            </a:r>
            <a:r>
              <a:rPr lang="ru-RU" sz="1400" dirty="0">
                <a:latin typeface="Futura PT Demi" panose="020B0604020202020204" charset="-52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Futura PT Demi" panose="020B0604020202020204" charset="-52"/>
              </a:rPr>
              <a:t>Этапы создания приложений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Futura PT Demi" panose="020B0604020202020204" charset="-52"/>
              </a:rPr>
              <a:t>Анализ предметной области и технических заданий заказчика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latin typeface="Futura PT Demi" panose="020B0604020202020204" charset="-52"/>
              </a:rPr>
              <a:t>Сборкой приложения из программных модулей и их настройкой с минимальным кодированием или полным его отсутствием.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ru-RU" sz="1400" dirty="0">
              <a:latin typeface="Futura PT Demi" panose="020B0604020202020204" charset="-52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B7B4819A-8043-A6D2-CE66-9E04A898EEF2}"/>
              </a:ext>
            </a:extLst>
          </p:cNvPr>
          <p:cNvSpPr txBox="1"/>
          <p:nvPr/>
        </p:nvSpPr>
        <p:spPr>
          <a:xfrm>
            <a:off x="1631504" y="1259468"/>
            <a:ext cx="96977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Futura PT Demi" panose="020B0604020202020204" charset="-52"/>
              </a:rPr>
              <a:t>09.02.11 «Разработка и управление ПО» направленность «Разработка бизнес-приложений»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363C936-3D5A-70C0-4E1A-473D7182D9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5258" y="1952275"/>
            <a:ext cx="1340768" cy="134076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5CA4944-2D42-D383-744E-14D96FECCD1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24" b="24477"/>
          <a:stretch>
            <a:fillRect/>
          </a:stretch>
        </p:blipFill>
        <p:spPr>
          <a:xfrm>
            <a:off x="8216936" y="4348115"/>
            <a:ext cx="1386970" cy="54192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0D5A0B6-7557-2AC5-53F8-24CF822B594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8846" y="4312947"/>
            <a:ext cx="1423453" cy="142345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B7EB23F-A51C-4079-DE90-844945E3E20B}"/>
              </a:ext>
            </a:extLst>
          </p:cNvPr>
          <p:cNvSpPr txBox="1"/>
          <p:nvPr/>
        </p:nvSpPr>
        <p:spPr>
          <a:xfrm>
            <a:off x="6657571" y="5871424"/>
            <a:ext cx="724771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hlinkClick r:id="rId6"/>
              </a:rPr>
              <a:t>https://xn--h1adlhdnlo2c.xn--p1ai/lessons/fast-app-development</a:t>
            </a:r>
            <a:endParaRPr lang="ru-RU" sz="1400" dirty="0"/>
          </a:p>
          <a:p>
            <a:endParaRPr lang="ru-RU" sz="1400" dirty="0"/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2B16723C-9653-7EE5-3D33-D9CAB9A55E09}"/>
              </a:ext>
            </a:extLst>
          </p:cNvPr>
          <p:cNvCxnSpPr/>
          <p:nvPr/>
        </p:nvCxnSpPr>
        <p:spPr>
          <a:xfrm>
            <a:off x="689967" y="3999482"/>
            <a:ext cx="10936059" cy="0"/>
          </a:xfrm>
          <a:prstGeom prst="line">
            <a:avLst/>
          </a:prstGeom>
          <a:ln>
            <a:solidFill>
              <a:srgbClr val="FFCD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48017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8B652C-D8C1-FE53-369B-60423EC40E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2">
            <a:extLst>
              <a:ext uri="{FF2B5EF4-FFF2-40B4-BE49-F238E27FC236}">
                <a16:creationId xmlns:a16="http://schemas.microsoft.com/office/drawing/2014/main" id="{B381B44E-2799-E55C-B5FF-5F41C04C6C26}"/>
              </a:ext>
            </a:extLst>
          </p:cNvPr>
          <p:cNvSpPr/>
          <p:nvPr/>
        </p:nvSpPr>
        <p:spPr>
          <a:xfrm>
            <a:off x="767408" y="1772816"/>
            <a:ext cx="10972800" cy="2952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ru-RU" sz="3000" b="1" dirty="0">
                <a:solidFill>
                  <a:srgbClr val="111111"/>
                </a:solidFill>
                <a:latin typeface="Futura PT Demi" panose="020B0604020202020204" charset="-52"/>
                <a:ea typeface="Arial" pitchFamily="34" charset="-122"/>
                <a:cs typeface="Arial" pitchFamily="34" charset="-120"/>
              </a:rPr>
              <a:t>Корчак Екатерина Семеновна</a:t>
            </a:r>
          </a:p>
          <a:p>
            <a:pPr marL="0" indent="0">
              <a:buNone/>
            </a:pPr>
            <a:r>
              <a:rPr lang="en-US" sz="3000" b="1" dirty="0">
                <a:solidFill>
                  <a:srgbClr val="111111"/>
                </a:solidFill>
                <a:latin typeface="Futura PT Demi" panose="020B0604020202020204" charset="-52"/>
                <a:cs typeface="Arial" pitchFamily="34" charset="-120"/>
                <a:hlinkClick r:id="rId3"/>
              </a:rPr>
              <a:t>koes@1c.ru</a:t>
            </a:r>
            <a:endParaRPr lang="en-US" sz="3000" b="1" dirty="0">
              <a:solidFill>
                <a:srgbClr val="111111"/>
              </a:solidFill>
              <a:latin typeface="Futura PT Demi" panose="020B0604020202020204" charset="-52"/>
              <a:cs typeface="Arial" pitchFamily="34" charset="-120"/>
            </a:endParaRPr>
          </a:p>
          <a:p>
            <a:pPr marL="0" indent="0">
              <a:buNone/>
            </a:pPr>
            <a:r>
              <a:rPr lang="en-US" sz="3000" b="1" dirty="0">
                <a:solidFill>
                  <a:srgbClr val="111111"/>
                </a:solidFill>
                <a:latin typeface="Futura PT Demi" panose="020B0604020202020204" charset="-52"/>
                <a:cs typeface="Arial" pitchFamily="34" charset="-120"/>
              </a:rPr>
              <a:t>+7 977 710 53 62</a:t>
            </a:r>
            <a:endParaRPr lang="en-US" sz="3000" dirty="0">
              <a:latin typeface="Futura PT Demi" panose="020B0604020202020204" charset="-52"/>
            </a:endParaRPr>
          </a:p>
        </p:txBody>
      </p:sp>
      <p:sp>
        <p:nvSpPr>
          <p:cNvPr id="32" name="Text 2">
            <a:extLst>
              <a:ext uri="{FF2B5EF4-FFF2-40B4-BE49-F238E27FC236}">
                <a16:creationId xmlns:a16="http://schemas.microsoft.com/office/drawing/2014/main" id="{9C5A8B54-9EBC-F76B-C5BD-788344FED919}"/>
              </a:ext>
            </a:extLst>
          </p:cNvPr>
          <p:cNvSpPr/>
          <p:nvPr/>
        </p:nvSpPr>
        <p:spPr>
          <a:xfrm>
            <a:off x="1857016" y="493553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ru-RU" sz="2800" b="1" dirty="0">
                <a:solidFill>
                  <a:srgbClr val="111111"/>
                </a:solidFill>
                <a:latin typeface="Futura PT Demi" panose="020B0604020202020204" charset="-52"/>
                <a:ea typeface="Arial" pitchFamily="34" charset="-122"/>
                <a:cs typeface="Arial" pitchFamily="34" charset="-120"/>
              </a:rPr>
              <a:t>Контакт для связи</a:t>
            </a:r>
            <a:endParaRPr lang="en-US" sz="2800" dirty="0">
              <a:latin typeface="Futura PT Demi" panose="020B0604020202020204" charset="-52"/>
            </a:endParaRP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EFD2B606-0543-4FCE-8C79-F75C68C4C633}"/>
              </a:ext>
            </a:extLst>
          </p:cNvPr>
          <p:cNvSpPr/>
          <p:nvPr/>
        </p:nvSpPr>
        <p:spPr>
          <a:xfrm>
            <a:off x="263352" y="1844824"/>
            <a:ext cx="9772864" cy="2664296"/>
          </a:xfrm>
          <a:prstGeom prst="roundRect">
            <a:avLst/>
          </a:prstGeom>
          <a:noFill/>
          <a:ln>
            <a:solidFill>
              <a:srgbClr val="FFCD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Futura PT Demi" panose="020B060402020202020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9475019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42FB4B85-9714-F57E-DEC9-D54CD0D9C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1С для СПО: результаты двух лет развития проекта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C10F15F-5E8C-6E2E-718E-5996125713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98894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17ABBB-B42E-348E-001C-12BE2444B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Что такое проект «1С для СПО»?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FFD5DA8C-5DAE-3451-9268-4166FCB3CA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2184155" y="1268760"/>
            <a:ext cx="7823690" cy="4752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963FEFA-9CD1-35D4-33FD-82DB2E3BC51F}"/>
              </a:ext>
            </a:extLst>
          </p:cNvPr>
          <p:cNvSpPr txBox="1"/>
          <p:nvPr/>
        </p:nvSpPr>
        <p:spPr>
          <a:xfrm>
            <a:off x="2711624" y="6165304"/>
            <a:ext cx="76328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Futura PT Demi" panose="020B0604020202020204" charset="-52"/>
                <a:hlinkClick r:id="rId3"/>
              </a:rPr>
              <a:t>https://obrazovanie.1c.ru/spo/</a:t>
            </a:r>
            <a:r>
              <a:rPr lang="ru-RU" sz="2400" dirty="0">
                <a:latin typeface="Futura PT Demi" panose="020B0604020202020204" charset="-5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635947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35621836-71AA-7879-7B72-E593B569C3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9536" y="228439"/>
            <a:ext cx="9410700" cy="1081087"/>
          </a:xfrm>
        </p:spPr>
        <p:txBody>
          <a:bodyPr/>
          <a:lstStyle/>
          <a:p>
            <a:r>
              <a:rPr lang="ru-RU" sz="3600" dirty="0"/>
              <a:t>От идеи до реализации</a:t>
            </a:r>
          </a:p>
        </p:txBody>
      </p:sp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CB980463-7181-CB56-E4A3-5C0288865CC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67474454"/>
              </p:ext>
            </p:extLst>
          </p:nvPr>
        </p:nvGraphicFramePr>
        <p:xfrm>
          <a:off x="1175" y="1341735"/>
          <a:ext cx="12190825" cy="31686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7CA7F1A2-0B4D-D4E6-491E-DEFD5CD8FC72}"/>
              </a:ext>
            </a:extLst>
          </p:cNvPr>
          <p:cNvGrpSpPr/>
          <p:nvPr/>
        </p:nvGrpSpPr>
        <p:grpSpPr>
          <a:xfrm>
            <a:off x="1807926" y="5287449"/>
            <a:ext cx="391201" cy="457632"/>
            <a:chOff x="9785994" y="1355508"/>
            <a:chExt cx="391201" cy="457632"/>
          </a:xfrm>
        </p:grpSpPr>
        <p:sp>
          <p:nvSpPr>
            <p:cNvPr id="9" name="Стрелка: вправо 8">
              <a:extLst>
                <a:ext uri="{FF2B5EF4-FFF2-40B4-BE49-F238E27FC236}">
                  <a16:creationId xmlns:a16="http://schemas.microsoft.com/office/drawing/2014/main" id="{0666AABC-B857-5728-B967-36BF96899B0C}"/>
                </a:ext>
              </a:extLst>
            </p:cNvPr>
            <p:cNvSpPr/>
            <p:nvPr/>
          </p:nvSpPr>
          <p:spPr>
            <a:xfrm>
              <a:off x="9785994" y="1355508"/>
              <a:ext cx="391201" cy="457632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C00000"/>
            </a:solidFill>
            <a:ln>
              <a:noFill/>
            </a:ln>
            <a:effectLst/>
          </p:spPr>
          <p:style>
            <a:lnRef idx="0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0" name="Стрелка: вправо 4">
              <a:extLst>
                <a:ext uri="{FF2B5EF4-FFF2-40B4-BE49-F238E27FC236}">
                  <a16:creationId xmlns:a16="http://schemas.microsoft.com/office/drawing/2014/main" id="{BEE4CC2A-309E-3D7E-271E-C39337EBFB5C}"/>
                </a:ext>
              </a:extLst>
            </p:cNvPr>
            <p:cNvSpPr txBox="1"/>
            <p:nvPr/>
          </p:nvSpPr>
          <p:spPr>
            <a:xfrm>
              <a:off x="9785994" y="1447034"/>
              <a:ext cx="273841" cy="27458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ru-RU" sz="2000" kern="1200">
                <a:solidFill>
                  <a:srgbClr val="FFFFFF"/>
                </a:solidFill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DADBA98C-3B57-43ED-8EE5-38E9593252AE}"/>
              </a:ext>
            </a:extLst>
          </p:cNvPr>
          <p:cNvGrpSpPr/>
          <p:nvPr/>
        </p:nvGrpSpPr>
        <p:grpSpPr>
          <a:xfrm>
            <a:off x="2321256" y="4169819"/>
            <a:ext cx="7549487" cy="2418311"/>
            <a:chOff x="5172767" y="569831"/>
            <a:chExt cx="1845290" cy="2028986"/>
          </a:xfrm>
        </p:grpSpPr>
        <p:sp>
          <p:nvSpPr>
            <p:cNvPr id="12" name="Прямоугольник: скругленные углы 11">
              <a:extLst>
                <a:ext uri="{FF2B5EF4-FFF2-40B4-BE49-F238E27FC236}">
                  <a16:creationId xmlns:a16="http://schemas.microsoft.com/office/drawing/2014/main" id="{0DAFE582-BC90-28AD-FB38-E2C55CEFAB77}"/>
                </a:ext>
              </a:extLst>
            </p:cNvPr>
            <p:cNvSpPr/>
            <p:nvPr/>
          </p:nvSpPr>
          <p:spPr>
            <a:xfrm>
              <a:off x="5172767" y="569831"/>
              <a:ext cx="1845290" cy="2028986"/>
            </a:xfrm>
            <a:prstGeom prst="roundRect">
              <a:avLst>
                <a:gd name="adj" fmla="val 10000"/>
              </a:avLst>
            </a:prstGeom>
            <a:solidFill>
              <a:srgbClr val="FFC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Прямоугольник: скругленные углы 4">
              <a:extLst>
                <a:ext uri="{FF2B5EF4-FFF2-40B4-BE49-F238E27FC236}">
                  <a16:creationId xmlns:a16="http://schemas.microsoft.com/office/drawing/2014/main" id="{7EFE3F6D-3329-44AB-D770-4525FBD28DE3}"/>
                </a:ext>
              </a:extLst>
            </p:cNvPr>
            <p:cNvSpPr txBox="1"/>
            <p:nvPr/>
          </p:nvSpPr>
          <p:spPr>
            <a:xfrm>
              <a:off x="5226814" y="623878"/>
              <a:ext cx="1737196" cy="1920892"/>
            </a:xfrm>
            <a:prstGeom prst="rect">
              <a:avLst/>
            </a:prstGeom>
            <a:solidFill>
              <a:srgbClr val="FFC000">
                <a:alpha val="72000"/>
              </a:srgbClr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770" tIns="64770" rIns="64770" bIns="64770" numCol="1" spcCol="1270" anchor="ctr" anchorCtr="0">
              <a:noAutofit/>
            </a:bodyPr>
            <a:lstStyle/>
            <a:p>
              <a:pPr marL="285750" lvl="0" indent="-285750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ru-RU" sz="1700" kern="1200" dirty="0">
                  <a:solidFill>
                    <a:schemeClr val="tx1"/>
                  </a:solidFill>
                </a:rPr>
                <a:t>10 готовых учебных курсов</a:t>
              </a:r>
            </a:p>
            <a:p>
              <a:pPr marL="285750" lvl="0" indent="-285750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ru-RU" sz="1700" dirty="0">
                  <a:solidFill>
                    <a:schemeClr val="tx1"/>
                  </a:solidFill>
                </a:rPr>
                <a:t>6 курсов в разработке</a:t>
              </a:r>
            </a:p>
            <a:p>
              <a:pPr marL="285750" lvl="0" indent="-285750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ru-RU" sz="1700" dirty="0">
                  <a:solidFill>
                    <a:schemeClr val="tx1"/>
                  </a:solidFill>
                </a:rPr>
                <a:t>Апробация в более чем 50 колледжах: 78+ преподавателей, 2414+ студентов, 4719+ учебных часов</a:t>
              </a:r>
            </a:p>
            <a:p>
              <a:pPr marL="285750" lvl="0" indent="-285750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ru-RU" sz="1700" kern="1200" dirty="0">
                  <a:solidFill>
                    <a:schemeClr val="tx1"/>
                  </a:solidFill>
                </a:rPr>
                <a:t>Растущая востребованность проекта у пользователей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453725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D61EAE-891D-73A6-00FD-6710C0370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>
            <a:extLst>
              <a:ext uri="{FF2B5EF4-FFF2-40B4-BE49-F238E27FC236}">
                <a16:creationId xmlns:a16="http://schemas.microsoft.com/office/drawing/2014/main" id="{54CD0415-5523-227E-2950-B58C620234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19536" y="50909"/>
            <a:ext cx="7056784" cy="1311928"/>
          </a:xfrm>
        </p:spPr>
        <p:txBody>
          <a:bodyPr/>
          <a:lstStyle/>
          <a:p>
            <a:r>
              <a:rPr lang="ru-RU" sz="3600" dirty="0"/>
              <a:t>Актуальные учебные материалы и специальности СПО</a:t>
            </a:r>
            <a:endParaRPr lang="ru-RU" altLang="ru-RU" sz="3600" dirty="0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90AE8652-8D56-5E32-169B-3DDD3F97D6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7301246"/>
              </p:ext>
            </p:extLst>
          </p:nvPr>
        </p:nvGraphicFramePr>
        <p:xfrm>
          <a:off x="155340" y="1596483"/>
          <a:ext cx="11881320" cy="52106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53327">
                  <a:extLst>
                    <a:ext uri="{9D8B030D-6E8A-4147-A177-3AD203B41FA5}">
                      <a16:colId xmlns:a16="http://schemas.microsoft.com/office/drawing/2014/main" val="2920125533"/>
                    </a:ext>
                  </a:extLst>
                </a:gridCol>
                <a:gridCol w="3427993">
                  <a:extLst>
                    <a:ext uri="{9D8B030D-6E8A-4147-A177-3AD203B41FA5}">
                      <a16:colId xmlns:a16="http://schemas.microsoft.com/office/drawing/2014/main" val="5614605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Название учебных материалов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</a:rPr>
                        <a:t>Специальности СПО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9991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Futura PT Demi" panose="020B0604020202020204" charset="-52"/>
                          <a:ea typeface="+mn-ea"/>
                          <a:cs typeface="+mn-cs"/>
                        </a:rPr>
                        <a:t>Старт в 1С: технологии, продукты, экосистема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Futura PT Demi" panose="020B0604020202020204" charset="-52"/>
                          <a:ea typeface="+mn-ea"/>
                          <a:cs typeface="+mn-cs"/>
                        </a:rPr>
                        <a:t>Для широкого спектра специальностей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1320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Futura PT Demi" panose="020B0604020202020204" charset="-52"/>
                          <a:ea typeface="+mn-ea"/>
                          <a:cs typeface="+mn-cs"/>
                        </a:rPr>
                        <a:t>Разработка приложений на платформе «1С:Предприятие»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kern="1200" dirty="0">
                        <a:solidFill>
                          <a:schemeClr val="dk1"/>
                        </a:solidFill>
                        <a:latin typeface="Futura PT Demi" panose="020B0604020202020204" charset="-52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Futura PT Demi" panose="020B0604020202020204" charset="-52"/>
                          <a:ea typeface="+mn-ea"/>
                          <a:cs typeface="+mn-cs"/>
                        </a:rPr>
                        <a:t>09.02.07, 09.02.11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7355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Futura PT Demi" panose="020B0604020202020204" charset="-52"/>
                          <a:ea typeface="+mn-ea"/>
                          <a:cs typeface="+mn-cs"/>
                        </a:rPr>
                        <a:t>Библиотека стандартных подсистем. Решение практических задач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sz="1800" kern="1200" dirty="0">
                        <a:solidFill>
                          <a:schemeClr val="dk1"/>
                        </a:solidFill>
                        <a:latin typeface="Futura PT Demi" panose="020B0604020202020204" charset="-52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5130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Futura PT Demi" panose="020B0604020202020204" charset="-52"/>
                          <a:ea typeface="+mn-ea"/>
                          <a:cs typeface="+mn-cs"/>
                        </a:rPr>
                        <a:t>Инструменты и сервисы экосистемы 1С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kern="1200" dirty="0">
                        <a:solidFill>
                          <a:schemeClr val="dk1"/>
                        </a:solidFill>
                        <a:latin typeface="Futura PT Demi" panose="020B0604020202020204" charset="-52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5318689"/>
                  </a:ext>
                </a:extLst>
              </a:tr>
              <a:tr h="42524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Futura PT Demi" panose="020B0604020202020204" charset="-52"/>
                          <a:ea typeface="+mn-ea"/>
                          <a:cs typeface="+mn-cs"/>
                        </a:rPr>
                        <a:t>Администрирование 1С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Futura PT Demi" panose="020B0604020202020204" charset="-52"/>
                          <a:ea typeface="+mn-ea"/>
                          <a:cs typeface="+mn-cs"/>
                        </a:rPr>
                        <a:t>09.02.06, 09.02.07, 09.02.11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4544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Futura PT Demi" panose="020B0604020202020204" charset="-52"/>
                          <a:ea typeface="+mn-ea"/>
                          <a:cs typeface="+mn-cs"/>
                        </a:rPr>
                        <a:t>Подготовка к демонстрационному экзамену по специальности «Информационные системы и программирование»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Futura PT Demi" panose="020B0604020202020204" charset="-52"/>
                          <a:ea typeface="+mn-ea"/>
                          <a:cs typeface="+mn-cs"/>
                        </a:rPr>
                        <a:t>09.02.07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8330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Futura PT Demi" panose="020B0604020202020204" charset="-52"/>
                          <a:ea typeface="+mn-ea"/>
                          <a:cs typeface="+mn-cs"/>
                        </a:rPr>
                        <a:t>Бухгалтерский учет с применением программы «1С:Бухгалтерия государственного учреждения»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Futura PT Demi" panose="020B0604020202020204" charset="-52"/>
                          <a:ea typeface="+mn-ea"/>
                          <a:cs typeface="+mn-cs"/>
                        </a:rPr>
                        <a:t>38.02.01, 38.02.06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6081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Futura PT Demi" panose="020B0604020202020204" charset="-52"/>
                          <a:ea typeface="+mn-ea"/>
                          <a:cs typeface="+mn-cs"/>
                        </a:rPr>
                        <a:t>Подготовка к демо-экзамену «Экономика и бухгалтерский учет» (по отраслям)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Futura PT Demi" panose="020B0604020202020204" charset="-52"/>
                          <a:ea typeface="+mn-ea"/>
                          <a:cs typeface="+mn-cs"/>
                        </a:rPr>
                        <a:t>38.02.01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0641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Futura PT Demi" panose="020B0604020202020204" charset="-52"/>
                          <a:ea typeface="+mn-ea"/>
                          <a:cs typeface="+mn-cs"/>
                        </a:rPr>
                        <a:t>Основы управления документами с применением программы «1С:Документооборот»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Futura PT Demi" panose="020B0604020202020204" charset="-52"/>
                          <a:ea typeface="+mn-ea"/>
                          <a:cs typeface="+mn-cs"/>
                        </a:rPr>
                        <a:t>38.02.01, 46.02.01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8702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Futura PT Demi" panose="020B0604020202020204" charset="-52"/>
                          <a:ea typeface="+mn-ea"/>
                          <a:cs typeface="+mn-cs"/>
                        </a:rPr>
                        <a:t>Основные принципы работы с программой «1С:Управление торговлей»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Futura PT Demi" panose="020B0604020202020204" charset="-52"/>
                          <a:ea typeface="+mn-ea"/>
                          <a:cs typeface="+mn-cs"/>
                        </a:rPr>
                        <a:t>38.02.03, 38.02.08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742081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45042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7" name="Рисунок 4">
            <a:extLst>
              <a:ext uri="{FF2B5EF4-FFF2-40B4-BE49-F238E27FC236}">
                <a16:creationId xmlns:a16="http://schemas.microsoft.com/office/drawing/2014/main" id="{A88B10FA-9FBF-95BC-8B5E-C4BFF1F6EC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2017" y="236047"/>
            <a:ext cx="4059447" cy="3290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4" name="Рисунок 6">
            <a:extLst>
              <a:ext uri="{FF2B5EF4-FFF2-40B4-BE49-F238E27FC236}">
                <a16:creationId xmlns:a16="http://schemas.microsoft.com/office/drawing/2014/main" id="{E32071FA-EB45-02DC-DED5-407DC346B7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5432" y="1734266"/>
            <a:ext cx="4164776" cy="2340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Заголовок 1">
            <a:extLst>
              <a:ext uri="{FF2B5EF4-FFF2-40B4-BE49-F238E27FC236}">
                <a16:creationId xmlns:a16="http://schemas.microsoft.com/office/drawing/2014/main" id="{812E69A9-784C-376F-E78E-86F2953621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01467" y="345714"/>
            <a:ext cx="5112568" cy="1081087"/>
          </a:xfrm>
        </p:spPr>
        <p:txBody>
          <a:bodyPr/>
          <a:lstStyle/>
          <a:p>
            <a:r>
              <a:rPr lang="ru-RU" sz="3600" dirty="0"/>
              <a:t>Состав учебных материалов</a:t>
            </a:r>
            <a:endParaRPr lang="ru-RU" altLang="ru-RU" sz="3600" dirty="0"/>
          </a:p>
        </p:txBody>
      </p:sp>
      <p:sp>
        <p:nvSpPr>
          <p:cNvPr id="13316" name="Объект 2">
            <a:extLst>
              <a:ext uri="{FF2B5EF4-FFF2-40B4-BE49-F238E27FC236}">
                <a16:creationId xmlns:a16="http://schemas.microsoft.com/office/drawing/2014/main" id="{87579190-59E5-B284-7267-95070CD41EB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21124" y="1974906"/>
            <a:ext cx="5423052" cy="2723750"/>
          </a:xfrm>
        </p:spPr>
        <p:txBody>
          <a:bodyPr/>
          <a:lstStyle/>
          <a:p>
            <a:pPr marL="742709" lvl="2" indent="-342789">
              <a:lnSpc>
                <a:spcPct val="87000"/>
              </a:lnSpc>
              <a:buFont typeface="Courier New" panose="02070309020205020404" pitchFamily="49" charset="0"/>
              <a:buChar char="•"/>
            </a:pPr>
            <a:r>
              <a:rPr lang="ru-RU" altLang="ru-RU" sz="2400" dirty="0">
                <a:latin typeface="Futura PT Demi" panose="020B0604020202020204" charset="-52"/>
              </a:rPr>
              <a:t>Видеолекции от разработчиков </a:t>
            </a:r>
            <a:br>
              <a:rPr lang="ru-RU" altLang="ru-RU" sz="2400" dirty="0">
                <a:latin typeface="Futura PT Demi" panose="020B0604020202020204" charset="-52"/>
              </a:rPr>
            </a:br>
            <a:r>
              <a:rPr lang="ru-RU" altLang="ru-RU" sz="2400" dirty="0">
                <a:latin typeface="Futura PT Demi" panose="020B0604020202020204" charset="-52"/>
              </a:rPr>
              <a:t>и экспертов 1С</a:t>
            </a:r>
          </a:p>
          <a:p>
            <a:pPr marL="742709" lvl="2" indent="-342789">
              <a:lnSpc>
                <a:spcPct val="87000"/>
              </a:lnSpc>
              <a:buFont typeface="Courier New" panose="02070309020205020404" pitchFamily="49" charset="0"/>
              <a:buChar char="•"/>
            </a:pPr>
            <a:r>
              <a:rPr lang="ru-RU" altLang="ru-RU" sz="2400" dirty="0">
                <a:latin typeface="Futura PT Demi" panose="020B0604020202020204" charset="-52"/>
              </a:rPr>
              <a:t>Интерактивные задания и тесты </a:t>
            </a:r>
          </a:p>
          <a:p>
            <a:pPr marL="742709" lvl="2" indent="-342789">
              <a:lnSpc>
                <a:spcPct val="87000"/>
              </a:lnSpc>
              <a:buFont typeface="Courier New" panose="02070309020205020404" pitchFamily="49" charset="0"/>
              <a:buChar char="•"/>
            </a:pPr>
            <a:r>
              <a:rPr lang="ru-RU" altLang="ru-RU" sz="2400" dirty="0">
                <a:latin typeface="Futura PT Demi" panose="020B0604020202020204" charset="-52"/>
              </a:rPr>
              <a:t>Творческие задания </a:t>
            </a:r>
          </a:p>
          <a:p>
            <a:pPr marL="742709" lvl="2" indent="-342789">
              <a:lnSpc>
                <a:spcPct val="87000"/>
              </a:lnSpc>
              <a:buFont typeface="Courier New" panose="02070309020205020404" pitchFamily="49" charset="0"/>
              <a:buChar char="•"/>
            </a:pPr>
            <a:r>
              <a:rPr lang="ru-RU" altLang="ru-RU" sz="2400" dirty="0">
                <a:latin typeface="Futura PT Demi" panose="020B0604020202020204" charset="-52"/>
              </a:rPr>
              <a:t>Методические рекомендации для преподавателя: как провести занятие</a:t>
            </a:r>
          </a:p>
        </p:txBody>
      </p:sp>
      <p:pic>
        <p:nvPicPr>
          <p:cNvPr id="13318" name="Рисунок 6">
            <a:extLst>
              <a:ext uri="{FF2B5EF4-FFF2-40B4-BE49-F238E27FC236}">
                <a16:creationId xmlns:a16="http://schemas.microsoft.com/office/drawing/2014/main" id="{1219754A-EC4A-2F40-49EC-1974CD4D4F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6904" y="4505336"/>
            <a:ext cx="4275799" cy="200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9" name="Рисунок 8">
            <a:extLst>
              <a:ext uri="{FF2B5EF4-FFF2-40B4-BE49-F238E27FC236}">
                <a16:creationId xmlns:a16="http://schemas.microsoft.com/office/drawing/2014/main" id="{3493ED4B-CBBA-0F1D-E259-ECF914CD3D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8062" y="3003811"/>
            <a:ext cx="3800393" cy="2542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1" name="Рисунок 8">
            <a:extLst>
              <a:ext uri="{FF2B5EF4-FFF2-40B4-BE49-F238E27FC236}">
                <a16:creationId xmlns:a16="http://schemas.microsoft.com/office/drawing/2014/main" id="{2D15036F-58A2-371B-A321-079F7956AA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2104" y="4398418"/>
            <a:ext cx="3800396" cy="2459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>
            <a:extLst>
              <a:ext uri="{FF2B5EF4-FFF2-40B4-BE49-F238E27FC236}">
                <a16:creationId xmlns:a16="http://schemas.microsoft.com/office/drawing/2014/main" id="{E1539922-F441-A976-0120-9DAC4005DE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83853" y="100814"/>
            <a:ext cx="6720459" cy="1290768"/>
          </a:xfrm>
        </p:spPr>
        <p:txBody>
          <a:bodyPr/>
          <a:lstStyle/>
          <a:p>
            <a:r>
              <a:rPr lang="ru-RU" altLang="ru-RU" sz="3600" dirty="0"/>
              <a:t>Результаты апробации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34F9969-3AAA-3C65-0BC1-58A2ED671D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4312" y="3463731"/>
            <a:ext cx="2228163" cy="222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353263B6-5923-AF86-F6AC-B3FD0CBA85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24192" y="1825495"/>
            <a:ext cx="4223563" cy="1405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altLang="ru-RU" sz="2133" dirty="0">
                <a:latin typeface="Futura PT Demi" panose="020B0604020202020204" charset="-52"/>
              </a:rPr>
              <a:t>На сайте системы «1С:Образование»</a:t>
            </a:r>
            <a:br>
              <a:rPr lang="ru-RU" altLang="ru-RU" sz="2133" dirty="0">
                <a:latin typeface="Futura PT Demi" panose="020B0604020202020204" charset="-52"/>
              </a:rPr>
            </a:br>
            <a:r>
              <a:rPr lang="en-US" altLang="ru-RU" sz="2133" dirty="0">
                <a:latin typeface="Futura PT Demi" panose="020B0604020202020204" charset="-52"/>
                <a:hlinkClick r:id="rId3"/>
              </a:rPr>
              <a:t>https://obrazovanie.1c.ru/promo/2024/college/report</a:t>
            </a:r>
            <a:r>
              <a:rPr lang="en-US" altLang="ru-RU" dirty="0">
                <a:latin typeface="Futura PT Demi" panose="020B0604020202020204" charset="-52"/>
                <a:hlinkClick r:id="rId3"/>
              </a:rPr>
              <a:t>/</a:t>
            </a:r>
            <a:r>
              <a:rPr lang="en-US" altLang="ru-RU" dirty="0">
                <a:latin typeface="Futura PT Demi" panose="020B0604020202020204" charset="-52"/>
              </a:rPr>
              <a:t> </a:t>
            </a:r>
            <a:endParaRPr lang="ru-RU" altLang="ru-RU" dirty="0"/>
          </a:p>
        </p:txBody>
      </p:sp>
      <p:pic>
        <p:nvPicPr>
          <p:cNvPr id="9" name="Рисунок 1">
            <a:extLst>
              <a:ext uri="{FF2B5EF4-FFF2-40B4-BE49-F238E27FC236}">
                <a16:creationId xmlns:a16="http://schemas.microsoft.com/office/drawing/2014/main" id="{2657C88B-CE85-F9F8-D4FF-90BA93D41B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84" y="1409714"/>
            <a:ext cx="6963551" cy="4395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5">
            <a:extLst>
              <a:ext uri="{FF2B5EF4-FFF2-40B4-BE49-F238E27FC236}">
                <a16:creationId xmlns:a16="http://schemas.microsoft.com/office/drawing/2014/main" id="{2F6A3135-2368-628B-F642-0414958A9C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7728" y="5952856"/>
            <a:ext cx="5832648" cy="74879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ru-RU" altLang="ru-RU" sz="2133" dirty="0">
                <a:latin typeface="Futura PT Demi" panose="020B0604020202020204" charset="-52"/>
              </a:rPr>
              <a:t>Среднее значение индекса </a:t>
            </a:r>
            <a:r>
              <a:rPr lang="en-US" altLang="ru-RU" sz="2133" dirty="0">
                <a:latin typeface="Futura PT Demi" panose="020B0604020202020204" charset="-52"/>
              </a:rPr>
              <a:t>NPS</a:t>
            </a:r>
            <a:r>
              <a:rPr lang="ru-RU" altLang="ru-RU" sz="2133" dirty="0">
                <a:latin typeface="Futura PT Demi" panose="020B0604020202020204" charset="-52"/>
              </a:rPr>
              <a:t> (готовности рекомендовать курс коллегам) – 74,6% 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196E46-EE16-D98C-7A4A-13C510DA8D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2747962"/>
            <a:ext cx="10363200" cy="1362075"/>
          </a:xfrm>
        </p:spPr>
        <p:txBody>
          <a:bodyPr/>
          <a:lstStyle/>
          <a:p>
            <a:r>
              <a:rPr lang="ru-RU" sz="3600" dirty="0"/>
              <a:t>Методика изучения программных продуктов 1С в колледжах с использованием цифровых учебных материалов серии </a:t>
            </a:r>
            <a:br>
              <a:rPr lang="ru-RU" sz="3600" dirty="0"/>
            </a:br>
            <a:r>
              <a:rPr lang="ru-RU" sz="3600" dirty="0"/>
              <a:t>«1С для СПО»</a:t>
            </a:r>
          </a:p>
        </p:txBody>
      </p:sp>
    </p:spTree>
    <p:extLst>
      <p:ext uri="{BB962C8B-B14F-4D97-AF65-F5344CB8AC3E}">
        <p14:creationId xmlns:p14="http://schemas.microsoft.com/office/powerpoint/2010/main" val="28356173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>
            <a:extLst>
              <a:ext uri="{FF2B5EF4-FFF2-40B4-BE49-F238E27FC236}">
                <a16:creationId xmlns:a16="http://schemas.microsoft.com/office/drawing/2014/main" id="{47401D69-57F2-9C67-3392-9C89FB8ECA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79576" y="332656"/>
            <a:ext cx="6815667" cy="1067717"/>
          </a:xfrm>
        </p:spPr>
        <p:txBody>
          <a:bodyPr/>
          <a:lstStyle/>
          <a:p>
            <a:pPr marL="0" indent="0">
              <a:buNone/>
            </a:pPr>
            <a:r>
              <a:rPr lang="ru-RU" sz="3600" dirty="0">
                <a:solidFill>
                  <a:schemeClr val="tx2"/>
                </a:solidFill>
                <a:ea typeface="+mj-ea"/>
                <a:cs typeface="+mj-cs"/>
              </a:rPr>
              <a:t>Авторы учебных материалов</a:t>
            </a:r>
            <a:endParaRPr lang="ru-RU" dirty="0"/>
          </a:p>
        </p:txBody>
      </p:sp>
      <p:sp>
        <p:nvSpPr>
          <p:cNvPr id="8" name="Заголовок 3">
            <a:extLst>
              <a:ext uri="{FF2B5EF4-FFF2-40B4-BE49-F238E27FC236}">
                <a16:creationId xmlns:a16="http://schemas.microsoft.com/office/drawing/2014/main" id="{A1E1E0E4-ECDC-BE23-1029-B94FF1A0A6F0}"/>
              </a:ext>
            </a:extLst>
          </p:cNvPr>
          <p:cNvSpPr txBox="1">
            <a:spLocks/>
          </p:cNvSpPr>
          <p:nvPr/>
        </p:nvSpPr>
        <p:spPr bwMode="auto">
          <a:xfrm>
            <a:off x="534699" y="4005064"/>
            <a:ext cx="10873208" cy="644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Futura PT Demi" panose="020B0702020204020303" pitchFamily="34" charset="0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Futura PT Dem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Futura PT Dem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Futura PT Dem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Futura PT Dem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9pPr>
          </a:lstStyle>
          <a:p>
            <a:endParaRPr lang="ru-RU" kern="0" dirty="0"/>
          </a:p>
        </p:txBody>
      </p:sp>
      <p:graphicFrame>
        <p:nvGraphicFramePr>
          <p:cNvPr id="9" name="Схема 8">
            <a:extLst>
              <a:ext uri="{FF2B5EF4-FFF2-40B4-BE49-F238E27FC236}">
                <a16:creationId xmlns:a16="http://schemas.microsoft.com/office/drawing/2014/main" id="{F252A07A-0A42-FB01-3A86-DE1C51B5ADA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57846592"/>
              </p:ext>
            </p:extLst>
          </p:nvPr>
        </p:nvGraphicFramePr>
        <p:xfrm>
          <a:off x="371364" y="1628800"/>
          <a:ext cx="11449272" cy="45361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589222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3">
            <a:extLst>
              <a:ext uri="{FF2B5EF4-FFF2-40B4-BE49-F238E27FC236}">
                <a16:creationId xmlns:a16="http://schemas.microsoft.com/office/drawing/2014/main" id="{C6E1F034-6313-45A4-9B37-557C123A2A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784439" y="6212450"/>
            <a:ext cx="6623122" cy="492291"/>
          </a:xfrm>
        </p:spPr>
        <p:txBody>
          <a:bodyPr/>
          <a:lstStyle/>
          <a:p>
            <a:r>
              <a:rPr lang="ru-RU" altLang="ru-RU" dirty="0"/>
              <a:t>Иерархия уровней сложности</a:t>
            </a:r>
          </a:p>
        </p:txBody>
      </p: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87F8837B-4093-4A5A-B51A-2E62087E54D7}"/>
              </a:ext>
            </a:extLst>
          </p:cNvPr>
          <p:cNvGraphicFramePr/>
          <p:nvPr/>
        </p:nvGraphicFramePr>
        <p:xfrm>
          <a:off x="2640682" y="645550"/>
          <a:ext cx="7374308" cy="4820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3">
            <a:extLst>
              <a:ext uri="{FF2B5EF4-FFF2-40B4-BE49-F238E27FC236}">
                <a16:creationId xmlns:a16="http://schemas.microsoft.com/office/drawing/2014/main" id="{C6E1F034-6313-45A4-9B37-557C123A2A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15680" y="4653136"/>
            <a:ext cx="6623122" cy="492291"/>
          </a:xfrm>
        </p:spPr>
        <p:txBody>
          <a:bodyPr/>
          <a:lstStyle/>
          <a:p>
            <a:r>
              <a:rPr lang="ru-RU" altLang="ru-RU" dirty="0"/>
              <a:t>Востребованность в бизнесе</a:t>
            </a:r>
          </a:p>
        </p:txBody>
      </p: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87F8837B-4093-4A5A-B51A-2E62087E54D7}"/>
              </a:ext>
            </a:extLst>
          </p:cNvPr>
          <p:cNvGraphicFramePr/>
          <p:nvPr/>
        </p:nvGraphicFramePr>
        <p:xfrm>
          <a:off x="721062" y="645550"/>
          <a:ext cx="10941839" cy="50869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614157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3">
            <a:extLst>
              <a:ext uri="{FF2B5EF4-FFF2-40B4-BE49-F238E27FC236}">
                <a16:creationId xmlns:a16="http://schemas.microsoft.com/office/drawing/2014/main" id="{C6E1F034-6313-45A4-9B37-557C123A2A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720361" y="6212450"/>
            <a:ext cx="4751278" cy="492291"/>
          </a:xfrm>
        </p:spPr>
        <p:txBody>
          <a:bodyPr/>
          <a:lstStyle/>
          <a:p>
            <a:r>
              <a:rPr lang="ru-RU" altLang="ru-RU" dirty="0"/>
              <a:t>Уровни компетенций</a:t>
            </a:r>
          </a:p>
        </p:txBody>
      </p: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87F8837B-4093-4A5A-B51A-2E62087E54D7}"/>
              </a:ext>
            </a:extLst>
          </p:cNvPr>
          <p:cNvGraphicFramePr/>
          <p:nvPr/>
        </p:nvGraphicFramePr>
        <p:xfrm>
          <a:off x="721062" y="645550"/>
          <a:ext cx="10941839" cy="50869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028377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5">
            <a:extLst>
              <a:ext uri="{FF2B5EF4-FFF2-40B4-BE49-F238E27FC236}">
                <a16:creationId xmlns:a16="http://schemas.microsoft.com/office/drawing/2014/main" id="{1148E2FB-533C-D8E1-4875-F81F5924EF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4653136"/>
            <a:ext cx="10885288" cy="1080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None/>
              <a:defRPr sz="2000">
                <a:solidFill>
                  <a:schemeClr val="tx1"/>
                </a:solidFill>
                <a:latin typeface="Futura PT Demi" panose="020B0702020204020303" pitchFamily="34" charset="0"/>
                <a:ea typeface="+mn-ea"/>
                <a:cs typeface="+mn-cs"/>
              </a:defRPr>
            </a:lvl1pPr>
            <a:lvl2pPr marL="4572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None/>
              <a:defRPr sz="1800">
                <a:solidFill>
                  <a:schemeClr val="tx1"/>
                </a:solidFill>
                <a:latin typeface="Futura PT Demi" panose="020B0702020204020303" pitchFamily="34" charset="0"/>
              </a:defRPr>
            </a:lvl2pPr>
            <a:lvl3pPr marL="9144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None/>
              <a:defRPr sz="1600">
                <a:solidFill>
                  <a:schemeClr val="tx1"/>
                </a:solidFill>
                <a:latin typeface="Futura PT Demi" panose="020B0702020204020303" pitchFamily="34" charset="0"/>
              </a:defRPr>
            </a:lvl3pPr>
            <a:lvl4pPr marL="13716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None/>
              <a:defRPr sz="1400">
                <a:solidFill>
                  <a:schemeClr val="tx1"/>
                </a:solidFill>
                <a:latin typeface="Futura PT Demi" panose="020B0702020204020303" pitchFamily="34" charset="0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None/>
              <a:defRPr sz="1400">
                <a:solidFill>
                  <a:schemeClr val="tx1"/>
                </a:solidFill>
                <a:latin typeface="Futura PT Demi" panose="020B0702020204020303" pitchFamily="34" charset="0"/>
              </a:defRPr>
            </a:lvl5pPr>
            <a:lvl6pPr marL="2286000" indent="0" algn="l" rtl="0" fontAlgn="base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2743200" indent="0" algn="l" rtl="0" fontAlgn="base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3200400" indent="0" algn="l" rtl="0" fontAlgn="base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3657600" indent="0" algn="l" rtl="0" fontAlgn="base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ru-RU" altLang="ru-RU" sz="2800" b="1" kern="0" dirty="0"/>
              <a:t>Иванов Владимир Калиникович</a:t>
            </a:r>
            <a:br>
              <a:rPr lang="ru-RU" altLang="ru-RU" sz="2800" b="1" kern="0" dirty="0"/>
            </a:br>
            <a:r>
              <a:rPr lang="ru-RU" altLang="ru-RU" sz="2800" dirty="0"/>
              <a:t>Преподаватель, ГБПОУ «</a:t>
            </a:r>
            <a:r>
              <a:rPr lang="ru-RU" sz="2800" dirty="0"/>
              <a:t>Московский колледж бизнес-технологий</a:t>
            </a:r>
            <a:r>
              <a:rPr lang="ru-RU" altLang="ru-RU" sz="2800" dirty="0"/>
              <a:t>»</a:t>
            </a:r>
            <a:endParaRPr lang="ru-RU" altLang="ru-RU" sz="2800" b="1" kern="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045674-1170-6346-7CC3-41D7C1DFF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2852936"/>
            <a:ext cx="10363200" cy="1362075"/>
          </a:xfrm>
        </p:spPr>
        <p:txBody>
          <a:bodyPr/>
          <a:lstStyle/>
          <a:p>
            <a:r>
              <a:rPr lang="ru-RU" altLang="ru-RU" dirty="0">
                <a:solidFill>
                  <a:schemeClr val="tx1"/>
                </a:solidFill>
              </a:rPr>
              <a:t>Новый Курс по Разработке мобильных приложений на платформе «1С:Предприятие» </a:t>
            </a:r>
            <a:br>
              <a:rPr lang="ru-RU" altLang="ru-RU" dirty="0">
                <a:solidFill>
                  <a:schemeClr val="tx1"/>
                </a:solidFill>
              </a:rPr>
            </a:b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934798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1837A8-8616-70E1-E853-68FF00ED15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600" dirty="0"/>
              <a:t>Разделы курса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48568E44-DDDF-71B9-8E0C-50521F7183D5}"/>
              </a:ext>
            </a:extLst>
          </p:cNvPr>
          <p:cNvSpPr txBox="1">
            <a:spLocks/>
          </p:cNvSpPr>
          <p:nvPr/>
        </p:nvSpPr>
        <p:spPr bwMode="auto">
          <a:xfrm>
            <a:off x="623392" y="2081753"/>
            <a:ext cx="6912768" cy="2446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54000" tIns="0" rIns="54000" bIns="0" anchor="ctr">
            <a:spAutoFit/>
          </a:bodyPr>
          <a:lstStyle>
            <a:lvl1pPr marL="457200" indent="-457200">
              <a:spcBef>
                <a:spcPct val="35000"/>
              </a:spcBef>
              <a:buClr>
                <a:srgbClr val="F1AF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39750" indent="-177800">
              <a:spcBef>
                <a:spcPct val="35000"/>
              </a:spcBef>
              <a:buClr>
                <a:srgbClr val="F1AF00"/>
              </a:buClr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98525" indent="-179388">
              <a:spcBef>
                <a:spcPct val="35000"/>
              </a:spcBef>
              <a:buClr>
                <a:schemeClr val="bg2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38300" indent="-228600">
              <a:spcBef>
                <a:spcPct val="35000"/>
              </a:spcBef>
              <a:buClr>
                <a:schemeClr val="bg2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5000"/>
              </a:spcBef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AutoNum type="arabicPeriod"/>
            </a:pPr>
            <a:r>
              <a:rPr lang="ru-RU" altLang="ru-RU" sz="3600" dirty="0">
                <a:solidFill>
                  <a:schemeClr val="tx2"/>
                </a:solidFill>
                <a:latin typeface="Futura PT Demi" panose="020B0702020204020303" pitchFamily="34" charset="0"/>
                <a:ea typeface="+mj-ea"/>
                <a:cs typeface="+mj-cs"/>
              </a:rPr>
              <a:t>Разработка автономных мобильных приложений</a:t>
            </a:r>
          </a:p>
          <a:p>
            <a:pPr>
              <a:spcBef>
                <a:spcPts val="1800"/>
              </a:spcBef>
              <a:buClrTx/>
              <a:buFontTx/>
              <a:buAutoNum type="arabicPeriod"/>
            </a:pPr>
            <a:r>
              <a:rPr lang="ru-RU" altLang="ru-RU" sz="3600" dirty="0">
                <a:solidFill>
                  <a:schemeClr val="tx2"/>
                </a:solidFill>
                <a:latin typeface="Futura PT Demi" panose="020B0702020204020303" pitchFamily="34" charset="0"/>
                <a:ea typeface="+mj-ea"/>
                <a:cs typeface="+mj-cs"/>
              </a:rPr>
              <a:t>Разработка клиент-серверных мобильных приложений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F104C68-CEEC-8E99-D88C-1AA32388A415}"/>
              </a:ext>
            </a:extLst>
          </p:cNvPr>
          <p:cNvPicPr/>
          <p:nvPr/>
        </p:nvPicPr>
        <p:blipFill rotWithShape="1">
          <a:blip r:embed="rId2"/>
          <a:srcRect l="36327" t="3766" r="36903" b="3834"/>
          <a:stretch/>
        </p:blipFill>
        <p:spPr bwMode="auto">
          <a:xfrm>
            <a:off x="8328248" y="553852"/>
            <a:ext cx="2880320" cy="5750296"/>
          </a:xfrm>
          <a:prstGeom prst="round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9570979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1837A8-8616-70E1-E853-68FF00ED15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75520" y="260648"/>
            <a:ext cx="9410700" cy="1081087"/>
          </a:xfrm>
        </p:spPr>
        <p:txBody>
          <a:bodyPr/>
          <a:lstStyle/>
          <a:p>
            <a:r>
              <a:rPr lang="ru-RU" sz="3600" kern="1200" dirty="0"/>
              <a:t>Раздел 1. Автономные мобильные приложения</a:t>
            </a:r>
            <a:endParaRPr lang="ru-RU" altLang="ru-RU" sz="3600" kern="1200" dirty="0"/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48568E44-DDDF-71B9-8E0C-50521F7183D5}"/>
              </a:ext>
            </a:extLst>
          </p:cNvPr>
          <p:cNvSpPr txBox="1">
            <a:spLocks/>
          </p:cNvSpPr>
          <p:nvPr/>
        </p:nvSpPr>
        <p:spPr bwMode="auto">
          <a:xfrm>
            <a:off x="371364" y="1952392"/>
            <a:ext cx="6480720" cy="3995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54000" tIns="0" rIns="54000" bIns="0" anchor="ctr">
            <a:spAutoFit/>
          </a:bodyPr>
          <a:lstStyle>
            <a:lvl1pPr marL="457200" indent="-457200">
              <a:spcBef>
                <a:spcPct val="35000"/>
              </a:spcBef>
              <a:buClr>
                <a:srgbClr val="F1AF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39750" indent="-177800">
              <a:spcBef>
                <a:spcPct val="35000"/>
              </a:spcBef>
              <a:buClr>
                <a:srgbClr val="F1AF00"/>
              </a:buClr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98525" indent="-179388">
              <a:spcBef>
                <a:spcPct val="35000"/>
              </a:spcBef>
              <a:buClr>
                <a:schemeClr val="bg2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38300" indent="-228600">
              <a:spcBef>
                <a:spcPct val="35000"/>
              </a:spcBef>
              <a:buClr>
                <a:schemeClr val="bg2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5000"/>
              </a:spcBef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15000"/>
              </a:lnSpc>
            </a:pPr>
            <a:r>
              <a:rPr lang="ru-RU" kern="100" dirty="0">
                <a:latin typeface="Futura PT Demi" panose="020B0604020202020204" charset="-52"/>
                <a:ea typeface="Aptos" panose="020B0004020202020204" pitchFamily="34" charset="0"/>
                <a:cs typeface="Times New Roman" panose="02020603050405020304" pitchFamily="18" charset="0"/>
              </a:rPr>
              <a:t>И</a:t>
            </a:r>
            <a:r>
              <a:rPr lang="ru-RU" kern="100" dirty="0">
                <a:effectLst/>
                <a:latin typeface="Futura PT Demi" panose="020B0604020202020204" charset="-52"/>
                <a:ea typeface="Aptos" panose="020B0004020202020204" pitchFamily="34" charset="0"/>
                <a:cs typeface="Times New Roman" panose="02020603050405020304" pitchFamily="18" charset="0"/>
              </a:rPr>
              <a:t>нструментарий разработчика МП </a:t>
            </a:r>
            <a:br>
              <a:rPr lang="ru-RU" kern="100" dirty="0">
                <a:effectLst/>
                <a:latin typeface="Futura PT Demi" panose="020B0604020202020204" charset="-52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ru-RU" kern="100" dirty="0">
                <a:effectLst/>
                <a:latin typeface="Futura PT Demi" panose="020B0604020202020204" charset="-52"/>
                <a:ea typeface="Aptos" panose="020B0004020202020204" pitchFamily="34" charset="0"/>
                <a:cs typeface="Times New Roman" panose="02020603050405020304" pitchFamily="18" charset="0"/>
              </a:rPr>
              <a:t>на платформе «1С:Предприятие» (занятие 1).</a:t>
            </a:r>
          </a:p>
          <a:p>
            <a:pPr>
              <a:lnSpc>
                <a:spcPct val="115000"/>
              </a:lnSpc>
            </a:pPr>
            <a:r>
              <a:rPr lang="ru-RU" kern="100" dirty="0">
                <a:effectLst/>
                <a:latin typeface="Futura PT Demi" panose="020B0604020202020204" charset="-52"/>
                <a:ea typeface="Aptos" panose="020B0004020202020204" pitchFamily="34" charset="0"/>
                <a:cs typeface="Times New Roman" panose="02020603050405020304" pitchFamily="18" charset="0"/>
              </a:rPr>
              <a:t>МП «Поездка на дачу» (занятие 2).</a:t>
            </a:r>
          </a:p>
          <a:p>
            <a:pPr>
              <a:lnSpc>
                <a:spcPct val="115000"/>
              </a:lnSpc>
            </a:pPr>
            <a:r>
              <a:rPr lang="ru-RU" kern="100" dirty="0">
                <a:effectLst/>
                <a:latin typeface="Futura PT Demi" panose="020B0604020202020204" charset="-52"/>
                <a:ea typeface="Aptos" panose="020B0004020202020204" pitchFamily="34" charset="0"/>
                <a:cs typeface="Times New Roman" panose="02020603050405020304" pitchFamily="18" charset="0"/>
              </a:rPr>
              <a:t>МП «</a:t>
            </a:r>
            <a:r>
              <a:rPr lang="en-US" kern="100" dirty="0">
                <a:effectLst/>
                <a:latin typeface="Futura PT Demi" panose="020B0604020202020204" charset="-52"/>
                <a:ea typeface="Aptos" panose="020B0004020202020204" pitchFamily="34" charset="0"/>
                <a:cs typeface="Times New Roman" panose="02020603050405020304" pitchFamily="18" charset="0"/>
              </a:rPr>
              <a:t>BMI-</a:t>
            </a:r>
            <a:r>
              <a:rPr lang="ru-RU" kern="100" dirty="0">
                <a:effectLst/>
                <a:latin typeface="Futura PT Demi" panose="020B0604020202020204" charset="-52"/>
                <a:ea typeface="Aptos" panose="020B0004020202020204" pitchFamily="34" charset="0"/>
                <a:cs typeface="Times New Roman" panose="02020603050405020304" pitchFamily="18" charset="0"/>
              </a:rPr>
              <a:t>калькулятор» (занятие 3).</a:t>
            </a:r>
          </a:p>
          <a:p>
            <a:pPr>
              <a:lnSpc>
                <a:spcPct val="115000"/>
              </a:lnSpc>
            </a:pPr>
            <a:r>
              <a:rPr lang="ru-RU" kern="100" dirty="0">
                <a:effectLst/>
                <a:latin typeface="Futura PT Demi" panose="020B0604020202020204" charset="-52"/>
                <a:ea typeface="Aptos" panose="020B0004020202020204" pitchFamily="34" charset="0"/>
                <a:cs typeface="Times New Roman" panose="02020603050405020304" pitchFamily="18" charset="0"/>
              </a:rPr>
              <a:t>МП «Гостиницы Москвы» (занятие 4).</a:t>
            </a:r>
          </a:p>
          <a:p>
            <a:pPr>
              <a:lnSpc>
                <a:spcPct val="115000"/>
              </a:lnSpc>
            </a:pPr>
            <a:r>
              <a:rPr lang="ru-RU" kern="100" dirty="0">
                <a:effectLst/>
                <a:latin typeface="Futura PT Demi" panose="020B0604020202020204" charset="-52"/>
                <a:ea typeface="Aptos" panose="020B0004020202020204" pitchFamily="34" charset="0"/>
                <a:cs typeface="Times New Roman" panose="02020603050405020304" pitchFamily="18" charset="0"/>
              </a:rPr>
              <a:t>МП «Тест отгадай страну» (занятие 5).</a:t>
            </a:r>
          </a:p>
          <a:p>
            <a:pPr>
              <a:lnSpc>
                <a:spcPct val="115000"/>
              </a:lnSpc>
            </a:pPr>
            <a:r>
              <a:rPr lang="ru-RU" kern="100" dirty="0">
                <a:effectLst/>
                <a:latin typeface="Futura PT Demi" panose="020B0604020202020204" charset="-52"/>
                <a:ea typeface="Aptos" panose="020B0004020202020204" pitchFamily="34" charset="0"/>
                <a:cs typeface="Times New Roman" panose="02020603050405020304" pitchFamily="18" charset="0"/>
              </a:rPr>
              <a:t>МП Игра «Выиграй автомобиль» (занятие 6).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ru-RU" kern="100" dirty="0">
                <a:effectLst/>
                <a:latin typeface="Futura PT Demi" panose="020B0604020202020204" charset="-52"/>
                <a:ea typeface="Aptos" panose="020B0004020202020204" pitchFamily="34" charset="0"/>
                <a:cs typeface="Times New Roman" panose="02020603050405020304" pitchFamily="18" charset="0"/>
              </a:rPr>
              <a:t>МП Игра «Кубики» (занятие 7).</a:t>
            </a:r>
          </a:p>
          <a:p>
            <a:r>
              <a:rPr lang="ru-RU" dirty="0">
                <a:effectLst/>
                <a:latin typeface="Futura PT Demi" panose="020B0604020202020204" charset="-52"/>
                <a:ea typeface="Aptos" panose="020B0004020202020204" pitchFamily="34" charset="0"/>
                <a:cs typeface="Times New Roman" panose="02020603050405020304" pitchFamily="18" charset="0"/>
              </a:rPr>
              <a:t>МП для клиентов АЗС (занятие 8).</a:t>
            </a:r>
            <a:endParaRPr lang="ru-RU" altLang="ru-RU" sz="3200" b="1" dirty="0">
              <a:solidFill>
                <a:srgbClr val="0070C0"/>
              </a:solidFill>
              <a:latin typeface="Futura PT Demi" panose="020B0604020202020204" charset="-52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6EF1F06-806F-559E-B2F5-7F53091864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1940" y="1178560"/>
            <a:ext cx="2190750" cy="450088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88EE26D-D032-51E3-5C02-B6E524403C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4192" y="1772816"/>
            <a:ext cx="2084896" cy="444445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5CCB9E8-FE62-CE6D-D7A1-C5E4C66E2F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68408" y="2348880"/>
            <a:ext cx="2086959" cy="439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84164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1837A8-8616-70E1-E853-68FF00ED15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47528" y="389411"/>
            <a:ext cx="9410700" cy="1081087"/>
          </a:xfrm>
        </p:spPr>
        <p:txBody>
          <a:bodyPr/>
          <a:lstStyle/>
          <a:p>
            <a:r>
              <a:rPr lang="ru-RU" sz="3600" kern="1200" dirty="0"/>
              <a:t>Раздел 2. Клиент-серверные мобильные приложения</a:t>
            </a:r>
            <a:endParaRPr lang="ru-RU" altLang="ru-RU" sz="3600" kern="1200" dirty="0"/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48568E44-DDDF-71B9-8E0C-50521F7183D5}"/>
              </a:ext>
            </a:extLst>
          </p:cNvPr>
          <p:cNvSpPr txBox="1">
            <a:spLocks/>
          </p:cNvSpPr>
          <p:nvPr/>
        </p:nvSpPr>
        <p:spPr bwMode="auto">
          <a:xfrm>
            <a:off x="397531" y="1916302"/>
            <a:ext cx="6984776" cy="43499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54000" tIns="0" rIns="54000" bIns="0" anchor="ctr">
            <a:spAutoFit/>
          </a:bodyPr>
          <a:lstStyle>
            <a:lvl1pPr marL="457200" indent="-457200">
              <a:spcBef>
                <a:spcPct val="35000"/>
              </a:spcBef>
              <a:buClr>
                <a:srgbClr val="F1AF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39750" indent="-177800">
              <a:spcBef>
                <a:spcPct val="35000"/>
              </a:spcBef>
              <a:buClr>
                <a:srgbClr val="F1AF00"/>
              </a:buClr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98525" indent="-179388">
              <a:spcBef>
                <a:spcPct val="35000"/>
              </a:spcBef>
              <a:buClr>
                <a:schemeClr val="bg2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38300" indent="-228600">
              <a:spcBef>
                <a:spcPct val="35000"/>
              </a:spcBef>
              <a:buClr>
                <a:schemeClr val="bg2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5000"/>
              </a:spcBef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15000"/>
              </a:lnSpc>
            </a:pPr>
            <a:r>
              <a:rPr lang="ru-RU" kern="100" dirty="0">
                <a:latin typeface="Futura PT Demi" panose="020B0604020202020204" charset="-52"/>
                <a:cs typeface="Times New Roman" panose="02020603050405020304" pitchFamily="18" charset="0"/>
              </a:rPr>
              <a:t>МП с клиент-серверной авторизацией и трекингом (занятие 9).</a:t>
            </a:r>
          </a:p>
          <a:p>
            <a:pPr>
              <a:lnSpc>
                <a:spcPct val="115000"/>
              </a:lnSpc>
            </a:pPr>
            <a:r>
              <a:rPr lang="ru-RU" kern="100" dirty="0">
                <a:latin typeface="Futura PT Demi" panose="020B0604020202020204" charset="-52"/>
                <a:cs typeface="Times New Roman" panose="02020603050405020304" pitchFamily="18" charset="0"/>
              </a:rPr>
              <a:t>МП «Подбор автомобиля» (занятие 10).</a:t>
            </a:r>
          </a:p>
          <a:p>
            <a:pPr>
              <a:lnSpc>
                <a:spcPct val="115000"/>
              </a:lnSpc>
            </a:pPr>
            <a:r>
              <a:rPr lang="ru-RU" kern="100" dirty="0">
                <a:latin typeface="Futura PT Demi" panose="020B0604020202020204" charset="-52"/>
                <a:cs typeface="Times New Roman" panose="02020603050405020304" pitchFamily="18" charset="0"/>
              </a:rPr>
              <a:t>МП «Передача показаний счетчиков» (занятие 11).</a:t>
            </a:r>
          </a:p>
          <a:p>
            <a:pPr>
              <a:lnSpc>
                <a:spcPct val="115000"/>
              </a:lnSpc>
            </a:pPr>
            <a:r>
              <a:rPr lang="ru-RU" kern="100" dirty="0">
                <a:latin typeface="Futura PT Demi" panose="020B0604020202020204" charset="-52"/>
                <a:cs typeface="Times New Roman" panose="02020603050405020304" pitchFamily="18" charset="0"/>
              </a:rPr>
              <a:t>МП «Достопримечательности Казани» (занятие 12).</a:t>
            </a:r>
          </a:p>
          <a:p>
            <a:pPr>
              <a:lnSpc>
                <a:spcPct val="115000"/>
              </a:lnSpc>
            </a:pPr>
            <a:r>
              <a:rPr lang="ru-RU" kern="100" dirty="0">
                <a:latin typeface="Futura PT Demi" panose="020B0604020202020204" charset="-52"/>
                <a:cs typeface="Times New Roman" panose="02020603050405020304" pitchFamily="18" charset="0"/>
              </a:rPr>
              <a:t>Реклама и платный контент в МП (занятие 13).</a:t>
            </a:r>
          </a:p>
          <a:p>
            <a:pPr>
              <a:lnSpc>
                <a:spcPct val="115000"/>
              </a:lnSpc>
            </a:pPr>
            <a:r>
              <a:rPr lang="ru-RU" kern="100" dirty="0">
                <a:latin typeface="Futura PT Demi" panose="020B0604020202020204" charset="-52"/>
                <a:cs typeface="Times New Roman" panose="02020603050405020304" pitchFamily="18" charset="0"/>
              </a:rPr>
              <a:t>МП для клиентов учебного центра (занятие 14).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ru-RU" kern="100" dirty="0">
                <a:latin typeface="Futura PT Demi" panose="020B0604020202020204" charset="-52"/>
                <a:cs typeface="Times New Roman" panose="02020603050405020304" pitchFamily="18" charset="0"/>
              </a:rPr>
              <a:t>МП для клиентов банка (получение и погашение кредита) (занятие 15). </a:t>
            </a:r>
          </a:p>
          <a:p>
            <a:r>
              <a:rPr lang="ru-RU" kern="100" dirty="0">
                <a:latin typeface="Futura PT Demi" panose="020B0604020202020204" charset="-52"/>
                <a:cs typeface="Times New Roman" panose="02020603050405020304" pitchFamily="18" charset="0"/>
              </a:rPr>
              <a:t>Мессенджер на 1С (занятие 16).</a:t>
            </a:r>
            <a:endParaRPr lang="ru-RU" altLang="ru-RU" kern="100" dirty="0">
              <a:latin typeface="Futura PT Demi" panose="020B0604020202020204" charset="-52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B4121DA-284C-2EB9-681D-839391958A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3378" y="1196752"/>
            <a:ext cx="4651892" cy="264970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21F1951-A3C9-DF55-7697-3302D24D7C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3057" y="4091257"/>
            <a:ext cx="4805591" cy="2605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05386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A850FE94-CA8F-5029-0EE9-83822C7BB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4089" y="3717032"/>
            <a:ext cx="10363200" cy="1362075"/>
          </a:xfrm>
        </p:spPr>
        <p:txBody>
          <a:bodyPr/>
          <a:lstStyle/>
          <a:p>
            <a:r>
              <a:rPr lang="ru-RU" sz="3600" dirty="0">
                <a:solidFill>
                  <a:schemeClr val="tx1"/>
                </a:solidFill>
                <a:latin typeface="Arial"/>
              </a:rPr>
              <a:t>Методика и цифровые инструменты подготовки к </a:t>
            </a:r>
            <a:r>
              <a:rPr lang="ru-RU" sz="3600" dirty="0" err="1">
                <a:solidFill>
                  <a:schemeClr val="tx1"/>
                </a:solidFill>
                <a:latin typeface="Arial"/>
              </a:rPr>
              <a:t>демоэкзамену</a:t>
            </a:r>
            <a:r>
              <a:rPr lang="ru-RU" sz="3600" dirty="0">
                <a:solidFill>
                  <a:schemeClr val="tx1"/>
                </a:solidFill>
                <a:latin typeface="Arial"/>
              </a:rPr>
              <a:t> по специальности 38.02.01 в среде «1С:Образование»</a:t>
            </a:r>
            <a:br>
              <a:rPr lang="ru-RU" sz="3600" dirty="0">
                <a:solidFill>
                  <a:schemeClr val="tx1"/>
                </a:solidFill>
                <a:latin typeface="Arial"/>
              </a:rPr>
            </a:br>
            <a:endParaRPr lang="ru-RU" sz="3600" dirty="0">
              <a:solidFill>
                <a:schemeClr val="tx1"/>
              </a:solidFill>
            </a:endParaRP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F935D46-A105-3CC0-8775-6846A8DF4C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9243" y="2132856"/>
            <a:ext cx="10363200" cy="1500187"/>
          </a:xfrm>
        </p:spPr>
        <p:txBody>
          <a:bodyPr/>
          <a:lstStyle/>
          <a:p>
            <a:r>
              <a:rPr lang="ru-RU" dirty="0">
                <a:solidFill>
                  <a:srgbClr val="282828"/>
                </a:solidFill>
                <a:latin typeface="Futura PT Demi" panose="020B0604020202020204" charset="-52"/>
              </a:rPr>
              <a:t>Матвеева Ольга Григорьевна, старший преподаватель АНО ВО «Университет при МПА ЕврАзЭС»</a:t>
            </a:r>
            <a:br>
              <a:rPr lang="ru-RU" dirty="0">
                <a:latin typeface="Futura PT Demi" panose="020B0604020202020204" charset="-52"/>
              </a:rPr>
            </a:br>
            <a:r>
              <a:rPr lang="ru-RU" dirty="0">
                <a:solidFill>
                  <a:srgbClr val="282828"/>
                </a:solidFill>
                <a:latin typeface="Futura PT Demi" panose="020B0604020202020204" charset="-52"/>
              </a:rPr>
              <a:t>Главный эксперт демонстрационного экзамена</a:t>
            </a:r>
            <a:endParaRPr lang="ru-RU" dirty="0">
              <a:latin typeface="Futura PT Demi" panose="020B060402020202020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400888011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71600" y="182880"/>
            <a:ext cx="10362895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Опыт</a:t>
            </a:r>
            <a:r>
              <a:rPr sz="2100" b="1" dirty="0">
                <a:solidFill>
                  <a:srgbClr val="282828"/>
                </a:solidFill>
                <a:latin typeface="Futura PT Demi" panose="020B0604020202020204" charset="-52"/>
              </a:rPr>
              <a:t> 40 </a:t>
            </a:r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демоэкзаменов</a:t>
            </a:r>
            <a:r>
              <a:rPr sz="2100" b="1" dirty="0">
                <a:solidFill>
                  <a:srgbClr val="282828"/>
                </a:solidFill>
                <a:latin typeface="Futura PT Demi" panose="020B0604020202020204" charset="-52"/>
              </a:rPr>
              <a:t> </a:t>
            </a:r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доказывает</a:t>
            </a:r>
            <a:r>
              <a:rPr sz="2100" b="1" dirty="0">
                <a:solidFill>
                  <a:srgbClr val="282828"/>
                </a:solidFill>
                <a:latin typeface="Futura PT Demi" panose="020B0604020202020204" charset="-52"/>
              </a:rPr>
              <a:t> </a:t>
            </a:r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необходимость</a:t>
            </a:r>
            <a:r>
              <a:rPr sz="2100" b="1" dirty="0">
                <a:solidFill>
                  <a:srgbClr val="282828"/>
                </a:solidFill>
                <a:latin typeface="Futura PT Demi" panose="020B0604020202020204" charset="-52"/>
              </a:rPr>
              <a:t> </a:t>
            </a:r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системной</a:t>
            </a:r>
            <a:r>
              <a:rPr sz="2100" b="1" dirty="0">
                <a:solidFill>
                  <a:srgbClr val="282828"/>
                </a:solidFill>
                <a:latin typeface="Futura PT Demi" panose="020B0604020202020204" charset="-52"/>
              </a:rPr>
              <a:t> </a:t>
            </a:r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подготовки</a:t>
            </a:r>
            <a:endParaRPr sz="2100" b="1" dirty="0">
              <a:solidFill>
                <a:srgbClr val="282828"/>
              </a:solidFill>
              <a:latin typeface="Futura PT Demi" panose="020B0604020202020204" charset="-52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7200" y="6217920"/>
            <a:ext cx="11277295" cy="25400"/>
          </a:xfrm>
          <a:prstGeom prst="rect">
            <a:avLst/>
          </a:prstGeom>
          <a:solidFill>
            <a:srgbClr val="DB14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7" name="TextBox 6"/>
          <p:cNvSpPr txBox="1"/>
          <p:nvPr/>
        </p:nvSpPr>
        <p:spPr>
          <a:xfrm>
            <a:off x="457200" y="630936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dirty="0" err="1">
                <a:solidFill>
                  <a:srgbClr val="808080"/>
                </a:solidFill>
                <a:latin typeface="Arial"/>
              </a:rPr>
              <a:t>Цифровая</a:t>
            </a:r>
            <a:r>
              <a:rPr sz="1000" dirty="0">
                <a:solidFill>
                  <a:srgbClr val="808080"/>
                </a:solidFill>
                <a:latin typeface="Arial"/>
              </a:rPr>
              <a:t> </a:t>
            </a:r>
            <a:r>
              <a:rPr sz="1000" dirty="0" err="1">
                <a:solidFill>
                  <a:srgbClr val="808080"/>
                </a:solidFill>
                <a:latin typeface="Arial"/>
              </a:rPr>
              <a:t>библиотека</a:t>
            </a:r>
            <a:r>
              <a:rPr sz="1000" dirty="0">
                <a:solidFill>
                  <a:srgbClr val="808080"/>
                </a:solidFill>
                <a:latin typeface="Arial"/>
              </a:rPr>
              <a:t> </a:t>
            </a:r>
            <a:r>
              <a:rPr sz="1000" dirty="0" err="1">
                <a:solidFill>
                  <a:srgbClr val="808080"/>
                </a:solidFill>
                <a:latin typeface="Arial"/>
              </a:rPr>
              <a:t>учебных</a:t>
            </a:r>
            <a:r>
              <a:rPr sz="1000" dirty="0">
                <a:solidFill>
                  <a:srgbClr val="808080"/>
                </a:solidFill>
                <a:latin typeface="Arial"/>
              </a:rPr>
              <a:t> </a:t>
            </a:r>
            <a:r>
              <a:rPr sz="1000" dirty="0" err="1">
                <a:solidFill>
                  <a:srgbClr val="808080"/>
                </a:solidFill>
                <a:latin typeface="Arial"/>
              </a:rPr>
              <a:t>материалов</a:t>
            </a:r>
            <a:r>
              <a:rPr sz="1000" dirty="0">
                <a:solidFill>
                  <a:srgbClr val="808080"/>
                </a:solidFill>
                <a:latin typeface="Arial"/>
              </a:rPr>
              <a:t> </a:t>
            </a:r>
            <a:r>
              <a:rPr sz="1000" dirty="0" err="1">
                <a:solidFill>
                  <a:srgbClr val="808080"/>
                </a:solidFill>
                <a:latin typeface="Arial"/>
              </a:rPr>
              <a:t>для</a:t>
            </a:r>
            <a:r>
              <a:rPr sz="1000" dirty="0">
                <a:solidFill>
                  <a:srgbClr val="808080"/>
                </a:solidFill>
                <a:latin typeface="Arial"/>
              </a:rPr>
              <a:t> СПО  |  </a:t>
            </a:r>
            <a:r>
              <a:rPr sz="1000" dirty="0" err="1">
                <a:solidFill>
                  <a:srgbClr val="808080"/>
                </a:solidFill>
                <a:latin typeface="Arial"/>
              </a:rPr>
              <a:t>Вебинар</a:t>
            </a:r>
            <a:r>
              <a:rPr sz="1000" dirty="0">
                <a:solidFill>
                  <a:srgbClr val="808080"/>
                </a:solidFill>
                <a:latin typeface="Arial"/>
              </a:rPr>
              <a:t> «1С:Образование»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0" y="6309360"/>
            <a:ext cx="304769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000" dirty="0">
                <a:solidFill>
                  <a:srgbClr val="808080"/>
                </a:solidFill>
                <a:latin typeface="Arial"/>
              </a:rPr>
              <a:t>27 августа 2026 года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1371600"/>
            <a:ext cx="5394960" cy="4572000"/>
          </a:xfrm>
          <a:prstGeom prst="roundRect">
            <a:avLst/>
          </a:prstGeom>
          <a:solidFill>
            <a:srgbClr val="F5F5F5"/>
          </a:solidFill>
          <a:ln w="1270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0" name="TextBox 9"/>
          <p:cNvSpPr txBox="1"/>
          <p:nvPr/>
        </p:nvSpPr>
        <p:spPr>
          <a:xfrm>
            <a:off x="640080" y="1463040"/>
            <a:ext cx="5029200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1" dirty="0">
                <a:solidFill>
                  <a:srgbClr val="DB14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Ольга </a:t>
            </a:r>
            <a:r>
              <a:rPr sz="2000" b="1" dirty="0" err="1">
                <a:solidFill>
                  <a:srgbClr val="DB14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Григорьевна</a:t>
            </a:r>
            <a:r>
              <a:rPr sz="2000" b="1" dirty="0">
                <a:solidFill>
                  <a:srgbClr val="DB14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dirty="0" err="1">
                <a:solidFill>
                  <a:srgbClr val="DB14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Матвеева</a:t>
            </a:r>
            <a:endParaRPr sz="2000" b="1" dirty="0">
              <a:solidFill>
                <a:srgbClr val="DB141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sz="1600" b="1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Практикующий</a:t>
            </a:r>
            <a:r>
              <a:rPr sz="1600" b="1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эксперт</a:t>
            </a:r>
            <a:r>
              <a:rPr sz="1600" b="1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sz="1600" b="1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преподаватель</a:t>
            </a:r>
            <a:r>
              <a:rPr sz="1600" b="1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высшей</a:t>
            </a:r>
            <a:r>
              <a:rPr sz="1600" b="1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школы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Участие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более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чем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40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демонстрационных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экзаменах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специальности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38.02.01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период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2020-2025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гг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в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качестве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Главного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эксперта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члена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экспертной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группы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spcAft>
                <a:spcPts val="600"/>
              </a:spcAft>
            </a:pP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Автор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серии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научных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публикаций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докладов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посвященных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процедуре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демоэкзамена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обязательному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элементу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ГИА.</a:t>
            </a:r>
          </a:p>
          <a:p>
            <a:pPr>
              <a:spcAft>
                <a:spcPts val="600"/>
              </a:spcAft>
            </a:pP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Разработчик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специализированного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курса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платформе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«1С:Образование»,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полностью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воспроизводящего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требования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актуальных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КИМ.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39535" y="1371600"/>
            <a:ext cx="5394960" cy="4572000"/>
          </a:xfrm>
          <a:prstGeom prst="roundRect">
            <a:avLst/>
          </a:prstGeom>
          <a:solidFill>
            <a:srgbClr val="FDF8F0"/>
          </a:solidFill>
          <a:ln w="1270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2" name="TextBox 11"/>
          <p:cNvSpPr txBox="1"/>
          <p:nvPr/>
        </p:nvSpPr>
        <p:spPr>
          <a:xfrm>
            <a:off x="6522415" y="1463040"/>
            <a:ext cx="5029200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1" dirty="0" err="1">
                <a:solidFill>
                  <a:srgbClr val="282828"/>
                </a:solidFill>
                <a:latin typeface="Arial"/>
              </a:rPr>
              <a:t>Ключевой</a:t>
            </a:r>
            <a:r>
              <a:rPr sz="2000" b="1" dirty="0">
                <a:solidFill>
                  <a:srgbClr val="282828"/>
                </a:solidFill>
                <a:latin typeface="Arial"/>
              </a:rPr>
              <a:t> </a:t>
            </a:r>
            <a:r>
              <a:rPr sz="2000" b="1" dirty="0" err="1">
                <a:solidFill>
                  <a:srgbClr val="282828"/>
                </a:solidFill>
                <a:latin typeface="Arial"/>
              </a:rPr>
              <a:t>экспертный</a:t>
            </a:r>
            <a:r>
              <a:rPr sz="2000" b="1" dirty="0">
                <a:solidFill>
                  <a:srgbClr val="282828"/>
                </a:solidFill>
                <a:latin typeface="Arial"/>
              </a:rPr>
              <a:t> </a:t>
            </a:r>
            <a:r>
              <a:rPr sz="2000" b="1" dirty="0" err="1">
                <a:solidFill>
                  <a:srgbClr val="282828"/>
                </a:solidFill>
                <a:latin typeface="Arial"/>
              </a:rPr>
              <a:t>вывод</a:t>
            </a:r>
            <a:endParaRPr sz="2000" b="1" dirty="0">
              <a:solidFill>
                <a:srgbClr val="282828"/>
              </a:solidFill>
              <a:latin typeface="Arial"/>
            </a:endParaRPr>
          </a:p>
          <a:p>
            <a:br>
              <a:rPr sz="2000" dirty="0"/>
            </a:br>
            <a:r>
              <a:rPr sz="1400" dirty="0" err="1">
                <a:solidFill>
                  <a:srgbClr val="282828"/>
                </a:solidFill>
                <a:latin typeface="Arial"/>
              </a:rPr>
              <a:t>Академическое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знание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теории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бухгалтерского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учета</a:t>
            </a:r>
            <a:r>
              <a:rPr sz="1400" dirty="0">
                <a:solidFill>
                  <a:srgbClr val="282828"/>
                </a:solidFill>
                <a:latin typeface="Arial"/>
              </a:rPr>
              <a:t> и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номеров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счетов</a:t>
            </a:r>
            <a:r>
              <a:rPr sz="1400" dirty="0">
                <a:solidFill>
                  <a:srgbClr val="282828"/>
                </a:solidFill>
                <a:latin typeface="Arial"/>
              </a:rPr>
              <a:t> «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из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учебника</a:t>
            </a:r>
            <a:r>
              <a:rPr sz="1400" dirty="0">
                <a:solidFill>
                  <a:srgbClr val="282828"/>
                </a:solidFill>
                <a:latin typeface="Arial"/>
              </a:rPr>
              <a:t>»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без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устойчивой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практической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моторики</a:t>
            </a:r>
            <a:r>
              <a:rPr sz="1400" dirty="0">
                <a:solidFill>
                  <a:srgbClr val="282828"/>
                </a:solidFill>
                <a:latin typeface="Arial"/>
              </a:rPr>
              <a:t> в ИТ-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среде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ведет</a:t>
            </a:r>
            <a:r>
              <a:rPr sz="1400" dirty="0">
                <a:solidFill>
                  <a:srgbClr val="282828"/>
                </a:solidFill>
                <a:latin typeface="Arial"/>
              </a:rPr>
              <a:t> к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неизбежной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растерянности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студента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на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экзамене</a:t>
            </a:r>
            <a:r>
              <a:rPr sz="1400" dirty="0">
                <a:solidFill>
                  <a:srgbClr val="282828"/>
                </a:solidFill>
                <a:latin typeface="Arial"/>
              </a:rPr>
              <a:t>.</a:t>
            </a:r>
            <a:br>
              <a:rPr sz="2000" dirty="0"/>
            </a:br>
            <a:br>
              <a:rPr sz="2000" dirty="0"/>
            </a:br>
            <a:r>
              <a:rPr sz="1400" dirty="0" err="1">
                <a:solidFill>
                  <a:srgbClr val="282828"/>
                </a:solidFill>
                <a:latin typeface="Arial"/>
              </a:rPr>
              <a:t>Столкнувшись</a:t>
            </a:r>
            <a:r>
              <a:rPr sz="1400" dirty="0">
                <a:solidFill>
                  <a:srgbClr val="282828"/>
                </a:solidFill>
                <a:latin typeface="Arial"/>
              </a:rPr>
              <a:t> с «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пустой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экранной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формой</a:t>
            </a:r>
            <a:r>
              <a:rPr sz="1400" dirty="0">
                <a:solidFill>
                  <a:srgbClr val="282828"/>
                </a:solidFill>
                <a:latin typeface="Arial"/>
              </a:rPr>
              <a:t>»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регламентированного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отчета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или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журнала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документов</a:t>
            </a:r>
            <a:r>
              <a:rPr sz="1400" dirty="0">
                <a:solidFill>
                  <a:srgbClr val="282828"/>
                </a:solidFill>
                <a:latin typeface="Arial"/>
              </a:rPr>
              <a:t>,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выпускник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теряет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драгоценное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время</a:t>
            </a:r>
            <a:r>
              <a:rPr sz="1400" dirty="0">
                <a:solidFill>
                  <a:srgbClr val="282828"/>
                </a:solidFill>
                <a:latin typeface="Arial"/>
              </a:rPr>
              <a:t> и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баллы</a:t>
            </a:r>
            <a:r>
              <a:rPr sz="1400" dirty="0">
                <a:solidFill>
                  <a:srgbClr val="282828"/>
                </a:solidFill>
                <a:latin typeface="Arial"/>
              </a:rPr>
              <a:t>.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Подготовка</a:t>
            </a:r>
            <a:r>
              <a:rPr sz="1400" dirty="0">
                <a:solidFill>
                  <a:srgbClr val="282828"/>
                </a:solidFill>
                <a:latin typeface="Arial"/>
              </a:rPr>
              <a:t> к ДЭ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должна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быть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не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авральным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заучиванием</a:t>
            </a:r>
            <a:r>
              <a:rPr sz="1400" dirty="0">
                <a:solidFill>
                  <a:srgbClr val="282828"/>
                </a:solidFill>
                <a:latin typeface="Arial"/>
              </a:rPr>
              <a:t>, а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системным</a:t>
            </a:r>
            <a:r>
              <a:rPr sz="1400" dirty="0">
                <a:solidFill>
                  <a:srgbClr val="282828"/>
                </a:solidFill>
                <a:latin typeface="Arial"/>
              </a:rPr>
              <a:t> и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непрерывным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процессом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на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протяжении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всего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обучения</a:t>
            </a:r>
            <a:r>
              <a:rPr sz="1400" dirty="0">
                <a:solidFill>
                  <a:srgbClr val="282828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94952" y="182880"/>
            <a:ext cx="9939543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Новый</a:t>
            </a:r>
            <a:r>
              <a:rPr sz="2100" b="1" dirty="0">
                <a:solidFill>
                  <a:srgbClr val="282828"/>
                </a:solidFill>
                <a:latin typeface="Futura PT Demi" panose="020B0604020202020204" charset="-52"/>
              </a:rPr>
              <a:t> </a:t>
            </a:r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Порядок</a:t>
            </a:r>
            <a:r>
              <a:rPr sz="2100" b="1" dirty="0">
                <a:solidFill>
                  <a:srgbClr val="282828"/>
                </a:solidFill>
                <a:latin typeface="Futura PT Demi" panose="020B0604020202020204" charset="-52"/>
              </a:rPr>
              <a:t> ГИА СПО с 01.09.2026: </a:t>
            </a:r>
            <a:br>
              <a:rPr lang="ru-RU" sz="2100" b="1" dirty="0">
                <a:solidFill>
                  <a:srgbClr val="282828"/>
                </a:solidFill>
                <a:latin typeface="Futura PT Demi" panose="020B0604020202020204" charset="-52"/>
              </a:rPr>
            </a:br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Демонстрационный</a:t>
            </a:r>
            <a:r>
              <a:rPr sz="2100" b="1" dirty="0">
                <a:solidFill>
                  <a:srgbClr val="282828"/>
                </a:solidFill>
                <a:latin typeface="Futura PT Demi" panose="020B0604020202020204" charset="-52"/>
              </a:rPr>
              <a:t> </a:t>
            </a:r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экзамен</a:t>
            </a:r>
            <a:r>
              <a:rPr sz="2100" b="1" dirty="0">
                <a:solidFill>
                  <a:srgbClr val="282828"/>
                </a:solidFill>
                <a:latin typeface="Futura PT Demi" panose="020B0604020202020204" charset="-52"/>
              </a:rPr>
              <a:t> </a:t>
            </a:r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как</a:t>
            </a:r>
            <a:r>
              <a:rPr sz="2100" b="1" dirty="0">
                <a:solidFill>
                  <a:srgbClr val="282828"/>
                </a:solidFill>
                <a:latin typeface="Futura PT Demi" panose="020B0604020202020204" charset="-52"/>
              </a:rPr>
              <a:t> </a:t>
            </a:r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основная</a:t>
            </a:r>
            <a:r>
              <a:rPr sz="2100" b="1" dirty="0">
                <a:solidFill>
                  <a:srgbClr val="282828"/>
                </a:solidFill>
                <a:latin typeface="Futura PT Demi" panose="020B0604020202020204" charset="-52"/>
              </a:rPr>
              <a:t> </a:t>
            </a:r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форма</a:t>
            </a:r>
            <a:r>
              <a:rPr lang="ru-RU" sz="2100" b="1" dirty="0">
                <a:solidFill>
                  <a:srgbClr val="282828"/>
                </a:solidFill>
                <a:latin typeface="Futura PT Demi" panose="020B0604020202020204" charset="-52"/>
              </a:rPr>
              <a:t> аттестации</a:t>
            </a:r>
            <a:endParaRPr sz="2100" b="1" dirty="0">
              <a:solidFill>
                <a:srgbClr val="282828"/>
              </a:solidFill>
              <a:latin typeface="Futura PT Demi" panose="020B0604020202020204" charset="-52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7200" y="6217920"/>
            <a:ext cx="11277295" cy="25400"/>
          </a:xfrm>
          <a:prstGeom prst="rect">
            <a:avLst/>
          </a:prstGeom>
          <a:solidFill>
            <a:srgbClr val="DB14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7" name="TextBox 6"/>
          <p:cNvSpPr txBox="1"/>
          <p:nvPr/>
        </p:nvSpPr>
        <p:spPr>
          <a:xfrm>
            <a:off x="457200" y="630936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dirty="0" err="1">
                <a:solidFill>
                  <a:srgbClr val="808080"/>
                </a:solidFill>
                <a:latin typeface="Arial"/>
              </a:rPr>
              <a:t>Цифровая</a:t>
            </a:r>
            <a:r>
              <a:rPr sz="1000" dirty="0">
                <a:solidFill>
                  <a:srgbClr val="808080"/>
                </a:solidFill>
                <a:latin typeface="Arial"/>
              </a:rPr>
              <a:t> </a:t>
            </a:r>
            <a:r>
              <a:rPr sz="1000" dirty="0" err="1">
                <a:solidFill>
                  <a:srgbClr val="808080"/>
                </a:solidFill>
                <a:latin typeface="Arial"/>
              </a:rPr>
              <a:t>библиотека</a:t>
            </a:r>
            <a:r>
              <a:rPr sz="1000" dirty="0">
                <a:solidFill>
                  <a:srgbClr val="808080"/>
                </a:solidFill>
                <a:latin typeface="Arial"/>
              </a:rPr>
              <a:t> </a:t>
            </a:r>
            <a:r>
              <a:rPr sz="1000" dirty="0" err="1">
                <a:solidFill>
                  <a:srgbClr val="808080"/>
                </a:solidFill>
                <a:latin typeface="Arial"/>
              </a:rPr>
              <a:t>учебных</a:t>
            </a:r>
            <a:r>
              <a:rPr sz="1000" dirty="0">
                <a:solidFill>
                  <a:srgbClr val="808080"/>
                </a:solidFill>
                <a:latin typeface="Arial"/>
              </a:rPr>
              <a:t> </a:t>
            </a:r>
            <a:r>
              <a:rPr sz="1000" dirty="0" err="1">
                <a:solidFill>
                  <a:srgbClr val="808080"/>
                </a:solidFill>
                <a:latin typeface="Arial"/>
              </a:rPr>
              <a:t>материалов</a:t>
            </a:r>
            <a:r>
              <a:rPr sz="1000" dirty="0">
                <a:solidFill>
                  <a:srgbClr val="808080"/>
                </a:solidFill>
                <a:latin typeface="Arial"/>
              </a:rPr>
              <a:t> </a:t>
            </a:r>
            <a:r>
              <a:rPr sz="1000" dirty="0" err="1">
                <a:solidFill>
                  <a:srgbClr val="808080"/>
                </a:solidFill>
                <a:latin typeface="Arial"/>
              </a:rPr>
              <a:t>для</a:t>
            </a:r>
            <a:r>
              <a:rPr sz="1000" dirty="0">
                <a:solidFill>
                  <a:srgbClr val="808080"/>
                </a:solidFill>
                <a:latin typeface="Arial"/>
              </a:rPr>
              <a:t> СПО  |  </a:t>
            </a:r>
            <a:r>
              <a:rPr sz="1000" dirty="0" err="1">
                <a:solidFill>
                  <a:srgbClr val="808080"/>
                </a:solidFill>
                <a:latin typeface="Arial"/>
              </a:rPr>
              <a:t>Вебинар</a:t>
            </a:r>
            <a:r>
              <a:rPr sz="1000" dirty="0">
                <a:solidFill>
                  <a:srgbClr val="808080"/>
                </a:solidFill>
                <a:latin typeface="Arial"/>
              </a:rPr>
              <a:t> «1С:Образование»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0" y="6309360"/>
            <a:ext cx="304769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000" dirty="0">
                <a:solidFill>
                  <a:srgbClr val="808080"/>
                </a:solidFill>
                <a:latin typeface="Arial"/>
              </a:rPr>
              <a:t>27 августа 2026 года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1371600"/>
            <a:ext cx="5394960" cy="4572000"/>
          </a:xfrm>
          <a:prstGeom prst="roundRect">
            <a:avLst/>
          </a:prstGeom>
          <a:solidFill>
            <a:srgbClr val="F5F5F5"/>
          </a:solidFill>
          <a:ln w="1270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0" name="TextBox 9"/>
          <p:cNvSpPr txBox="1"/>
          <p:nvPr/>
        </p:nvSpPr>
        <p:spPr>
          <a:xfrm>
            <a:off x="640080" y="1463040"/>
            <a:ext cx="5029200" cy="3262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DB14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sz="2000" b="1" dirty="0" err="1">
                <a:solidFill>
                  <a:srgbClr val="DB14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Законодательная</a:t>
            </a:r>
            <a:r>
              <a:rPr sz="2000" b="1" dirty="0">
                <a:solidFill>
                  <a:srgbClr val="DB14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dirty="0" err="1">
                <a:solidFill>
                  <a:srgbClr val="DB14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база</a:t>
            </a:r>
            <a:r>
              <a:rPr sz="2000" b="1" dirty="0">
                <a:solidFill>
                  <a:srgbClr val="DB14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dirty="0" err="1">
                <a:solidFill>
                  <a:srgbClr val="DB14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изменений</a:t>
            </a:r>
            <a:endParaRPr sz="2000" b="1" dirty="0">
              <a:solidFill>
                <a:srgbClr val="DB141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Федеральный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закон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23.07.2025 № 253-ФЗ «О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внесении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изменений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ФЗ «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образовании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РФ»...»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вступает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силу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 01.09.2026.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Минпросвещения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России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22.05.2026 № 351 «О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внесении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изменений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Порядок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ГИА СПО № 800»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действует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 01.09.2026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01.09.2028.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Основное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изменение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Демонстрационный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экзамен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закреплен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основная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обязательная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форма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ГИА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программам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среднего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профессионального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образования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39535" y="1371600"/>
            <a:ext cx="5394960" cy="4572000"/>
          </a:xfrm>
          <a:prstGeom prst="roundRect">
            <a:avLst/>
          </a:prstGeom>
          <a:solidFill>
            <a:srgbClr val="FDF8F0"/>
          </a:solidFill>
          <a:ln w="1270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2" name="TextBox 11"/>
          <p:cNvSpPr txBox="1"/>
          <p:nvPr/>
        </p:nvSpPr>
        <p:spPr>
          <a:xfrm>
            <a:off x="6522415" y="1463040"/>
            <a:ext cx="5029200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1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Смена</a:t>
            </a:r>
            <a:r>
              <a:rPr sz="2000" b="1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акцентов</a:t>
            </a:r>
            <a:r>
              <a:rPr sz="2000" b="1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аттестации</a:t>
            </a:r>
            <a:endParaRPr sz="2000" b="1" dirty="0">
              <a:solidFill>
                <a:srgbClr val="28282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Традиционный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государственный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экзамен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или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защита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диплома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сохраняются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только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отдельных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строго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регламентированных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областей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подготовки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(в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сфере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искусств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медицины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обороны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а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также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спец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учреждениях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всех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остальных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экономических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технических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специальностей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—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включая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бухгалтерский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учет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—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демоэкзамен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является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безальтернативной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формой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проверки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профессиональных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компетенций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Оценка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навыков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теперь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происходит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непосредственно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цифровой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среде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работодателя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(1С).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063552" y="272990"/>
            <a:ext cx="873483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Единые</a:t>
            </a:r>
            <a:r>
              <a:rPr sz="2100" b="1" dirty="0">
                <a:solidFill>
                  <a:srgbClr val="282828"/>
                </a:solidFill>
                <a:latin typeface="Futura PT Demi" panose="020B0604020202020204" charset="-52"/>
              </a:rPr>
              <a:t> </a:t>
            </a:r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условия</a:t>
            </a:r>
            <a:r>
              <a:rPr sz="2100" b="1" dirty="0">
                <a:solidFill>
                  <a:srgbClr val="282828"/>
                </a:solidFill>
                <a:latin typeface="Futura PT Demi" panose="020B0604020202020204" charset="-52"/>
              </a:rPr>
              <a:t> </a:t>
            </a:r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проведения</a:t>
            </a:r>
            <a:r>
              <a:rPr sz="2100" b="1" dirty="0">
                <a:solidFill>
                  <a:srgbClr val="282828"/>
                </a:solidFill>
                <a:latin typeface="Futura PT Demi" panose="020B0604020202020204" charset="-52"/>
              </a:rPr>
              <a:t> ДЭ </a:t>
            </a:r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гарантируют</a:t>
            </a:r>
            <a:r>
              <a:rPr sz="2100" b="1" dirty="0">
                <a:solidFill>
                  <a:srgbClr val="282828"/>
                </a:solidFill>
                <a:latin typeface="Futura PT Demi" panose="020B0604020202020204" charset="-52"/>
              </a:rPr>
              <a:t> </a:t>
            </a:r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объективность</a:t>
            </a:r>
            <a:r>
              <a:rPr sz="2100" b="1" dirty="0">
                <a:solidFill>
                  <a:srgbClr val="282828"/>
                </a:solidFill>
                <a:latin typeface="Futura PT Demi" panose="020B0604020202020204" charset="-52"/>
              </a:rPr>
              <a:t> </a:t>
            </a:r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оценки</a:t>
            </a:r>
            <a:r>
              <a:rPr sz="2100" b="1" dirty="0">
                <a:solidFill>
                  <a:srgbClr val="282828"/>
                </a:solidFill>
                <a:latin typeface="Futura PT Demi" panose="020B0604020202020204" charset="-52"/>
              </a:rPr>
              <a:t> в </a:t>
            </a:r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регионах</a:t>
            </a:r>
            <a:endParaRPr sz="2100" b="1" dirty="0">
              <a:solidFill>
                <a:srgbClr val="282828"/>
              </a:solidFill>
              <a:latin typeface="Futura PT Demi" panose="020B0604020202020204" charset="-52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7200" y="6217920"/>
            <a:ext cx="11277295" cy="25400"/>
          </a:xfrm>
          <a:prstGeom prst="rect">
            <a:avLst/>
          </a:prstGeom>
          <a:solidFill>
            <a:srgbClr val="DB14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7" name="TextBox 6"/>
          <p:cNvSpPr txBox="1"/>
          <p:nvPr/>
        </p:nvSpPr>
        <p:spPr>
          <a:xfrm>
            <a:off x="457200" y="630936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dirty="0" err="1">
                <a:solidFill>
                  <a:srgbClr val="808080"/>
                </a:solidFill>
                <a:latin typeface="Arial"/>
              </a:rPr>
              <a:t>Цифровая</a:t>
            </a:r>
            <a:r>
              <a:rPr sz="1000" dirty="0">
                <a:solidFill>
                  <a:srgbClr val="808080"/>
                </a:solidFill>
                <a:latin typeface="Arial"/>
              </a:rPr>
              <a:t> </a:t>
            </a:r>
            <a:r>
              <a:rPr sz="1000" dirty="0" err="1">
                <a:solidFill>
                  <a:srgbClr val="808080"/>
                </a:solidFill>
                <a:latin typeface="Arial"/>
              </a:rPr>
              <a:t>библиотека</a:t>
            </a:r>
            <a:r>
              <a:rPr sz="1000" dirty="0">
                <a:solidFill>
                  <a:srgbClr val="808080"/>
                </a:solidFill>
                <a:latin typeface="Arial"/>
              </a:rPr>
              <a:t> </a:t>
            </a:r>
            <a:r>
              <a:rPr sz="1000" dirty="0" err="1">
                <a:solidFill>
                  <a:srgbClr val="808080"/>
                </a:solidFill>
                <a:latin typeface="Arial"/>
              </a:rPr>
              <a:t>учебных</a:t>
            </a:r>
            <a:r>
              <a:rPr sz="1000" dirty="0">
                <a:solidFill>
                  <a:srgbClr val="808080"/>
                </a:solidFill>
                <a:latin typeface="Arial"/>
              </a:rPr>
              <a:t> </a:t>
            </a:r>
            <a:r>
              <a:rPr sz="1000" dirty="0" err="1">
                <a:solidFill>
                  <a:srgbClr val="808080"/>
                </a:solidFill>
                <a:latin typeface="Arial"/>
              </a:rPr>
              <a:t>материалов</a:t>
            </a:r>
            <a:r>
              <a:rPr sz="1000" dirty="0">
                <a:solidFill>
                  <a:srgbClr val="808080"/>
                </a:solidFill>
                <a:latin typeface="Arial"/>
              </a:rPr>
              <a:t> </a:t>
            </a:r>
            <a:r>
              <a:rPr sz="1000" dirty="0" err="1">
                <a:solidFill>
                  <a:srgbClr val="808080"/>
                </a:solidFill>
                <a:latin typeface="Arial"/>
              </a:rPr>
              <a:t>для</a:t>
            </a:r>
            <a:r>
              <a:rPr sz="1000" dirty="0">
                <a:solidFill>
                  <a:srgbClr val="808080"/>
                </a:solidFill>
                <a:latin typeface="Arial"/>
              </a:rPr>
              <a:t> СПО  |  </a:t>
            </a:r>
            <a:r>
              <a:rPr sz="1000" dirty="0" err="1">
                <a:solidFill>
                  <a:srgbClr val="808080"/>
                </a:solidFill>
                <a:latin typeface="Arial"/>
              </a:rPr>
              <a:t>Вебинар</a:t>
            </a:r>
            <a:r>
              <a:rPr sz="1000" dirty="0">
                <a:solidFill>
                  <a:srgbClr val="808080"/>
                </a:solidFill>
                <a:latin typeface="Arial"/>
              </a:rPr>
              <a:t> «1С:Образование»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0" y="6309360"/>
            <a:ext cx="304769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000" dirty="0">
                <a:solidFill>
                  <a:srgbClr val="808080"/>
                </a:solidFill>
                <a:latin typeface="Arial"/>
              </a:rPr>
              <a:t>27 августа 2026 года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1371600"/>
            <a:ext cx="5394960" cy="2103120"/>
          </a:xfrm>
          <a:prstGeom prst="roundRect">
            <a:avLst/>
          </a:prstGeom>
          <a:solidFill>
            <a:srgbClr val="F5F5F5"/>
          </a:solidFill>
          <a:ln w="1270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0" name="TextBox 9"/>
          <p:cNvSpPr txBox="1"/>
          <p:nvPr/>
        </p:nvSpPr>
        <p:spPr>
          <a:xfrm>
            <a:off x="640080" y="1463040"/>
            <a:ext cx="5029200" cy="12824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 dirty="0">
                <a:solidFill>
                  <a:srgbClr val="DB1414"/>
                </a:solidFill>
                <a:latin typeface="Arial"/>
              </a:rPr>
              <a:t>1. </a:t>
            </a:r>
            <a:r>
              <a:rPr b="1" dirty="0" err="1">
                <a:solidFill>
                  <a:srgbClr val="DB1414"/>
                </a:solidFill>
                <a:latin typeface="Arial"/>
              </a:rPr>
              <a:t>Единые</a:t>
            </a:r>
            <a:r>
              <a:rPr b="1" dirty="0">
                <a:solidFill>
                  <a:srgbClr val="DB1414"/>
                </a:solidFill>
                <a:latin typeface="Arial"/>
              </a:rPr>
              <a:t> КИМ</a:t>
            </a:r>
          </a:p>
          <a:p>
            <a:pPr>
              <a:spcBef>
                <a:spcPts val="400"/>
              </a:spcBef>
            </a:pPr>
            <a:r>
              <a:rPr sz="1400" dirty="0" err="1">
                <a:solidFill>
                  <a:srgbClr val="282828"/>
                </a:solidFill>
                <a:latin typeface="Arial"/>
              </a:rPr>
              <a:t>Все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задания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жестко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стандартизированы</a:t>
            </a:r>
            <a:r>
              <a:rPr sz="1400" dirty="0">
                <a:solidFill>
                  <a:srgbClr val="282828"/>
                </a:solidFill>
                <a:latin typeface="Arial"/>
              </a:rPr>
              <a:t>.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Размещение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спецификаций</a:t>
            </a:r>
            <a:r>
              <a:rPr sz="1400" dirty="0">
                <a:solidFill>
                  <a:srgbClr val="282828"/>
                </a:solidFill>
                <a:latin typeface="Arial"/>
              </a:rPr>
              <a:t> КИМ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на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сайте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оператора</a:t>
            </a:r>
            <a:r>
              <a:rPr sz="1400" dirty="0">
                <a:solidFill>
                  <a:srgbClr val="282828"/>
                </a:solidFill>
                <a:latin typeface="Arial"/>
              </a:rPr>
              <a:t> (ПИРПО)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осуществляется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ежегодно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до</a:t>
            </a:r>
            <a:r>
              <a:rPr sz="1400" dirty="0">
                <a:solidFill>
                  <a:srgbClr val="282828"/>
                </a:solidFill>
                <a:latin typeface="Arial"/>
              </a:rPr>
              <a:t> 1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сентября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года</a:t>
            </a:r>
            <a:r>
              <a:rPr sz="1400" dirty="0">
                <a:solidFill>
                  <a:srgbClr val="282828"/>
                </a:solidFill>
                <a:latin typeface="Arial"/>
              </a:rPr>
              <a:t>,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предшествующего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их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использованию</a:t>
            </a:r>
            <a:r>
              <a:rPr sz="1400" dirty="0">
                <a:solidFill>
                  <a:srgbClr val="282828"/>
                </a:solidFill>
                <a:latin typeface="Arial"/>
              </a:rPr>
              <a:t>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39535" y="1371600"/>
            <a:ext cx="5394960" cy="2103120"/>
          </a:xfrm>
          <a:prstGeom prst="roundRect">
            <a:avLst/>
          </a:prstGeom>
          <a:solidFill>
            <a:srgbClr val="F5F5F5"/>
          </a:solidFill>
          <a:ln w="1270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2" name="TextBox 11"/>
          <p:cNvSpPr txBox="1"/>
          <p:nvPr/>
        </p:nvSpPr>
        <p:spPr>
          <a:xfrm>
            <a:off x="6522415" y="1463040"/>
            <a:ext cx="5029200" cy="1682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1" dirty="0">
                <a:solidFill>
                  <a:srgbClr val="DB1414"/>
                </a:solidFill>
                <a:latin typeface="Arial"/>
              </a:rPr>
              <a:t>2. </a:t>
            </a:r>
            <a:r>
              <a:rPr sz="2000" b="1" dirty="0" err="1">
                <a:solidFill>
                  <a:srgbClr val="DB1414"/>
                </a:solidFill>
                <a:latin typeface="Arial"/>
              </a:rPr>
              <a:t>Единый</a:t>
            </a:r>
            <a:r>
              <a:rPr sz="2000" b="1" dirty="0">
                <a:solidFill>
                  <a:srgbClr val="DB1414"/>
                </a:solidFill>
                <a:latin typeface="Arial"/>
              </a:rPr>
              <a:t> </a:t>
            </a:r>
            <a:r>
              <a:rPr sz="2000" b="1" dirty="0" err="1">
                <a:solidFill>
                  <a:srgbClr val="DB1414"/>
                </a:solidFill>
                <a:latin typeface="Arial"/>
              </a:rPr>
              <a:t>график</a:t>
            </a:r>
            <a:r>
              <a:rPr sz="2000" b="1" dirty="0">
                <a:solidFill>
                  <a:srgbClr val="DB1414"/>
                </a:solidFill>
                <a:latin typeface="Arial"/>
              </a:rPr>
              <a:t> ДЭ</a:t>
            </a:r>
          </a:p>
          <a:p>
            <a:pPr>
              <a:spcBef>
                <a:spcPts val="400"/>
              </a:spcBef>
            </a:pPr>
            <a:r>
              <a:rPr sz="1600" dirty="0" err="1">
                <a:solidFill>
                  <a:srgbClr val="282828"/>
                </a:solidFill>
                <a:latin typeface="Arial"/>
              </a:rPr>
              <a:t>Сроки</a:t>
            </a:r>
            <a:r>
              <a:rPr sz="1600" dirty="0">
                <a:solidFill>
                  <a:srgbClr val="282828"/>
                </a:solidFill>
                <a:latin typeface="Arial"/>
              </a:rPr>
              <a:t> </a:t>
            </a:r>
            <a:r>
              <a:rPr sz="1600" dirty="0" err="1">
                <a:solidFill>
                  <a:srgbClr val="282828"/>
                </a:solidFill>
                <a:latin typeface="Arial"/>
              </a:rPr>
              <a:t>сдачи</a:t>
            </a:r>
            <a:r>
              <a:rPr sz="1600" dirty="0">
                <a:solidFill>
                  <a:srgbClr val="282828"/>
                </a:solidFill>
                <a:latin typeface="Arial"/>
              </a:rPr>
              <a:t> </a:t>
            </a:r>
            <a:r>
              <a:rPr sz="1600" dirty="0" err="1">
                <a:solidFill>
                  <a:srgbClr val="282828"/>
                </a:solidFill>
                <a:latin typeface="Arial"/>
              </a:rPr>
              <a:t>координируются</a:t>
            </a:r>
            <a:r>
              <a:rPr sz="1600" dirty="0">
                <a:solidFill>
                  <a:srgbClr val="282828"/>
                </a:solidFill>
                <a:latin typeface="Arial"/>
              </a:rPr>
              <a:t> </a:t>
            </a:r>
            <a:r>
              <a:rPr sz="1600" dirty="0" err="1">
                <a:solidFill>
                  <a:srgbClr val="282828"/>
                </a:solidFill>
                <a:latin typeface="Arial"/>
              </a:rPr>
              <a:t>на</a:t>
            </a:r>
            <a:r>
              <a:rPr sz="1600" dirty="0">
                <a:solidFill>
                  <a:srgbClr val="282828"/>
                </a:solidFill>
                <a:latin typeface="Arial"/>
              </a:rPr>
              <a:t> </a:t>
            </a:r>
            <a:r>
              <a:rPr sz="1600" dirty="0" err="1">
                <a:solidFill>
                  <a:srgbClr val="282828"/>
                </a:solidFill>
                <a:latin typeface="Arial"/>
              </a:rPr>
              <a:t>федеральном</a:t>
            </a:r>
            <a:r>
              <a:rPr sz="1600" dirty="0">
                <a:solidFill>
                  <a:srgbClr val="282828"/>
                </a:solidFill>
                <a:latin typeface="Arial"/>
              </a:rPr>
              <a:t> </a:t>
            </a:r>
            <a:r>
              <a:rPr sz="1600" dirty="0" err="1">
                <a:solidFill>
                  <a:srgbClr val="282828"/>
                </a:solidFill>
                <a:latin typeface="Arial"/>
              </a:rPr>
              <a:t>уровне</a:t>
            </a:r>
            <a:r>
              <a:rPr sz="1600" dirty="0">
                <a:solidFill>
                  <a:srgbClr val="282828"/>
                </a:solidFill>
                <a:latin typeface="Arial"/>
              </a:rPr>
              <a:t>. </a:t>
            </a:r>
            <a:r>
              <a:rPr sz="1600" dirty="0" err="1">
                <a:solidFill>
                  <a:srgbClr val="282828"/>
                </a:solidFill>
                <a:latin typeface="Arial"/>
              </a:rPr>
              <a:t>Региональный</a:t>
            </a:r>
            <a:r>
              <a:rPr sz="1600" dirty="0">
                <a:solidFill>
                  <a:srgbClr val="282828"/>
                </a:solidFill>
                <a:latin typeface="Arial"/>
              </a:rPr>
              <a:t> </a:t>
            </a:r>
            <a:r>
              <a:rPr sz="1600" dirty="0" err="1">
                <a:solidFill>
                  <a:srgbClr val="282828"/>
                </a:solidFill>
                <a:latin typeface="Arial"/>
              </a:rPr>
              <a:t>график</a:t>
            </a:r>
            <a:r>
              <a:rPr sz="1600" dirty="0">
                <a:solidFill>
                  <a:srgbClr val="282828"/>
                </a:solidFill>
                <a:latin typeface="Arial"/>
              </a:rPr>
              <a:t> </a:t>
            </a:r>
            <a:r>
              <a:rPr sz="1600" dirty="0" err="1">
                <a:solidFill>
                  <a:srgbClr val="282828"/>
                </a:solidFill>
                <a:latin typeface="Arial"/>
              </a:rPr>
              <a:t>формируется</a:t>
            </a:r>
            <a:r>
              <a:rPr sz="1600" dirty="0">
                <a:solidFill>
                  <a:srgbClr val="282828"/>
                </a:solidFill>
                <a:latin typeface="Arial"/>
              </a:rPr>
              <a:t> РОИВ </a:t>
            </a:r>
            <a:r>
              <a:rPr sz="1600" dirty="0" err="1">
                <a:solidFill>
                  <a:srgbClr val="282828"/>
                </a:solidFill>
                <a:latin typeface="Arial"/>
              </a:rPr>
              <a:t>до</a:t>
            </a:r>
            <a:r>
              <a:rPr sz="1600" dirty="0">
                <a:solidFill>
                  <a:srgbClr val="282828"/>
                </a:solidFill>
                <a:latin typeface="Arial"/>
              </a:rPr>
              <a:t> 15 </a:t>
            </a:r>
            <a:r>
              <a:rPr sz="1600" dirty="0" err="1">
                <a:solidFill>
                  <a:srgbClr val="282828"/>
                </a:solidFill>
                <a:latin typeface="Arial"/>
              </a:rPr>
              <a:t>ноября</a:t>
            </a:r>
            <a:r>
              <a:rPr sz="1600" dirty="0">
                <a:solidFill>
                  <a:srgbClr val="282828"/>
                </a:solidFill>
                <a:latin typeface="Arial"/>
              </a:rPr>
              <a:t>, а </a:t>
            </a:r>
            <a:r>
              <a:rPr sz="1600" dirty="0" err="1">
                <a:solidFill>
                  <a:srgbClr val="282828"/>
                </a:solidFill>
                <a:latin typeface="Arial"/>
              </a:rPr>
              <a:t>Единый</a:t>
            </a:r>
            <a:r>
              <a:rPr sz="1600" dirty="0">
                <a:solidFill>
                  <a:srgbClr val="282828"/>
                </a:solidFill>
                <a:latin typeface="Arial"/>
              </a:rPr>
              <a:t> </a:t>
            </a:r>
            <a:r>
              <a:rPr sz="1600" dirty="0" err="1">
                <a:solidFill>
                  <a:srgbClr val="282828"/>
                </a:solidFill>
                <a:latin typeface="Arial"/>
              </a:rPr>
              <a:t>график</a:t>
            </a:r>
            <a:r>
              <a:rPr sz="1600" dirty="0">
                <a:solidFill>
                  <a:srgbClr val="282828"/>
                </a:solidFill>
                <a:latin typeface="Arial"/>
              </a:rPr>
              <a:t> </a:t>
            </a:r>
            <a:r>
              <a:rPr sz="1600" dirty="0" err="1">
                <a:solidFill>
                  <a:srgbClr val="282828"/>
                </a:solidFill>
                <a:latin typeface="Arial"/>
              </a:rPr>
              <a:t>утверждается</a:t>
            </a:r>
            <a:r>
              <a:rPr sz="1600" dirty="0">
                <a:solidFill>
                  <a:srgbClr val="282828"/>
                </a:solidFill>
                <a:latin typeface="Arial"/>
              </a:rPr>
              <a:t> </a:t>
            </a:r>
            <a:r>
              <a:rPr sz="1600" dirty="0" err="1">
                <a:solidFill>
                  <a:srgbClr val="282828"/>
                </a:solidFill>
                <a:latin typeface="Arial"/>
              </a:rPr>
              <a:t>оператором</a:t>
            </a:r>
            <a:r>
              <a:rPr sz="1600" dirty="0">
                <a:solidFill>
                  <a:srgbClr val="282828"/>
                </a:solidFill>
                <a:latin typeface="Arial"/>
              </a:rPr>
              <a:t> </a:t>
            </a:r>
            <a:r>
              <a:rPr sz="1600" dirty="0" err="1">
                <a:solidFill>
                  <a:srgbClr val="282828"/>
                </a:solidFill>
                <a:latin typeface="Arial"/>
              </a:rPr>
              <a:t>до</a:t>
            </a:r>
            <a:r>
              <a:rPr sz="1600" dirty="0">
                <a:solidFill>
                  <a:srgbClr val="282828"/>
                </a:solidFill>
                <a:latin typeface="Arial"/>
              </a:rPr>
              <a:t> 31 </a:t>
            </a:r>
            <a:r>
              <a:rPr sz="1600" dirty="0" err="1">
                <a:solidFill>
                  <a:srgbClr val="282828"/>
                </a:solidFill>
                <a:latin typeface="Arial"/>
              </a:rPr>
              <a:t>декабря</a:t>
            </a:r>
            <a:r>
              <a:rPr sz="1600" dirty="0">
                <a:solidFill>
                  <a:srgbClr val="282828"/>
                </a:solidFill>
                <a:latin typeface="Arial"/>
              </a:rPr>
              <a:t> </a:t>
            </a:r>
            <a:r>
              <a:rPr sz="1600" dirty="0" err="1">
                <a:solidFill>
                  <a:srgbClr val="282828"/>
                </a:solidFill>
                <a:latin typeface="Arial"/>
              </a:rPr>
              <a:t>предшествующего</a:t>
            </a:r>
            <a:r>
              <a:rPr sz="1600" dirty="0">
                <a:solidFill>
                  <a:srgbClr val="282828"/>
                </a:solidFill>
                <a:latin typeface="Arial"/>
              </a:rPr>
              <a:t> </a:t>
            </a:r>
            <a:r>
              <a:rPr sz="1600" dirty="0" err="1">
                <a:solidFill>
                  <a:srgbClr val="282828"/>
                </a:solidFill>
                <a:latin typeface="Arial"/>
              </a:rPr>
              <a:t>года</a:t>
            </a:r>
            <a:r>
              <a:rPr sz="1600" dirty="0">
                <a:solidFill>
                  <a:srgbClr val="282828"/>
                </a:solidFill>
                <a:latin typeface="Arial"/>
              </a:rPr>
              <a:t>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3794760"/>
            <a:ext cx="5394960" cy="2103120"/>
          </a:xfrm>
          <a:prstGeom prst="roundRect">
            <a:avLst/>
          </a:prstGeom>
          <a:solidFill>
            <a:srgbClr val="F5F5F5"/>
          </a:solidFill>
          <a:ln w="1270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4" name="TextBox 13"/>
          <p:cNvSpPr txBox="1"/>
          <p:nvPr/>
        </p:nvSpPr>
        <p:spPr>
          <a:xfrm>
            <a:off x="640080" y="3886200"/>
            <a:ext cx="5029200" cy="12824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 dirty="0">
                <a:solidFill>
                  <a:srgbClr val="DB1414"/>
                </a:solidFill>
                <a:latin typeface="Arial"/>
              </a:rPr>
              <a:t>3. </a:t>
            </a:r>
            <a:r>
              <a:rPr b="1" dirty="0" err="1">
                <a:solidFill>
                  <a:srgbClr val="DB1414"/>
                </a:solidFill>
                <a:latin typeface="Arial"/>
              </a:rPr>
              <a:t>Единые</a:t>
            </a:r>
            <a:r>
              <a:rPr b="1" dirty="0">
                <a:solidFill>
                  <a:srgbClr val="DB1414"/>
                </a:solidFill>
                <a:latin typeface="Arial"/>
              </a:rPr>
              <a:t> ГЭК </a:t>
            </a:r>
            <a:r>
              <a:rPr b="1" dirty="0" err="1">
                <a:solidFill>
                  <a:srgbClr val="DB1414"/>
                </a:solidFill>
                <a:latin typeface="Arial"/>
              </a:rPr>
              <a:t>регионов</a:t>
            </a:r>
            <a:endParaRPr b="1" dirty="0">
              <a:solidFill>
                <a:srgbClr val="DB1414"/>
              </a:solidFill>
              <a:latin typeface="Arial"/>
            </a:endParaRPr>
          </a:p>
          <a:p>
            <a:pPr>
              <a:spcBef>
                <a:spcPts val="400"/>
              </a:spcBef>
            </a:pPr>
            <a:r>
              <a:rPr sz="1400" dirty="0" err="1">
                <a:solidFill>
                  <a:srgbClr val="282828"/>
                </a:solidFill>
                <a:latin typeface="Arial"/>
              </a:rPr>
              <a:t>Государственные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экзаменационные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комиссии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создаются</a:t>
            </a:r>
            <a:r>
              <a:rPr sz="1400" dirty="0">
                <a:solidFill>
                  <a:srgbClr val="282828"/>
                </a:solidFill>
                <a:latin typeface="Arial"/>
              </a:rPr>
              <a:t> РОИВ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не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позднее</a:t>
            </a:r>
            <a:r>
              <a:rPr sz="1400" dirty="0">
                <a:solidFill>
                  <a:srgbClr val="282828"/>
                </a:solidFill>
                <a:latin typeface="Arial"/>
              </a:rPr>
              <a:t> 15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ноября</a:t>
            </a:r>
            <a:r>
              <a:rPr sz="1400" dirty="0">
                <a:solidFill>
                  <a:srgbClr val="282828"/>
                </a:solidFill>
                <a:latin typeface="Arial"/>
              </a:rPr>
              <a:t>.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Председателем</a:t>
            </a:r>
            <a:r>
              <a:rPr sz="1400" dirty="0">
                <a:solidFill>
                  <a:srgbClr val="282828"/>
                </a:solidFill>
                <a:latin typeface="Arial"/>
              </a:rPr>
              <a:t> ГЭК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является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руководитель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или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заместитель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руководителя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регионального</a:t>
            </a:r>
            <a:r>
              <a:rPr sz="1400" dirty="0">
                <a:solidFill>
                  <a:srgbClr val="282828"/>
                </a:solidFill>
                <a:latin typeface="Arial"/>
              </a:rPr>
              <a:t> РОИВ.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339535" y="3794760"/>
            <a:ext cx="5394960" cy="2103120"/>
          </a:xfrm>
          <a:prstGeom prst="roundRect">
            <a:avLst/>
          </a:prstGeom>
          <a:solidFill>
            <a:srgbClr val="F5F5F5"/>
          </a:solidFill>
          <a:ln w="1270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6" name="TextBox 15"/>
          <p:cNvSpPr txBox="1"/>
          <p:nvPr/>
        </p:nvSpPr>
        <p:spPr>
          <a:xfrm>
            <a:off x="6522415" y="3886200"/>
            <a:ext cx="5029200" cy="12824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 dirty="0">
                <a:solidFill>
                  <a:srgbClr val="DB1414"/>
                </a:solidFill>
                <a:latin typeface="Arial"/>
              </a:rPr>
              <a:t>4. </a:t>
            </a:r>
            <a:r>
              <a:rPr b="1" dirty="0" err="1">
                <a:solidFill>
                  <a:srgbClr val="DB1414"/>
                </a:solidFill>
                <a:latin typeface="Arial"/>
              </a:rPr>
              <a:t>Единые</a:t>
            </a:r>
            <a:r>
              <a:rPr b="1" dirty="0">
                <a:solidFill>
                  <a:srgbClr val="DB1414"/>
                </a:solidFill>
                <a:latin typeface="Arial"/>
              </a:rPr>
              <a:t> </a:t>
            </a:r>
            <a:r>
              <a:rPr b="1" dirty="0" err="1">
                <a:solidFill>
                  <a:srgbClr val="DB1414"/>
                </a:solidFill>
                <a:latin typeface="Arial"/>
              </a:rPr>
              <a:t>площадки</a:t>
            </a:r>
            <a:r>
              <a:rPr b="1" dirty="0">
                <a:solidFill>
                  <a:srgbClr val="DB1414"/>
                </a:solidFill>
                <a:latin typeface="Arial"/>
              </a:rPr>
              <a:t> (ЦПЭ)</a:t>
            </a:r>
          </a:p>
          <a:p>
            <a:pPr>
              <a:spcBef>
                <a:spcPts val="400"/>
              </a:spcBef>
            </a:pPr>
            <a:r>
              <a:rPr sz="1400" dirty="0" err="1">
                <a:solidFill>
                  <a:srgbClr val="282828"/>
                </a:solidFill>
                <a:latin typeface="Arial"/>
              </a:rPr>
              <a:t>Для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всех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участников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действуют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единые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требования</a:t>
            </a:r>
            <a:r>
              <a:rPr sz="1400" dirty="0">
                <a:solidFill>
                  <a:srgbClr val="282828"/>
                </a:solidFill>
                <a:latin typeface="Arial"/>
              </a:rPr>
              <a:t> к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оборудованию</a:t>
            </a:r>
            <a:r>
              <a:rPr sz="1400" dirty="0">
                <a:solidFill>
                  <a:srgbClr val="282828"/>
                </a:solidFill>
                <a:latin typeface="Arial"/>
              </a:rPr>
              <a:t>,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программному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обеспечению</a:t>
            </a:r>
            <a:r>
              <a:rPr sz="1400" dirty="0">
                <a:solidFill>
                  <a:srgbClr val="282828"/>
                </a:solidFill>
                <a:latin typeface="Arial"/>
              </a:rPr>
              <a:t> и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организации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рабочих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мест</a:t>
            </a:r>
            <a:r>
              <a:rPr sz="1400" dirty="0">
                <a:solidFill>
                  <a:srgbClr val="282828"/>
                </a:solidFill>
                <a:latin typeface="Arial"/>
              </a:rPr>
              <a:t> в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центрах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проведения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экзаменов</a:t>
            </a:r>
            <a:r>
              <a:rPr sz="1400" dirty="0">
                <a:solidFill>
                  <a:srgbClr val="282828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880672" y="453182"/>
            <a:ext cx="9670943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Уровни</a:t>
            </a:r>
            <a:r>
              <a:rPr sz="2100" b="1" dirty="0">
                <a:solidFill>
                  <a:srgbClr val="282828"/>
                </a:solidFill>
                <a:latin typeface="Futura PT Demi" panose="020B0604020202020204" charset="-52"/>
              </a:rPr>
              <a:t> </a:t>
            </a:r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демонстрационного</a:t>
            </a:r>
            <a:r>
              <a:rPr sz="2100" b="1" dirty="0">
                <a:solidFill>
                  <a:srgbClr val="282828"/>
                </a:solidFill>
                <a:latin typeface="Futura PT Demi" panose="020B0604020202020204" charset="-52"/>
              </a:rPr>
              <a:t> </a:t>
            </a:r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экзамена</a:t>
            </a:r>
            <a:r>
              <a:rPr sz="2100" b="1" dirty="0">
                <a:solidFill>
                  <a:srgbClr val="282828"/>
                </a:solidFill>
                <a:latin typeface="Futura PT Demi" panose="020B0604020202020204" charset="-52"/>
              </a:rPr>
              <a:t> и </a:t>
            </a:r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их</a:t>
            </a:r>
            <a:r>
              <a:rPr sz="2100" b="1" dirty="0">
                <a:solidFill>
                  <a:srgbClr val="282828"/>
                </a:solidFill>
                <a:latin typeface="Futura PT Demi" panose="020B0604020202020204" charset="-52"/>
              </a:rPr>
              <a:t> </a:t>
            </a:r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практическое</a:t>
            </a:r>
            <a:r>
              <a:rPr sz="2100" b="1" dirty="0">
                <a:solidFill>
                  <a:srgbClr val="282828"/>
                </a:solidFill>
                <a:latin typeface="Futura PT Demi" panose="020B0604020202020204" charset="-52"/>
              </a:rPr>
              <a:t> </a:t>
            </a:r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разделение</a:t>
            </a:r>
            <a:endParaRPr sz="2100" b="1" dirty="0">
              <a:solidFill>
                <a:srgbClr val="282828"/>
              </a:solidFill>
              <a:latin typeface="Futura PT Demi" panose="020B0604020202020204" charset="-52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7200" y="6217920"/>
            <a:ext cx="11277295" cy="25400"/>
          </a:xfrm>
          <a:prstGeom prst="rect">
            <a:avLst/>
          </a:prstGeom>
          <a:solidFill>
            <a:srgbClr val="DB14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7" name="TextBox 6"/>
          <p:cNvSpPr txBox="1"/>
          <p:nvPr/>
        </p:nvSpPr>
        <p:spPr>
          <a:xfrm>
            <a:off x="457200" y="630936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dirty="0" err="1">
                <a:solidFill>
                  <a:srgbClr val="808080"/>
                </a:solidFill>
                <a:latin typeface="Arial"/>
              </a:rPr>
              <a:t>Цифровая</a:t>
            </a:r>
            <a:r>
              <a:rPr sz="1000" dirty="0">
                <a:solidFill>
                  <a:srgbClr val="808080"/>
                </a:solidFill>
                <a:latin typeface="Arial"/>
              </a:rPr>
              <a:t> </a:t>
            </a:r>
            <a:r>
              <a:rPr sz="1000" dirty="0" err="1">
                <a:solidFill>
                  <a:srgbClr val="808080"/>
                </a:solidFill>
                <a:latin typeface="Arial"/>
              </a:rPr>
              <a:t>библиотека</a:t>
            </a:r>
            <a:r>
              <a:rPr sz="1000" dirty="0">
                <a:solidFill>
                  <a:srgbClr val="808080"/>
                </a:solidFill>
                <a:latin typeface="Arial"/>
              </a:rPr>
              <a:t> </a:t>
            </a:r>
            <a:r>
              <a:rPr sz="1000" dirty="0" err="1">
                <a:solidFill>
                  <a:srgbClr val="808080"/>
                </a:solidFill>
                <a:latin typeface="Arial"/>
              </a:rPr>
              <a:t>учебных</a:t>
            </a:r>
            <a:r>
              <a:rPr sz="1000" dirty="0">
                <a:solidFill>
                  <a:srgbClr val="808080"/>
                </a:solidFill>
                <a:latin typeface="Arial"/>
              </a:rPr>
              <a:t> </a:t>
            </a:r>
            <a:r>
              <a:rPr sz="1000" dirty="0" err="1">
                <a:solidFill>
                  <a:srgbClr val="808080"/>
                </a:solidFill>
                <a:latin typeface="Arial"/>
              </a:rPr>
              <a:t>материалов</a:t>
            </a:r>
            <a:r>
              <a:rPr sz="1000" dirty="0">
                <a:solidFill>
                  <a:srgbClr val="808080"/>
                </a:solidFill>
                <a:latin typeface="Arial"/>
              </a:rPr>
              <a:t> </a:t>
            </a:r>
            <a:r>
              <a:rPr sz="1000" dirty="0" err="1">
                <a:solidFill>
                  <a:srgbClr val="808080"/>
                </a:solidFill>
                <a:latin typeface="Arial"/>
              </a:rPr>
              <a:t>для</a:t>
            </a:r>
            <a:r>
              <a:rPr sz="1000" dirty="0">
                <a:solidFill>
                  <a:srgbClr val="808080"/>
                </a:solidFill>
                <a:latin typeface="Arial"/>
              </a:rPr>
              <a:t> СПО  |  </a:t>
            </a:r>
            <a:r>
              <a:rPr sz="1000" dirty="0" err="1">
                <a:solidFill>
                  <a:srgbClr val="808080"/>
                </a:solidFill>
                <a:latin typeface="Arial"/>
              </a:rPr>
              <a:t>Вебинар</a:t>
            </a:r>
            <a:r>
              <a:rPr sz="1000" dirty="0">
                <a:solidFill>
                  <a:srgbClr val="808080"/>
                </a:solidFill>
                <a:latin typeface="Arial"/>
              </a:rPr>
              <a:t> «1С:Образование»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0" y="6309360"/>
            <a:ext cx="304769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000" dirty="0">
                <a:solidFill>
                  <a:srgbClr val="808080"/>
                </a:solidFill>
                <a:latin typeface="Arial"/>
              </a:rPr>
              <a:t>27 августа 2026 года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1371600"/>
            <a:ext cx="5394960" cy="4572000"/>
          </a:xfrm>
          <a:prstGeom prst="roundRect">
            <a:avLst/>
          </a:prstGeom>
          <a:solidFill>
            <a:srgbClr val="F5F5F5"/>
          </a:solidFill>
          <a:ln w="1270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0" name="TextBox 9"/>
          <p:cNvSpPr txBox="1"/>
          <p:nvPr/>
        </p:nvSpPr>
        <p:spPr>
          <a:xfrm>
            <a:off x="640080" y="1463040"/>
            <a:ext cx="5029200" cy="36009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 dirty="0">
                <a:solidFill>
                  <a:srgbClr val="DB1414"/>
                </a:solidFill>
                <a:latin typeface="Arial"/>
              </a:rPr>
              <a:t>БАЗОВЫЙ УРОВЕНЬ ДЭ</a:t>
            </a:r>
          </a:p>
          <a:p>
            <a:br>
              <a:rPr dirty="0"/>
            </a:br>
            <a:r>
              <a:rPr sz="1300" dirty="0">
                <a:solidFill>
                  <a:srgbClr val="282828"/>
                </a:solidFill>
                <a:latin typeface="Arial"/>
              </a:rPr>
              <a:t>•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Разрабатывается</a:t>
            </a:r>
            <a:r>
              <a:rPr sz="1300" dirty="0">
                <a:solidFill>
                  <a:srgbClr val="282828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строго</a:t>
            </a:r>
            <a:r>
              <a:rPr sz="1300" dirty="0">
                <a:solidFill>
                  <a:srgbClr val="282828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на</a:t>
            </a:r>
            <a:r>
              <a:rPr sz="1300" dirty="0">
                <a:solidFill>
                  <a:srgbClr val="282828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основе</a:t>
            </a:r>
            <a:r>
              <a:rPr sz="1300" dirty="0">
                <a:solidFill>
                  <a:srgbClr val="282828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инвариантной</a:t>
            </a:r>
            <a:r>
              <a:rPr sz="1300" dirty="0">
                <a:solidFill>
                  <a:srgbClr val="282828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части</a:t>
            </a:r>
            <a:r>
              <a:rPr sz="1300" dirty="0">
                <a:solidFill>
                  <a:srgbClr val="282828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требований</a:t>
            </a:r>
            <a:r>
              <a:rPr sz="1300" dirty="0">
                <a:solidFill>
                  <a:srgbClr val="282828"/>
                </a:solidFill>
                <a:latin typeface="Arial"/>
              </a:rPr>
              <a:t> ФГОС СПО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по</a:t>
            </a:r>
            <a:r>
              <a:rPr sz="1300" dirty="0">
                <a:solidFill>
                  <a:srgbClr val="282828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специальности</a:t>
            </a:r>
            <a:r>
              <a:rPr sz="1300" dirty="0">
                <a:solidFill>
                  <a:srgbClr val="282828"/>
                </a:solidFill>
                <a:latin typeface="Arial"/>
              </a:rPr>
              <a:t>.</a:t>
            </a:r>
            <a:br>
              <a:rPr dirty="0"/>
            </a:br>
            <a:br>
              <a:rPr dirty="0"/>
            </a:br>
            <a:r>
              <a:rPr sz="1300" dirty="0">
                <a:solidFill>
                  <a:srgbClr val="282828"/>
                </a:solidFill>
                <a:latin typeface="Arial"/>
              </a:rPr>
              <a:t>•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Практическое</a:t>
            </a:r>
            <a:r>
              <a:rPr sz="1300" dirty="0">
                <a:solidFill>
                  <a:srgbClr val="282828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выполнение</a:t>
            </a:r>
            <a:r>
              <a:rPr lang="ru-RU" sz="1300" dirty="0">
                <a:solidFill>
                  <a:srgbClr val="282828"/>
                </a:solidFill>
                <a:latin typeface="Arial"/>
              </a:rPr>
              <a:t> основных трех модулей КИМ</a:t>
            </a:r>
            <a:r>
              <a:rPr sz="1300" dirty="0">
                <a:solidFill>
                  <a:srgbClr val="282828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на</a:t>
            </a:r>
            <a:r>
              <a:rPr sz="1300" dirty="0">
                <a:solidFill>
                  <a:srgbClr val="282828"/>
                </a:solidFill>
                <a:latin typeface="Arial"/>
              </a:rPr>
              <a:t> 100%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сосредоточено</a:t>
            </a:r>
            <a:r>
              <a:rPr sz="1300" dirty="0">
                <a:solidFill>
                  <a:srgbClr val="282828"/>
                </a:solidFill>
                <a:latin typeface="Arial"/>
              </a:rPr>
              <a:t> в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информационной</a:t>
            </a:r>
            <a:r>
              <a:rPr sz="1300" dirty="0">
                <a:solidFill>
                  <a:srgbClr val="282828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базе</a:t>
            </a:r>
            <a:r>
              <a:rPr sz="1300" dirty="0">
                <a:solidFill>
                  <a:srgbClr val="282828"/>
                </a:solidFill>
                <a:latin typeface="Arial"/>
              </a:rPr>
              <a:t> «1С:Бухгалтерия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Предприятия</a:t>
            </a:r>
            <a:r>
              <a:rPr sz="1300" dirty="0">
                <a:solidFill>
                  <a:srgbClr val="282828"/>
                </a:solidFill>
                <a:latin typeface="Arial"/>
              </a:rPr>
              <a:t> 8.3».</a:t>
            </a:r>
            <a:br>
              <a:rPr dirty="0"/>
            </a:br>
            <a:br>
              <a:rPr dirty="0"/>
            </a:br>
            <a:r>
              <a:rPr sz="1300" dirty="0">
                <a:solidFill>
                  <a:srgbClr val="282828"/>
                </a:solidFill>
                <a:latin typeface="Arial"/>
              </a:rPr>
              <a:t>•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Соответствует</a:t>
            </a:r>
            <a:r>
              <a:rPr sz="1300" dirty="0">
                <a:solidFill>
                  <a:srgbClr val="282828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профессиональным</a:t>
            </a:r>
            <a:r>
              <a:rPr sz="1300" dirty="0">
                <a:solidFill>
                  <a:srgbClr val="282828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модулям</a:t>
            </a:r>
            <a:r>
              <a:rPr sz="1300" dirty="0">
                <a:solidFill>
                  <a:srgbClr val="282828"/>
                </a:solidFill>
                <a:latin typeface="Arial"/>
              </a:rPr>
              <a:t> ПМ.0</a:t>
            </a:r>
            <a:r>
              <a:rPr lang="ru-RU" sz="1300" dirty="0">
                <a:solidFill>
                  <a:srgbClr val="282828"/>
                </a:solidFill>
                <a:latin typeface="Arial"/>
              </a:rPr>
              <a:t>1</a:t>
            </a:r>
            <a:r>
              <a:rPr sz="1300" dirty="0">
                <a:solidFill>
                  <a:srgbClr val="282828"/>
                </a:solidFill>
                <a:latin typeface="Arial"/>
              </a:rPr>
              <a:t>–ПМ.0</a:t>
            </a:r>
            <a:r>
              <a:rPr lang="ru-RU" sz="1300" dirty="0">
                <a:solidFill>
                  <a:srgbClr val="282828"/>
                </a:solidFill>
                <a:latin typeface="Arial"/>
              </a:rPr>
              <a:t>2</a:t>
            </a:r>
            <a:r>
              <a:rPr sz="1300" dirty="0">
                <a:solidFill>
                  <a:srgbClr val="282828"/>
                </a:solidFill>
                <a:latin typeface="Arial"/>
              </a:rPr>
              <a:t> (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документирование</a:t>
            </a:r>
            <a:r>
              <a:rPr sz="1300" dirty="0">
                <a:solidFill>
                  <a:srgbClr val="282828"/>
                </a:solidFill>
                <a:latin typeface="Arial"/>
              </a:rPr>
              <a:t>,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учет</a:t>
            </a:r>
            <a:r>
              <a:rPr sz="1300" dirty="0">
                <a:solidFill>
                  <a:srgbClr val="282828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активов</a:t>
            </a:r>
            <a:r>
              <a:rPr sz="1300" dirty="0">
                <a:solidFill>
                  <a:srgbClr val="282828"/>
                </a:solidFill>
                <a:latin typeface="Arial"/>
              </a:rPr>
              <a:t>,</a:t>
            </a:r>
            <a:r>
              <a:rPr lang="ru-RU" sz="1300" dirty="0">
                <a:solidFill>
                  <a:srgbClr val="282828"/>
                </a:solidFill>
                <a:latin typeface="Arial"/>
              </a:rPr>
              <a:t>учет источников активов,</a:t>
            </a:r>
            <a:r>
              <a:rPr sz="1300" dirty="0">
                <a:solidFill>
                  <a:srgbClr val="282828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расчетов</a:t>
            </a:r>
            <a:r>
              <a:rPr lang="ru-RU" sz="1300" dirty="0">
                <a:solidFill>
                  <a:srgbClr val="282828"/>
                </a:solidFill>
                <a:latin typeface="Arial"/>
              </a:rPr>
              <a:t> с бюджетом и ОСС</a:t>
            </a:r>
            <a:r>
              <a:rPr sz="1300" dirty="0">
                <a:solidFill>
                  <a:srgbClr val="282828"/>
                </a:solidFill>
                <a:latin typeface="Arial"/>
              </a:rPr>
              <a:t>).</a:t>
            </a:r>
            <a:endParaRPr lang="ru-RU" sz="1300" dirty="0">
              <a:solidFill>
                <a:srgbClr val="282828"/>
              </a:solidFill>
              <a:latin typeface="Arial"/>
            </a:endParaRPr>
          </a:p>
          <a:p>
            <a:endParaRPr lang="ru-RU" sz="1300" dirty="0">
              <a:solidFill>
                <a:srgbClr val="282828"/>
              </a:solidFill>
              <a:latin typeface="Arial"/>
            </a:endParaRPr>
          </a:p>
          <a:p>
            <a:r>
              <a:rPr lang="ru-RU" sz="1300" dirty="0">
                <a:solidFill>
                  <a:srgbClr val="282828"/>
                </a:solidFill>
                <a:latin typeface="Arial"/>
              </a:rPr>
              <a:t> • Составление и использование бухгалтерской (финансовой) отчетности</a:t>
            </a:r>
            <a:br>
              <a:rPr dirty="0"/>
            </a:br>
            <a:endParaRPr sz="1300" dirty="0">
              <a:solidFill>
                <a:srgbClr val="282828"/>
              </a:solidFill>
              <a:latin typeface="Arial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6339535" y="1371600"/>
            <a:ext cx="5394960" cy="4572000"/>
          </a:xfrm>
          <a:prstGeom prst="roundRect">
            <a:avLst/>
          </a:prstGeom>
          <a:solidFill>
            <a:srgbClr val="FDF8F0"/>
          </a:solidFill>
          <a:ln w="1270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2" name="TextBox 11"/>
          <p:cNvSpPr txBox="1"/>
          <p:nvPr/>
        </p:nvSpPr>
        <p:spPr>
          <a:xfrm>
            <a:off x="6522415" y="1463040"/>
            <a:ext cx="5029200" cy="26007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 dirty="0">
                <a:solidFill>
                  <a:srgbClr val="282828"/>
                </a:solidFill>
                <a:latin typeface="Arial"/>
              </a:rPr>
              <a:t>ПРОФИЛЬНЫЙ УРОВЕНЬ ДЭ</a:t>
            </a:r>
          </a:p>
          <a:p>
            <a:br>
              <a:rPr dirty="0"/>
            </a:br>
            <a:r>
              <a:rPr lang="ru-RU" sz="1300" dirty="0">
                <a:solidFill>
                  <a:srgbClr val="282828"/>
                </a:solidFill>
                <a:latin typeface="Arial"/>
              </a:rPr>
              <a:t>•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Опирается</a:t>
            </a:r>
            <a:r>
              <a:rPr sz="1300" dirty="0">
                <a:solidFill>
                  <a:srgbClr val="282828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на</a:t>
            </a:r>
            <a:r>
              <a:rPr sz="1300" dirty="0">
                <a:solidFill>
                  <a:srgbClr val="282828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инвариантную</a:t>
            </a:r>
            <a:r>
              <a:rPr sz="1300" dirty="0">
                <a:solidFill>
                  <a:srgbClr val="282828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часть</a:t>
            </a:r>
            <a:r>
              <a:rPr sz="1300" dirty="0">
                <a:solidFill>
                  <a:srgbClr val="282828"/>
                </a:solidFill>
                <a:latin typeface="Arial"/>
              </a:rPr>
              <a:t> ФГОС +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вариативную</a:t>
            </a:r>
            <a:r>
              <a:rPr sz="1300" dirty="0">
                <a:solidFill>
                  <a:srgbClr val="282828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часть</a:t>
            </a:r>
            <a:r>
              <a:rPr sz="1300" dirty="0">
                <a:solidFill>
                  <a:srgbClr val="282828"/>
                </a:solidFill>
                <a:latin typeface="Arial"/>
              </a:rPr>
              <a:t> +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конкретные</a:t>
            </a:r>
            <a:r>
              <a:rPr sz="1300" dirty="0">
                <a:solidFill>
                  <a:srgbClr val="282828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требования</a:t>
            </a:r>
            <a:r>
              <a:rPr sz="1300" dirty="0">
                <a:solidFill>
                  <a:srgbClr val="282828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ключевых</a:t>
            </a:r>
            <a:r>
              <a:rPr sz="1300" dirty="0">
                <a:solidFill>
                  <a:srgbClr val="282828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работодателей</a:t>
            </a:r>
            <a:r>
              <a:rPr sz="1300" dirty="0">
                <a:solidFill>
                  <a:srgbClr val="282828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региона</a:t>
            </a:r>
            <a:r>
              <a:rPr sz="1300" dirty="0">
                <a:solidFill>
                  <a:srgbClr val="282828"/>
                </a:solidFill>
                <a:latin typeface="Arial"/>
              </a:rPr>
              <a:t>.</a:t>
            </a:r>
            <a:br>
              <a:rPr dirty="0"/>
            </a:br>
            <a:br>
              <a:rPr dirty="0"/>
            </a:br>
            <a:r>
              <a:rPr lang="ru-RU" sz="1300" dirty="0">
                <a:solidFill>
                  <a:srgbClr val="282828"/>
                </a:solidFill>
                <a:latin typeface="Arial"/>
              </a:rPr>
              <a:t>•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Является</a:t>
            </a:r>
            <a:r>
              <a:rPr sz="1300" dirty="0">
                <a:solidFill>
                  <a:srgbClr val="282828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обязательным</a:t>
            </a:r>
            <a:r>
              <a:rPr sz="1300" dirty="0">
                <a:solidFill>
                  <a:srgbClr val="282828"/>
                </a:solidFill>
                <a:latin typeface="Arial"/>
              </a:rPr>
              <a:t> к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проведению</a:t>
            </a:r>
            <a:r>
              <a:rPr sz="1300" dirty="0">
                <a:solidFill>
                  <a:srgbClr val="282828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для</a:t>
            </a:r>
            <a:r>
              <a:rPr sz="1300" dirty="0">
                <a:solidFill>
                  <a:srgbClr val="282828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всех</a:t>
            </a:r>
            <a:r>
              <a:rPr sz="1300" dirty="0">
                <a:solidFill>
                  <a:srgbClr val="282828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образовательных</a:t>
            </a:r>
            <a:r>
              <a:rPr sz="1300" dirty="0">
                <a:solidFill>
                  <a:srgbClr val="282828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программ</a:t>
            </a:r>
            <a:r>
              <a:rPr sz="1300" dirty="0">
                <a:solidFill>
                  <a:srgbClr val="282828"/>
                </a:solidFill>
                <a:latin typeface="Arial"/>
              </a:rPr>
              <a:t> в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рамках</a:t>
            </a:r>
            <a:r>
              <a:rPr sz="1300" dirty="0">
                <a:solidFill>
                  <a:srgbClr val="282828"/>
                </a:solidFill>
                <a:latin typeface="Arial"/>
              </a:rPr>
              <a:t> ФП «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Профессионалитет</a:t>
            </a:r>
            <a:r>
              <a:rPr sz="1300" dirty="0">
                <a:solidFill>
                  <a:srgbClr val="282828"/>
                </a:solidFill>
                <a:latin typeface="Arial"/>
              </a:rPr>
              <a:t>».</a:t>
            </a:r>
            <a:br>
              <a:rPr dirty="0"/>
            </a:br>
            <a:br>
              <a:rPr dirty="0"/>
            </a:br>
            <a:endParaRPr sz="1300" dirty="0">
              <a:solidFill>
                <a:srgbClr val="282828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944803" y="313990"/>
            <a:ext cx="9454919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Новые</a:t>
            </a:r>
            <a:r>
              <a:rPr sz="2100" b="1" dirty="0">
                <a:solidFill>
                  <a:srgbClr val="282828"/>
                </a:solidFill>
                <a:latin typeface="Futura PT Demi" panose="020B0604020202020204" charset="-52"/>
              </a:rPr>
              <a:t> КИМ </a:t>
            </a:r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оценивают</a:t>
            </a:r>
            <a:r>
              <a:rPr sz="2100" b="1" dirty="0">
                <a:solidFill>
                  <a:srgbClr val="282828"/>
                </a:solidFill>
                <a:latin typeface="Futura PT Demi" panose="020B0604020202020204" charset="-52"/>
              </a:rPr>
              <a:t> </a:t>
            </a:r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сквозной</a:t>
            </a:r>
            <a:r>
              <a:rPr sz="2100" b="1" dirty="0">
                <a:solidFill>
                  <a:srgbClr val="282828"/>
                </a:solidFill>
                <a:latin typeface="Futura PT Demi" panose="020B0604020202020204" charset="-52"/>
              </a:rPr>
              <a:t> </a:t>
            </a:r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день</a:t>
            </a:r>
            <a:r>
              <a:rPr sz="2100" b="1" dirty="0">
                <a:solidFill>
                  <a:srgbClr val="282828"/>
                </a:solidFill>
                <a:latin typeface="Futura PT Demi" panose="020B0604020202020204" charset="-52"/>
              </a:rPr>
              <a:t> </a:t>
            </a:r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бухгалтера</a:t>
            </a:r>
            <a:r>
              <a:rPr sz="2100" b="1" dirty="0">
                <a:solidFill>
                  <a:srgbClr val="282828"/>
                </a:solidFill>
                <a:latin typeface="Futura PT Demi" panose="020B0604020202020204" charset="-52"/>
              </a:rPr>
              <a:t> в 1С </a:t>
            </a:r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вместо</a:t>
            </a:r>
            <a:r>
              <a:rPr sz="2100" b="1" dirty="0">
                <a:solidFill>
                  <a:srgbClr val="282828"/>
                </a:solidFill>
                <a:latin typeface="Futura PT Demi" panose="020B0604020202020204" charset="-52"/>
              </a:rPr>
              <a:t> </a:t>
            </a:r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изолированных</a:t>
            </a:r>
            <a:r>
              <a:rPr sz="2100" b="1" dirty="0">
                <a:solidFill>
                  <a:srgbClr val="282828"/>
                </a:solidFill>
                <a:latin typeface="Futura PT Demi" panose="020B0604020202020204" charset="-52"/>
              </a:rPr>
              <a:t> </a:t>
            </a:r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счетов</a:t>
            </a:r>
            <a:endParaRPr sz="2100" b="1" dirty="0">
              <a:solidFill>
                <a:srgbClr val="282828"/>
              </a:solidFill>
              <a:latin typeface="Futura PT Demi" panose="020B0604020202020204" charset="-52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7200" y="6217920"/>
            <a:ext cx="11277295" cy="25400"/>
          </a:xfrm>
          <a:prstGeom prst="rect">
            <a:avLst/>
          </a:prstGeom>
          <a:solidFill>
            <a:srgbClr val="DB14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7" name="TextBox 6"/>
          <p:cNvSpPr txBox="1"/>
          <p:nvPr/>
        </p:nvSpPr>
        <p:spPr>
          <a:xfrm>
            <a:off x="457200" y="630936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dirty="0" err="1">
                <a:solidFill>
                  <a:srgbClr val="808080"/>
                </a:solidFill>
                <a:latin typeface="Arial"/>
              </a:rPr>
              <a:t>Цифровая</a:t>
            </a:r>
            <a:r>
              <a:rPr sz="1000" dirty="0">
                <a:solidFill>
                  <a:srgbClr val="808080"/>
                </a:solidFill>
                <a:latin typeface="Arial"/>
              </a:rPr>
              <a:t> </a:t>
            </a:r>
            <a:r>
              <a:rPr sz="1000" dirty="0" err="1">
                <a:solidFill>
                  <a:srgbClr val="808080"/>
                </a:solidFill>
                <a:latin typeface="Arial"/>
              </a:rPr>
              <a:t>библиотека</a:t>
            </a:r>
            <a:r>
              <a:rPr sz="1000" dirty="0">
                <a:solidFill>
                  <a:srgbClr val="808080"/>
                </a:solidFill>
                <a:latin typeface="Arial"/>
              </a:rPr>
              <a:t> </a:t>
            </a:r>
            <a:r>
              <a:rPr sz="1000" dirty="0" err="1">
                <a:solidFill>
                  <a:srgbClr val="808080"/>
                </a:solidFill>
                <a:latin typeface="Arial"/>
              </a:rPr>
              <a:t>учебных</a:t>
            </a:r>
            <a:r>
              <a:rPr sz="1000" dirty="0">
                <a:solidFill>
                  <a:srgbClr val="808080"/>
                </a:solidFill>
                <a:latin typeface="Arial"/>
              </a:rPr>
              <a:t> </a:t>
            </a:r>
            <a:r>
              <a:rPr sz="1000" dirty="0" err="1">
                <a:solidFill>
                  <a:srgbClr val="808080"/>
                </a:solidFill>
                <a:latin typeface="Arial"/>
              </a:rPr>
              <a:t>материалов</a:t>
            </a:r>
            <a:r>
              <a:rPr sz="1000" dirty="0">
                <a:solidFill>
                  <a:srgbClr val="808080"/>
                </a:solidFill>
                <a:latin typeface="Arial"/>
              </a:rPr>
              <a:t> </a:t>
            </a:r>
            <a:r>
              <a:rPr sz="1000" dirty="0" err="1">
                <a:solidFill>
                  <a:srgbClr val="808080"/>
                </a:solidFill>
                <a:latin typeface="Arial"/>
              </a:rPr>
              <a:t>для</a:t>
            </a:r>
            <a:r>
              <a:rPr sz="1000" dirty="0">
                <a:solidFill>
                  <a:srgbClr val="808080"/>
                </a:solidFill>
                <a:latin typeface="Arial"/>
              </a:rPr>
              <a:t> СПО  |  </a:t>
            </a:r>
            <a:r>
              <a:rPr sz="1000" dirty="0" err="1">
                <a:solidFill>
                  <a:srgbClr val="808080"/>
                </a:solidFill>
                <a:latin typeface="Arial"/>
              </a:rPr>
              <a:t>Вебинар</a:t>
            </a:r>
            <a:r>
              <a:rPr sz="1000" dirty="0">
                <a:solidFill>
                  <a:srgbClr val="808080"/>
                </a:solidFill>
                <a:latin typeface="Arial"/>
              </a:rPr>
              <a:t> «1С:Образование»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0" y="6309360"/>
            <a:ext cx="304769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000" dirty="0">
                <a:solidFill>
                  <a:srgbClr val="808080"/>
                </a:solidFill>
                <a:latin typeface="Arial"/>
              </a:rPr>
              <a:t>27 августа 2026 года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1371600"/>
            <a:ext cx="5394960" cy="4572000"/>
          </a:xfrm>
          <a:prstGeom prst="roundRect">
            <a:avLst/>
          </a:prstGeom>
          <a:solidFill>
            <a:srgbClr val="F5F5F5"/>
          </a:solidFill>
          <a:ln w="1270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0" name="TextBox 9"/>
          <p:cNvSpPr txBox="1"/>
          <p:nvPr/>
        </p:nvSpPr>
        <p:spPr>
          <a:xfrm>
            <a:off x="640080" y="1463040"/>
            <a:ext cx="5029200" cy="30008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 dirty="0">
                <a:solidFill>
                  <a:srgbClr val="DB1414"/>
                </a:solidFill>
                <a:latin typeface="Arial"/>
              </a:rPr>
              <a:t>ПРЕЖНИЙ ФОРМАТ (КОД)</a:t>
            </a:r>
          </a:p>
          <a:p>
            <a:br>
              <a:rPr dirty="0"/>
            </a:br>
            <a:r>
              <a:rPr sz="1300" dirty="0">
                <a:solidFill>
                  <a:srgbClr val="282828"/>
                </a:solidFill>
                <a:latin typeface="Arial"/>
              </a:rPr>
              <a:t>❌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Оценка</a:t>
            </a:r>
            <a:r>
              <a:rPr sz="1300" dirty="0">
                <a:solidFill>
                  <a:srgbClr val="282828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разрозненных</a:t>
            </a:r>
            <a:r>
              <a:rPr sz="1300" dirty="0">
                <a:solidFill>
                  <a:srgbClr val="282828"/>
                </a:solidFill>
                <a:latin typeface="Arial"/>
              </a:rPr>
              <a:t>,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оторванных</a:t>
            </a:r>
            <a:r>
              <a:rPr sz="1300" dirty="0">
                <a:solidFill>
                  <a:srgbClr val="282828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друг</a:t>
            </a:r>
            <a:r>
              <a:rPr sz="1300" dirty="0">
                <a:solidFill>
                  <a:srgbClr val="282828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от</a:t>
            </a:r>
            <a:r>
              <a:rPr sz="1300" dirty="0">
                <a:solidFill>
                  <a:srgbClr val="282828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друга</a:t>
            </a:r>
            <a:r>
              <a:rPr sz="1300" dirty="0">
                <a:solidFill>
                  <a:srgbClr val="282828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теоретических</a:t>
            </a:r>
            <a:r>
              <a:rPr sz="1300" dirty="0">
                <a:solidFill>
                  <a:srgbClr val="282828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знаний</a:t>
            </a:r>
            <a:r>
              <a:rPr sz="1300" dirty="0">
                <a:solidFill>
                  <a:srgbClr val="282828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по</a:t>
            </a:r>
            <a:r>
              <a:rPr sz="1300" dirty="0">
                <a:solidFill>
                  <a:srgbClr val="282828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отдельным</a:t>
            </a:r>
            <a:r>
              <a:rPr sz="1300" dirty="0">
                <a:solidFill>
                  <a:srgbClr val="282828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счетам</a:t>
            </a:r>
            <a:r>
              <a:rPr sz="1300" dirty="0">
                <a:solidFill>
                  <a:srgbClr val="282828"/>
                </a:solidFill>
                <a:latin typeface="Arial"/>
              </a:rPr>
              <a:t> («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Учет</a:t>
            </a:r>
            <a:r>
              <a:rPr sz="1300" dirty="0">
                <a:solidFill>
                  <a:srgbClr val="282828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кассы</a:t>
            </a:r>
            <a:r>
              <a:rPr sz="1300" dirty="0">
                <a:solidFill>
                  <a:srgbClr val="282828"/>
                </a:solidFill>
                <a:latin typeface="Arial"/>
              </a:rPr>
              <a:t>», «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Учет</a:t>
            </a:r>
            <a:r>
              <a:rPr sz="1300" dirty="0">
                <a:solidFill>
                  <a:srgbClr val="282828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материалов</a:t>
            </a:r>
            <a:r>
              <a:rPr sz="1300" dirty="0">
                <a:solidFill>
                  <a:srgbClr val="282828"/>
                </a:solidFill>
                <a:latin typeface="Arial"/>
              </a:rPr>
              <a:t>»);</a:t>
            </a:r>
            <a:br>
              <a:rPr dirty="0"/>
            </a:br>
            <a:br>
              <a:rPr dirty="0"/>
            </a:br>
            <a:r>
              <a:rPr sz="1300" dirty="0">
                <a:solidFill>
                  <a:srgbClr val="282828"/>
                </a:solidFill>
                <a:latin typeface="Arial"/>
              </a:rPr>
              <a:t>❌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Проверка</a:t>
            </a:r>
            <a:r>
              <a:rPr sz="1300" dirty="0">
                <a:solidFill>
                  <a:srgbClr val="282828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механического</a:t>
            </a:r>
            <a:r>
              <a:rPr sz="1300" dirty="0">
                <a:solidFill>
                  <a:srgbClr val="282828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ввода</a:t>
            </a:r>
            <a:r>
              <a:rPr sz="1300" dirty="0">
                <a:solidFill>
                  <a:srgbClr val="282828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проводок</a:t>
            </a:r>
            <a:r>
              <a:rPr sz="1300" dirty="0">
                <a:solidFill>
                  <a:srgbClr val="282828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по</a:t>
            </a:r>
            <a:r>
              <a:rPr sz="1300" dirty="0">
                <a:solidFill>
                  <a:srgbClr val="282828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готовым</a:t>
            </a:r>
            <a:r>
              <a:rPr sz="1300" dirty="0">
                <a:solidFill>
                  <a:srgbClr val="282828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первичным</a:t>
            </a:r>
            <a:r>
              <a:rPr sz="1300" dirty="0">
                <a:solidFill>
                  <a:srgbClr val="282828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документам</a:t>
            </a:r>
            <a:r>
              <a:rPr sz="1300" dirty="0">
                <a:solidFill>
                  <a:srgbClr val="282828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без</a:t>
            </a:r>
            <a:r>
              <a:rPr sz="1300" dirty="0">
                <a:solidFill>
                  <a:srgbClr val="282828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понимания</a:t>
            </a:r>
            <a:r>
              <a:rPr sz="1300" dirty="0">
                <a:solidFill>
                  <a:srgbClr val="282828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общей</a:t>
            </a:r>
            <a:r>
              <a:rPr sz="1300" dirty="0">
                <a:solidFill>
                  <a:srgbClr val="282828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цепочки</a:t>
            </a:r>
            <a:r>
              <a:rPr sz="1300" dirty="0">
                <a:solidFill>
                  <a:srgbClr val="282828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учета</a:t>
            </a:r>
            <a:r>
              <a:rPr sz="1300" dirty="0">
                <a:solidFill>
                  <a:srgbClr val="282828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на</a:t>
            </a:r>
            <a:r>
              <a:rPr sz="1300" dirty="0">
                <a:solidFill>
                  <a:srgbClr val="282828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предприятии</a:t>
            </a:r>
            <a:r>
              <a:rPr sz="1300" dirty="0">
                <a:solidFill>
                  <a:srgbClr val="282828"/>
                </a:solidFill>
                <a:latin typeface="Arial"/>
              </a:rPr>
              <a:t>;</a:t>
            </a:r>
            <a:br>
              <a:rPr dirty="0"/>
            </a:br>
            <a:br>
              <a:rPr dirty="0"/>
            </a:br>
            <a:r>
              <a:rPr sz="1300" dirty="0">
                <a:solidFill>
                  <a:srgbClr val="282828"/>
                </a:solidFill>
                <a:latin typeface="Arial"/>
              </a:rPr>
              <a:t>❌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Отсутствие</a:t>
            </a:r>
            <a:r>
              <a:rPr sz="1300" dirty="0">
                <a:solidFill>
                  <a:srgbClr val="282828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строгих</a:t>
            </a:r>
            <a:r>
              <a:rPr sz="1300" dirty="0">
                <a:solidFill>
                  <a:srgbClr val="282828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требований</a:t>
            </a:r>
            <a:r>
              <a:rPr sz="1300" dirty="0">
                <a:solidFill>
                  <a:srgbClr val="282828"/>
                </a:solidFill>
                <a:latin typeface="Arial"/>
              </a:rPr>
              <a:t> к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закрытию</a:t>
            </a:r>
            <a:r>
              <a:rPr sz="1300" dirty="0">
                <a:solidFill>
                  <a:srgbClr val="282828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отчетного</a:t>
            </a:r>
            <a:r>
              <a:rPr sz="1300" dirty="0">
                <a:solidFill>
                  <a:srgbClr val="282828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периода</a:t>
            </a:r>
            <a:r>
              <a:rPr sz="1300" dirty="0">
                <a:solidFill>
                  <a:srgbClr val="282828"/>
                </a:solidFill>
                <a:latin typeface="Arial"/>
              </a:rPr>
              <a:t>,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реформации</a:t>
            </a:r>
            <a:r>
              <a:rPr sz="1300" dirty="0">
                <a:solidFill>
                  <a:srgbClr val="282828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баланса</a:t>
            </a:r>
            <a:r>
              <a:rPr sz="1300" dirty="0">
                <a:solidFill>
                  <a:srgbClr val="282828"/>
                </a:solidFill>
                <a:latin typeface="Arial"/>
              </a:rPr>
              <a:t> и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расчету</a:t>
            </a:r>
            <a:r>
              <a:rPr sz="1300" dirty="0">
                <a:solidFill>
                  <a:srgbClr val="282828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финансовых</a:t>
            </a:r>
            <a:r>
              <a:rPr sz="1300" dirty="0">
                <a:solidFill>
                  <a:srgbClr val="282828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результатов</a:t>
            </a:r>
            <a:r>
              <a:rPr sz="1300" dirty="0">
                <a:solidFill>
                  <a:srgbClr val="282828"/>
                </a:solidFill>
                <a:latin typeface="Arial"/>
              </a:rPr>
              <a:t>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39535" y="1371600"/>
            <a:ext cx="5394960" cy="4572000"/>
          </a:xfrm>
          <a:prstGeom prst="roundRect">
            <a:avLst/>
          </a:prstGeom>
          <a:solidFill>
            <a:srgbClr val="F0F8F0"/>
          </a:solidFill>
          <a:ln w="1270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2" name="TextBox 11"/>
          <p:cNvSpPr txBox="1"/>
          <p:nvPr/>
        </p:nvSpPr>
        <p:spPr>
          <a:xfrm>
            <a:off x="6522415" y="1463040"/>
            <a:ext cx="5029200" cy="36779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 dirty="0">
                <a:solidFill>
                  <a:srgbClr val="228B22"/>
                </a:solidFill>
                <a:latin typeface="Arial"/>
              </a:rPr>
              <a:t>НОВЫЕ КИМ (СИМУЛЯТОР РАБОТЫ)</a:t>
            </a:r>
          </a:p>
          <a:p>
            <a:br>
              <a:rPr dirty="0"/>
            </a:br>
            <a:r>
              <a:rPr sz="1300" dirty="0">
                <a:solidFill>
                  <a:srgbClr val="282828"/>
                </a:solidFill>
                <a:latin typeface="Arial"/>
              </a:rPr>
              <a:t>✅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Полное</a:t>
            </a:r>
            <a:r>
              <a:rPr sz="1300" dirty="0">
                <a:solidFill>
                  <a:srgbClr val="282828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моделирование</a:t>
            </a:r>
            <a:r>
              <a:rPr sz="1300" dirty="0">
                <a:solidFill>
                  <a:srgbClr val="282828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реального</a:t>
            </a:r>
            <a:r>
              <a:rPr sz="1300" dirty="0">
                <a:solidFill>
                  <a:srgbClr val="282828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рабочего</a:t>
            </a:r>
            <a:r>
              <a:rPr sz="1300" dirty="0">
                <a:solidFill>
                  <a:srgbClr val="282828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дня</a:t>
            </a:r>
            <a:r>
              <a:rPr sz="1300" dirty="0">
                <a:solidFill>
                  <a:srgbClr val="282828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бухгалтера</a:t>
            </a:r>
            <a:r>
              <a:rPr sz="1300" dirty="0">
                <a:solidFill>
                  <a:srgbClr val="282828"/>
                </a:solidFill>
                <a:latin typeface="Arial"/>
              </a:rPr>
              <a:t> в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единой</a:t>
            </a:r>
            <a:r>
              <a:rPr sz="1300" dirty="0">
                <a:solidFill>
                  <a:srgbClr val="282828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сквозной</a:t>
            </a:r>
            <a:r>
              <a:rPr sz="1300" dirty="0">
                <a:solidFill>
                  <a:srgbClr val="282828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информационной</a:t>
            </a:r>
            <a:r>
              <a:rPr sz="1300" dirty="0">
                <a:solidFill>
                  <a:srgbClr val="282828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базе</a:t>
            </a:r>
            <a:r>
              <a:rPr sz="1300" dirty="0">
                <a:solidFill>
                  <a:srgbClr val="282828"/>
                </a:solidFill>
                <a:latin typeface="Arial"/>
              </a:rPr>
              <a:t> «1С:Бухгалтерия 8.3»;</a:t>
            </a:r>
            <a:br>
              <a:rPr dirty="0"/>
            </a:br>
            <a:br>
              <a:rPr dirty="0"/>
            </a:br>
            <a:r>
              <a:rPr sz="1300" dirty="0">
                <a:solidFill>
                  <a:srgbClr val="282828"/>
                </a:solidFill>
                <a:latin typeface="Arial"/>
              </a:rPr>
              <a:t>✅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Ведение</a:t>
            </a:r>
            <a:r>
              <a:rPr sz="1300" dirty="0">
                <a:solidFill>
                  <a:srgbClr val="282828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учета</a:t>
            </a:r>
            <a:r>
              <a:rPr sz="1300" dirty="0">
                <a:solidFill>
                  <a:srgbClr val="282828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полного</a:t>
            </a:r>
            <a:r>
              <a:rPr sz="1300" dirty="0">
                <a:solidFill>
                  <a:srgbClr val="282828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цикла</a:t>
            </a:r>
            <a:r>
              <a:rPr sz="1300" dirty="0">
                <a:solidFill>
                  <a:srgbClr val="282828"/>
                </a:solidFill>
                <a:latin typeface="Arial"/>
              </a:rPr>
              <a:t>: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от</a:t>
            </a:r>
            <a:r>
              <a:rPr sz="1300" dirty="0">
                <a:solidFill>
                  <a:srgbClr val="282828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ввода</a:t>
            </a:r>
            <a:r>
              <a:rPr lang="ru-RU" sz="1300" dirty="0">
                <a:solidFill>
                  <a:srgbClr val="282828"/>
                </a:solidFill>
                <a:latin typeface="Arial"/>
              </a:rPr>
              <a:t> (проверки корректности)</a:t>
            </a:r>
            <a:r>
              <a:rPr sz="1300" dirty="0">
                <a:solidFill>
                  <a:srgbClr val="282828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учетной</a:t>
            </a:r>
            <a:r>
              <a:rPr sz="1300" dirty="0">
                <a:solidFill>
                  <a:srgbClr val="282828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политики</a:t>
            </a:r>
            <a:r>
              <a:rPr sz="1300" dirty="0">
                <a:solidFill>
                  <a:srgbClr val="282828"/>
                </a:solidFill>
                <a:latin typeface="Arial"/>
              </a:rPr>
              <a:t> и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заполнения</a:t>
            </a:r>
            <a:r>
              <a:rPr sz="1300" dirty="0">
                <a:solidFill>
                  <a:srgbClr val="282828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реквизитов</a:t>
            </a:r>
            <a:r>
              <a:rPr sz="1300" dirty="0">
                <a:solidFill>
                  <a:srgbClr val="282828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до</a:t>
            </a:r>
            <a:r>
              <a:rPr sz="1300" dirty="0">
                <a:solidFill>
                  <a:srgbClr val="282828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реформации</a:t>
            </a:r>
            <a:r>
              <a:rPr sz="1300" dirty="0">
                <a:solidFill>
                  <a:srgbClr val="282828"/>
                </a:solidFill>
                <a:latin typeface="Arial"/>
              </a:rPr>
              <a:t> и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закрытия</a:t>
            </a:r>
            <a:r>
              <a:rPr sz="1300" dirty="0">
                <a:solidFill>
                  <a:srgbClr val="282828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месяца</a:t>
            </a:r>
            <a:r>
              <a:rPr sz="1300" dirty="0">
                <a:solidFill>
                  <a:srgbClr val="282828"/>
                </a:solidFill>
                <a:latin typeface="Arial"/>
              </a:rPr>
              <a:t>;</a:t>
            </a:r>
            <a:endParaRPr lang="ru-RU" dirty="0"/>
          </a:p>
          <a:p>
            <a:br>
              <a:rPr dirty="0"/>
            </a:br>
            <a:r>
              <a:rPr sz="1300" dirty="0">
                <a:solidFill>
                  <a:srgbClr val="282828"/>
                </a:solidFill>
                <a:latin typeface="Arial"/>
              </a:rPr>
              <a:t>✅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Прямая</a:t>
            </a:r>
            <a:r>
              <a:rPr sz="1300" dirty="0">
                <a:solidFill>
                  <a:srgbClr val="282828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проверка</a:t>
            </a:r>
            <a:r>
              <a:rPr sz="1300" dirty="0">
                <a:solidFill>
                  <a:srgbClr val="282828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прикладных</a:t>
            </a:r>
            <a:r>
              <a:rPr sz="1300" dirty="0">
                <a:solidFill>
                  <a:srgbClr val="282828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компетенций</a:t>
            </a:r>
            <a:r>
              <a:rPr sz="1300" dirty="0">
                <a:solidFill>
                  <a:srgbClr val="282828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работы</a:t>
            </a:r>
            <a:r>
              <a:rPr sz="1300" dirty="0">
                <a:solidFill>
                  <a:srgbClr val="282828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со</a:t>
            </a:r>
            <a:r>
              <a:rPr sz="1300" dirty="0">
                <a:solidFill>
                  <a:srgbClr val="282828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сложными</a:t>
            </a:r>
            <a:r>
              <a:rPr sz="1300" dirty="0">
                <a:solidFill>
                  <a:srgbClr val="282828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первичными</a:t>
            </a:r>
            <a:r>
              <a:rPr sz="1300" dirty="0">
                <a:solidFill>
                  <a:srgbClr val="282828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формами</a:t>
            </a:r>
            <a:r>
              <a:rPr sz="1300" dirty="0">
                <a:solidFill>
                  <a:srgbClr val="282828"/>
                </a:solidFill>
                <a:latin typeface="Arial"/>
              </a:rPr>
              <a:t> и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автоматическим</a:t>
            </a:r>
            <a:r>
              <a:rPr sz="1300" dirty="0">
                <a:solidFill>
                  <a:srgbClr val="282828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расчетом</a:t>
            </a:r>
            <a:r>
              <a:rPr sz="1300" dirty="0">
                <a:solidFill>
                  <a:srgbClr val="282828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налогов</a:t>
            </a:r>
            <a:r>
              <a:rPr sz="1300" dirty="0">
                <a:solidFill>
                  <a:srgbClr val="282828"/>
                </a:solidFill>
                <a:latin typeface="Arial"/>
              </a:rPr>
              <a:t>;</a:t>
            </a:r>
            <a:br>
              <a:rPr dirty="0"/>
            </a:br>
            <a:br>
              <a:rPr dirty="0"/>
            </a:br>
            <a:r>
              <a:rPr sz="1300" dirty="0">
                <a:solidFill>
                  <a:srgbClr val="282828"/>
                </a:solidFill>
                <a:latin typeface="Arial"/>
              </a:rPr>
              <a:t>✅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Объективный</a:t>
            </a:r>
            <a:r>
              <a:rPr sz="1300" dirty="0">
                <a:solidFill>
                  <a:srgbClr val="282828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пошаговый</a:t>
            </a:r>
            <a:r>
              <a:rPr sz="1300" dirty="0">
                <a:solidFill>
                  <a:srgbClr val="282828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контроль</a:t>
            </a:r>
            <a:r>
              <a:rPr sz="1300" dirty="0">
                <a:solidFill>
                  <a:srgbClr val="282828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каждого</a:t>
            </a:r>
            <a:r>
              <a:rPr sz="1300" dirty="0">
                <a:solidFill>
                  <a:srgbClr val="282828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действия</a:t>
            </a:r>
            <a:r>
              <a:rPr sz="1300" dirty="0">
                <a:solidFill>
                  <a:srgbClr val="282828"/>
                </a:solidFill>
                <a:latin typeface="Arial"/>
              </a:rPr>
              <a:t> </a:t>
            </a:r>
            <a:r>
              <a:rPr sz="1300" dirty="0" err="1">
                <a:solidFill>
                  <a:srgbClr val="282828"/>
                </a:solidFill>
                <a:latin typeface="Arial"/>
              </a:rPr>
              <a:t>студента</a:t>
            </a:r>
            <a:r>
              <a:rPr sz="1300" dirty="0">
                <a:solidFill>
                  <a:srgbClr val="282828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919383" y="320040"/>
            <a:ext cx="8352928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Независимость</a:t>
            </a:r>
            <a:r>
              <a:rPr sz="2100" b="1" dirty="0">
                <a:solidFill>
                  <a:srgbClr val="282828"/>
                </a:solidFill>
                <a:latin typeface="Futura PT Demi" panose="020B0604020202020204" charset="-52"/>
              </a:rPr>
              <a:t> </a:t>
            </a:r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экспертной</a:t>
            </a:r>
            <a:r>
              <a:rPr sz="2100" b="1" dirty="0">
                <a:solidFill>
                  <a:srgbClr val="282828"/>
                </a:solidFill>
                <a:latin typeface="Futura PT Demi" panose="020B0604020202020204" charset="-52"/>
              </a:rPr>
              <a:t> </a:t>
            </a:r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оценки</a:t>
            </a:r>
            <a:r>
              <a:rPr sz="2100" b="1" dirty="0">
                <a:solidFill>
                  <a:srgbClr val="282828"/>
                </a:solidFill>
                <a:latin typeface="Futura PT Demi" panose="020B0604020202020204" charset="-52"/>
              </a:rPr>
              <a:t> и </a:t>
            </a:r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правила</a:t>
            </a:r>
            <a:r>
              <a:rPr sz="2100" b="1" dirty="0">
                <a:solidFill>
                  <a:srgbClr val="282828"/>
                </a:solidFill>
                <a:latin typeface="Futura PT Demi" panose="020B0604020202020204" charset="-52"/>
              </a:rPr>
              <a:t> </a:t>
            </a:r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зачета</a:t>
            </a:r>
            <a:r>
              <a:rPr sz="2100" b="1" dirty="0">
                <a:solidFill>
                  <a:srgbClr val="282828"/>
                </a:solidFill>
                <a:latin typeface="Futura PT Demi" panose="020B0604020202020204" charset="-52"/>
              </a:rPr>
              <a:t> </a:t>
            </a:r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чемпионатов</a:t>
            </a:r>
            <a:r>
              <a:rPr sz="2100" b="1" dirty="0">
                <a:solidFill>
                  <a:srgbClr val="282828"/>
                </a:solidFill>
                <a:latin typeface="Futura PT Demi" panose="020B0604020202020204" charset="-52"/>
              </a:rPr>
              <a:t> </a:t>
            </a:r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по</a:t>
            </a:r>
            <a:r>
              <a:rPr sz="2100" b="1" dirty="0">
                <a:solidFill>
                  <a:srgbClr val="282828"/>
                </a:solidFill>
                <a:latin typeface="Futura PT Demi" panose="020B0604020202020204" charset="-52"/>
              </a:rPr>
              <a:t> </a:t>
            </a:r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новому</a:t>
            </a:r>
            <a:r>
              <a:rPr sz="2100" b="1" dirty="0">
                <a:solidFill>
                  <a:srgbClr val="282828"/>
                </a:solidFill>
                <a:latin typeface="Futura PT Demi" panose="020B0604020202020204" charset="-52"/>
              </a:rPr>
              <a:t> </a:t>
            </a:r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Порядку</a:t>
            </a:r>
            <a:endParaRPr sz="2100" b="1" dirty="0">
              <a:solidFill>
                <a:srgbClr val="282828"/>
              </a:solidFill>
              <a:latin typeface="Futura PT Demi" panose="020B0604020202020204" charset="-52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7200" y="6217920"/>
            <a:ext cx="11277295" cy="25400"/>
          </a:xfrm>
          <a:prstGeom prst="rect">
            <a:avLst/>
          </a:prstGeom>
          <a:solidFill>
            <a:srgbClr val="DB14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7" name="TextBox 6"/>
          <p:cNvSpPr txBox="1"/>
          <p:nvPr/>
        </p:nvSpPr>
        <p:spPr>
          <a:xfrm>
            <a:off x="457200" y="630936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dirty="0" err="1">
                <a:solidFill>
                  <a:srgbClr val="808080"/>
                </a:solidFill>
                <a:latin typeface="Arial"/>
              </a:rPr>
              <a:t>Цифровая</a:t>
            </a:r>
            <a:r>
              <a:rPr sz="1000" dirty="0">
                <a:solidFill>
                  <a:srgbClr val="808080"/>
                </a:solidFill>
                <a:latin typeface="Arial"/>
              </a:rPr>
              <a:t> </a:t>
            </a:r>
            <a:r>
              <a:rPr sz="1000" dirty="0" err="1">
                <a:solidFill>
                  <a:srgbClr val="808080"/>
                </a:solidFill>
                <a:latin typeface="Arial"/>
              </a:rPr>
              <a:t>библиотека</a:t>
            </a:r>
            <a:r>
              <a:rPr sz="1000" dirty="0">
                <a:solidFill>
                  <a:srgbClr val="808080"/>
                </a:solidFill>
                <a:latin typeface="Arial"/>
              </a:rPr>
              <a:t> </a:t>
            </a:r>
            <a:r>
              <a:rPr sz="1000" dirty="0" err="1">
                <a:solidFill>
                  <a:srgbClr val="808080"/>
                </a:solidFill>
                <a:latin typeface="Arial"/>
              </a:rPr>
              <a:t>учебных</a:t>
            </a:r>
            <a:r>
              <a:rPr sz="1000" dirty="0">
                <a:solidFill>
                  <a:srgbClr val="808080"/>
                </a:solidFill>
                <a:latin typeface="Arial"/>
              </a:rPr>
              <a:t> </a:t>
            </a:r>
            <a:r>
              <a:rPr sz="1000" dirty="0" err="1">
                <a:solidFill>
                  <a:srgbClr val="808080"/>
                </a:solidFill>
                <a:latin typeface="Arial"/>
              </a:rPr>
              <a:t>материалов</a:t>
            </a:r>
            <a:r>
              <a:rPr sz="1000" dirty="0">
                <a:solidFill>
                  <a:srgbClr val="808080"/>
                </a:solidFill>
                <a:latin typeface="Arial"/>
              </a:rPr>
              <a:t> </a:t>
            </a:r>
            <a:r>
              <a:rPr sz="1000" dirty="0" err="1">
                <a:solidFill>
                  <a:srgbClr val="808080"/>
                </a:solidFill>
                <a:latin typeface="Arial"/>
              </a:rPr>
              <a:t>для</a:t>
            </a:r>
            <a:r>
              <a:rPr sz="1000" dirty="0">
                <a:solidFill>
                  <a:srgbClr val="808080"/>
                </a:solidFill>
                <a:latin typeface="Arial"/>
              </a:rPr>
              <a:t> СПО  |  </a:t>
            </a:r>
            <a:r>
              <a:rPr sz="1000" dirty="0" err="1">
                <a:solidFill>
                  <a:srgbClr val="808080"/>
                </a:solidFill>
                <a:latin typeface="Arial"/>
              </a:rPr>
              <a:t>Вебинар</a:t>
            </a:r>
            <a:r>
              <a:rPr sz="1000" dirty="0">
                <a:solidFill>
                  <a:srgbClr val="808080"/>
                </a:solidFill>
                <a:latin typeface="Arial"/>
              </a:rPr>
              <a:t> «1С:Образование»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0" y="6309360"/>
            <a:ext cx="304769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000" dirty="0">
                <a:solidFill>
                  <a:srgbClr val="808080"/>
                </a:solidFill>
                <a:latin typeface="Arial"/>
              </a:rPr>
              <a:t>27 августа 2026 года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1371600"/>
            <a:ext cx="5394960" cy="4572000"/>
          </a:xfrm>
          <a:prstGeom prst="roundRect">
            <a:avLst/>
          </a:prstGeom>
          <a:solidFill>
            <a:srgbClr val="F5F5F5"/>
          </a:solidFill>
          <a:ln w="1270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0" name="TextBox 9"/>
          <p:cNvSpPr txBox="1"/>
          <p:nvPr/>
        </p:nvSpPr>
        <p:spPr>
          <a:xfrm>
            <a:off x="640080" y="1463040"/>
            <a:ext cx="50292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1" dirty="0" err="1">
                <a:solidFill>
                  <a:srgbClr val="DB1414"/>
                </a:solidFill>
                <a:latin typeface="Arial"/>
              </a:rPr>
              <a:t>Жесткие</a:t>
            </a:r>
            <a:r>
              <a:rPr sz="1800" b="1" dirty="0">
                <a:solidFill>
                  <a:srgbClr val="DB1414"/>
                </a:solidFill>
                <a:latin typeface="Arial"/>
              </a:rPr>
              <a:t> </a:t>
            </a:r>
            <a:r>
              <a:rPr sz="1800" b="1" dirty="0" err="1">
                <a:solidFill>
                  <a:srgbClr val="DB1414"/>
                </a:solidFill>
                <a:latin typeface="Arial"/>
              </a:rPr>
              <a:t>требования</a:t>
            </a:r>
            <a:r>
              <a:rPr sz="1800" b="1" dirty="0">
                <a:solidFill>
                  <a:srgbClr val="DB1414"/>
                </a:solidFill>
                <a:latin typeface="Arial"/>
              </a:rPr>
              <a:t> к </a:t>
            </a:r>
            <a:r>
              <a:rPr sz="1800" b="1" dirty="0" err="1">
                <a:solidFill>
                  <a:srgbClr val="DB1414"/>
                </a:solidFill>
                <a:latin typeface="Arial"/>
              </a:rPr>
              <a:t>экспертам</a:t>
            </a:r>
            <a:endParaRPr sz="1800" b="1" dirty="0">
              <a:solidFill>
                <a:srgbClr val="DB1414"/>
              </a:solidFill>
              <a:latin typeface="Arial"/>
            </a:endParaRPr>
          </a:p>
          <a:p>
            <a:br>
              <a:rPr dirty="0"/>
            </a:br>
            <a:r>
              <a:rPr sz="1200" dirty="0">
                <a:solidFill>
                  <a:srgbClr val="282828"/>
                </a:solidFill>
                <a:latin typeface="Arial"/>
              </a:rPr>
              <a:t>• </a:t>
            </a:r>
            <a:r>
              <a:rPr sz="1200" dirty="0" err="1">
                <a:solidFill>
                  <a:srgbClr val="282828"/>
                </a:solidFill>
                <a:latin typeface="Arial"/>
              </a:rPr>
              <a:t>Формирование</a:t>
            </a:r>
            <a:r>
              <a:rPr sz="1200" dirty="0">
                <a:solidFill>
                  <a:srgbClr val="282828"/>
                </a:solidFill>
                <a:latin typeface="Arial"/>
              </a:rPr>
              <a:t> </a:t>
            </a:r>
            <a:r>
              <a:rPr sz="1200" dirty="0" err="1">
                <a:solidFill>
                  <a:srgbClr val="282828"/>
                </a:solidFill>
                <a:latin typeface="Arial"/>
              </a:rPr>
              <a:t>экспертных</a:t>
            </a:r>
            <a:r>
              <a:rPr sz="1200" dirty="0">
                <a:solidFill>
                  <a:srgbClr val="282828"/>
                </a:solidFill>
                <a:latin typeface="Arial"/>
              </a:rPr>
              <a:t> </a:t>
            </a:r>
            <a:r>
              <a:rPr sz="1200" dirty="0" err="1">
                <a:solidFill>
                  <a:srgbClr val="282828"/>
                </a:solidFill>
                <a:latin typeface="Arial"/>
              </a:rPr>
              <a:t>групп</a:t>
            </a:r>
            <a:r>
              <a:rPr sz="1200" dirty="0">
                <a:solidFill>
                  <a:srgbClr val="282828"/>
                </a:solidFill>
                <a:latin typeface="Arial"/>
              </a:rPr>
              <a:t> </a:t>
            </a:r>
            <a:r>
              <a:rPr sz="1200" dirty="0" err="1">
                <a:solidFill>
                  <a:srgbClr val="282828"/>
                </a:solidFill>
                <a:latin typeface="Arial"/>
              </a:rPr>
              <a:t>осуществляется</a:t>
            </a:r>
            <a:r>
              <a:rPr sz="1200" dirty="0">
                <a:solidFill>
                  <a:srgbClr val="282828"/>
                </a:solidFill>
                <a:latin typeface="Arial"/>
              </a:rPr>
              <a:t> </a:t>
            </a:r>
            <a:r>
              <a:rPr sz="1200" dirty="0" err="1">
                <a:solidFill>
                  <a:srgbClr val="282828"/>
                </a:solidFill>
                <a:latin typeface="Arial"/>
              </a:rPr>
              <a:t>строго</a:t>
            </a:r>
            <a:r>
              <a:rPr sz="1200" dirty="0">
                <a:solidFill>
                  <a:srgbClr val="282828"/>
                </a:solidFill>
                <a:latin typeface="Arial"/>
              </a:rPr>
              <a:t> </a:t>
            </a:r>
            <a:r>
              <a:rPr sz="1200" dirty="0" err="1">
                <a:solidFill>
                  <a:srgbClr val="282828"/>
                </a:solidFill>
                <a:latin typeface="Arial"/>
              </a:rPr>
              <a:t>из</a:t>
            </a:r>
            <a:r>
              <a:rPr sz="1200" dirty="0">
                <a:solidFill>
                  <a:srgbClr val="282828"/>
                </a:solidFill>
                <a:latin typeface="Arial"/>
              </a:rPr>
              <a:t> </a:t>
            </a:r>
            <a:r>
              <a:rPr sz="1200" dirty="0" err="1">
                <a:solidFill>
                  <a:srgbClr val="282828"/>
                </a:solidFill>
                <a:latin typeface="Arial"/>
              </a:rPr>
              <a:t>утвержденного</a:t>
            </a:r>
            <a:r>
              <a:rPr sz="1200" dirty="0">
                <a:solidFill>
                  <a:srgbClr val="282828"/>
                </a:solidFill>
                <a:latin typeface="Arial"/>
              </a:rPr>
              <a:t> </a:t>
            </a:r>
            <a:r>
              <a:rPr sz="1200" dirty="0" err="1">
                <a:solidFill>
                  <a:srgbClr val="282828"/>
                </a:solidFill>
                <a:latin typeface="Arial"/>
              </a:rPr>
              <a:t>региональной</a:t>
            </a:r>
            <a:r>
              <a:rPr sz="1200" dirty="0">
                <a:solidFill>
                  <a:srgbClr val="282828"/>
                </a:solidFill>
                <a:latin typeface="Arial"/>
              </a:rPr>
              <a:t> ГЭК </a:t>
            </a:r>
            <a:r>
              <a:rPr sz="1200" dirty="0" err="1">
                <a:solidFill>
                  <a:srgbClr val="282828"/>
                </a:solidFill>
                <a:latin typeface="Arial"/>
              </a:rPr>
              <a:t>списка</a:t>
            </a:r>
            <a:r>
              <a:rPr sz="1200" dirty="0">
                <a:solidFill>
                  <a:srgbClr val="282828"/>
                </a:solidFill>
                <a:latin typeface="Arial"/>
              </a:rPr>
              <a:t> </a:t>
            </a:r>
            <a:r>
              <a:rPr sz="1200" dirty="0" err="1">
                <a:solidFill>
                  <a:srgbClr val="282828"/>
                </a:solidFill>
                <a:latin typeface="Arial"/>
              </a:rPr>
              <a:t>специалистов</a:t>
            </a:r>
            <a:r>
              <a:rPr sz="1200" dirty="0">
                <a:solidFill>
                  <a:srgbClr val="282828"/>
                </a:solidFill>
                <a:latin typeface="Arial"/>
              </a:rPr>
              <a:t> </a:t>
            </a:r>
            <a:r>
              <a:rPr sz="1200" dirty="0" err="1">
                <a:solidFill>
                  <a:srgbClr val="282828"/>
                </a:solidFill>
                <a:latin typeface="Arial"/>
              </a:rPr>
              <a:t>не</a:t>
            </a:r>
            <a:r>
              <a:rPr sz="1200" dirty="0">
                <a:solidFill>
                  <a:srgbClr val="282828"/>
                </a:solidFill>
                <a:latin typeface="Arial"/>
              </a:rPr>
              <a:t> </a:t>
            </a:r>
            <a:r>
              <a:rPr sz="1200" dirty="0" err="1">
                <a:solidFill>
                  <a:srgbClr val="282828"/>
                </a:solidFill>
                <a:latin typeface="Arial"/>
              </a:rPr>
              <a:t>позднее</a:t>
            </a:r>
            <a:r>
              <a:rPr sz="1200" dirty="0">
                <a:solidFill>
                  <a:srgbClr val="282828"/>
                </a:solidFill>
                <a:latin typeface="Arial"/>
              </a:rPr>
              <a:t> 15 </a:t>
            </a:r>
            <a:r>
              <a:rPr sz="1200" dirty="0" err="1">
                <a:solidFill>
                  <a:srgbClr val="282828"/>
                </a:solidFill>
                <a:latin typeface="Arial"/>
              </a:rPr>
              <a:t>декабря</a:t>
            </a:r>
            <a:r>
              <a:rPr sz="1200" dirty="0">
                <a:solidFill>
                  <a:srgbClr val="282828"/>
                </a:solidFill>
                <a:latin typeface="Arial"/>
              </a:rPr>
              <a:t>.</a:t>
            </a:r>
            <a:br>
              <a:rPr dirty="0"/>
            </a:br>
            <a:br>
              <a:rPr dirty="0"/>
            </a:br>
            <a:r>
              <a:rPr sz="1200" dirty="0">
                <a:solidFill>
                  <a:srgbClr val="282828"/>
                </a:solidFill>
                <a:latin typeface="Arial"/>
              </a:rPr>
              <a:t>• </a:t>
            </a:r>
            <a:r>
              <a:rPr sz="1200" dirty="0" err="1">
                <a:solidFill>
                  <a:srgbClr val="282828"/>
                </a:solidFill>
                <a:latin typeface="Arial"/>
              </a:rPr>
              <a:t>Конфликт</a:t>
            </a:r>
            <a:r>
              <a:rPr sz="1200" dirty="0">
                <a:solidFill>
                  <a:srgbClr val="282828"/>
                </a:solidFill>
                <a:latin typeface="Arial"/>
              </a:rPr>
              <a:t> </a:t>
            </a:r>
            <a:r>
              <a:rPr sz="1200" dirty="0" err="1">
                <a:solidFill>
                  <a:srgbClr val="282828"/>
                </a:solidFill>
                <a:latin typeface="Arial"/>
              </a:rPr>
              <a:t>интересов</a:t>
            </a:r>
            <a:r>
              <a:rPr sz="1200" dirty="0">
                <a:solidFill>
                  <a:srgbClr val="282828"/>
                </a:solidFill>
                <a:latin typeface="Arial"/>
              </a:rPr>
              <a:t>: В </a:t>
            </a:r>
            <a:r>
              <a:rPr sz="1200" dirty="0" err="1">
                <a:solidFill>
                  <a:srgbClr val="282828"/>
                </a:solidFill>
                <a:latin typeface="Arial"/>
              </a:rPr>
              <a:t>состав</a:t>
            </a:r>
            <a:r>
              <a:rPr sz="1200" dirty="0">
                <a:solidFill>
                  <a:srgbClr val="282828"/>
                </a:solidFill>
                <a:latin typeface="Arial"/>
              </a:rPr>
              <a:t> </a:t>
            </a:r>
            <a:r>
              <a:rPr sz="1200" dirty="0" err="1">
                <a:solidFill>
                  <a:srgbClr val="282828"/>
                </a:solidFill>
                <a:latin typeface="Arial"/>
              </a:rPr>
              <a:t>экспертной</a:t>
            </a:r>
            <a:r>
              <a:rPr sz="1200" dirty="0">
                <a:solidFill>
                  <a:srgbClr val="282828"/>
                </a:solidFill>
                <a:latin typeface="Arial"/>
              </a:rPr>
              <a:t> </a:t>
            </a:r>
            <a:r>
              <a:rPr sz="1200" dirty="0" err="1">
                <a:solidFill>
                  <a:srgbClr val="282828"/>
                </a:solidFill>
                <a:latin typeface="Arial"/>
              </a:rPr>
              <a:t>группы</a:t>
            </a:r>
            <a:r>
              <a:rPr sz="1200" dirty="0">
                <a:solidFill>
                  <a:srgbClr val="282828"/>
                </a:solidFill>
                <a:latin typeface="Arial"/>
              </a:rPr>
              <a:t> </a:t>
            </a:r>
            <a:r>
              <a:rPr sz="1200" dirty="0" err="1">
                <a:solidFill>
                  <a:srgbClr val="282828"/>
                </a:solidFill>
                <a:latin typeface="Arial"/>
              </a:rPr>
              <a:t>категорически</a:t>
            </a:r>
            <a:r>
              <a:rPr sz="1200" dirty="0">
                <a:solidFill>
                  <a:srgbClr val="282828"/>
                </a:solidFill>
                <a:latin typeface="Arial"/>
              </a:rPr>
              <a:t> </a:t>
            </a:r>
            <a:r>
              <a:rPr sz="1200" dirty="0" err="1">
                <a:solidFill>
                  <a:srgbClr val="282828"/>
                </a:solidFill>
                <a:latin typeface="Arial"/>
              </a:rPr>
              <a:t>не</a:t>
            </a:r>
            <a:r>
              <a:rPr sz="1200" dirty="0">
                <a:solidFill>
                  <a:srgbClr val="282828"/>
                </a:solidFill>
                <a:latin typeface="Arial"/>
              </a:rPr>
              <a:t> </a:t>
            </a:r>
            <a:r>
              <a:rPr sz="1200" dirty="0" err="1">
                <a:solidFill>
                  <a:srgbClr val="282828"/>
                </a:solidFill>
                <a:latin typeface="Arial"/>
              </a:rPr>
              <a:t>могут</a:t>
            </a:r>
            <a:r>
              <a:rPr sz="1200" dirty="0">
                <a:solidFill>
                  <a:srgbClr val="282828"/>
                </a:solidFill>
                <a:latin typeface="Arial"/>
              </a:rPr>
              <a:t> </a:t>
            </a:r>
            <a:r>
              <a:rPr sz="1200" dirty="0" err="1">
                <a:solidFill>
                  <a:srgbClr val="282828"/>
                </a:solidFill>
                <a:latin typeface="Arial"/>
              </a:rPr>
              <a:t>входить</a:t>
            </a:r>
            <a:r>
              <a:rPr sz="1200" dirty="0">
                <a:solidFill>
                  <a:srgbClr val="282828"/>
                </a:solidFill>
                <a:latin typeface="Arial"/>
              </a:rPr>
              <a:t> </a:t>
            </a:r>
            <a:r>
              <a:rPr sz="1200" dirty="0" err="1">
                <a:solidFill>
                  <a:srgbClr val="282828"/>
                </a:solidFill>
                <a:latin typeface="Arial"/>
              </a:rPr>
              <a:t>эксперты</a:t>
            </a:r>
            <a:r>
              <a:rPr sz="1200" dirty="0">
                <a:solidFill>
                  <a:srgbClr val="282828"/>
                </a:solidFill>
                <a:latin typeface="Arial"/>
              </a:rPr>
              <a:t>, </a:t>
            </a:r>
            <a:r>
              <a:rPr sz="1200" dirty="0" err="1">
                <a:solidFill>
                  <a:srgbClr val="282828"/>
                </a:solidFill>
                <a:latin typeface="Arial"/>
              </a:rPr>
              <a:t>имеющие</a:t>
            </a:r>
            <a:r>
              <a:rPr sz="1200" dirty="0">
                <a:solidFill>
                  <a:srgbClr val="282828"/>
                </a:solidFill>
                <a:latin typeface="Arial"/>
              </a:rPr>
              <a:t> </a:t>
            </a:r>
            <a:r>
              <a:rPr sz="1200" dirty="0" err="1">
                <a:solidFill>
                  <a:srgbClr val="282828"/>
                </a:solidFill>
                <a:latin typeface="Arial"/>
              </a:rPr>
              <a:t>трудовые</a:t>
            </a:r>
            <a:r>
              <a:rPr sz="1200" dirty="0">
                <a:solidFill>
                  <a:srgbClr val="282828"/>
                </a:solidFill>
                <a:latin typeface="Arial"/>
              </a:rPr>
              <a:t> </a:t>
            </a:r>
            <a:r>
              <a:rPr sz="1200" dirty="0" err="1">
                <a:solidFill>
                  <a:srgbClr val="282828"/>
                </a:solidFill>
                <a:latin typeface="Arial"/>
              </a:rPr>
              <a:t>или</a:t>
            </a:r>
            <a:r>
              <a:rPr sz="1200" dirty="0">
                <a:solidFill>
                  <a:srgbClr val="282828"/>
                </a:solidFill>
                <a:latin typeface="Arial"/>
              </a:rPr>
              <a:t> </a:t>
            </a:r>
            <a:r>
              <a:rPr sz="1200" dirty="0" err="1">
                <a:solidFill>
                  <a:srgbClr val="282828"/>
                </a:solidFill>
                <a:latin typeface="Arial"/>
              </a:rPr>
              <a:t>иные</a:t>
            </a:r>
            <a:r>
              <a:rPr sz="1200" dirty="0">
                <a:solidFill>
                  <a:srgbClr val="282828"/>
                </a:solidFill>
                <a:latin typeface="Arial"/>
              </a:rPr>
              <a:t> </a:t>
            </a:r>
            <a:r>
              <a:rPr sz="1200" dirty="0" err="1">
                <a:solidFill>
                  <a:srgbClr val="282828"/>
                </a:solidFill>
                <a:latin typeface="Arial"/>
              </a:rPr>
              <a:t>договорные</a:t>
            </a:r>
            <a:r>
              <a:rPr sz="1200" dirty="0">
                <a:solidFill>
                  <a:srgbClr val="282828"/>
                </a:solidFill>
                <a:latin typeface="Arial"/>
              </a:rPr>
              <a:t> </a:t>
            </a:r>
            <a:r>
              <a:rPr sz="1200" dirty="0" err="1">
                <a:solidFill>
                  <a:srgbClr val="282828"/>
                </a:solidFill>
                <a:latin typeface="Arial"/>
              </a:rPr>
              <a:t>отношения</a:t>
            </a:r>
            <a:r>
              <a:rPr sz="1200" dirty="0">
                <a:solidFill>
                  <a:srgbClr val="282828"/>
                </a:solidFill>
                <a:latin typeface="Arial"/>
              </a:rPr>
              <a:t> с </a:t>
            </a:r>
            <a:r>
              <a:rPr sz="1200" dirty="0" err="1">
                <a:solidFill>
                  <a:srgbClr val="282828"/>
                </a:solidFill>
                <a:latin typeface="Arial"/>
              </a:rPr>
              <a:t>образовательной</a:t>
            </a:r>
            <a:r>
              <a:rPr sz="1200" dirty="0">
                <a:solidFill>
                  <a:srgbClr val="282828"/>
                </a:solidFill>
                <a:latin typeface="Arial"/>
              </a:rPr>
              <a:t> </a:t>
            </a:r>
            <a:r>
              <a:rPr sz="1200" dirty="0" err="1">
                <a:solidFill>
                  <a:srgbClr val="282828"/>
                </a:solidFill>
                <a:latin typeface="Arial"/>
              </a:rPr>
              <a:t>организацией</a:t>
            </a:r>
            <a:r>
              <a:rPr sz="1200" dirty="0">
                <a:solidFill>
                  <a:srgbClr val="282828"/>
                </a:solidFill>
                <a:latin typeface="Arial"/>
              </a:rPr>
              <a:t>, </a:t>
            </a:r>
            <a:r>
              <a:rPr sz="1200" dirty="0" err="1">
                <a:solidFill>
                  <a:srgbClr val="282828"/>
                </a:solidFill>
                <a:latin typeface="Arial"/>
              </a:rPr>
              <a:t>на</a:t>
            </a:r>
            <a:r>
              <a:rPr sz="1200" dirty="0">
                <a:solidFill>
                  <a:srgbClr val="282828"/>
                </a:solidFill>
                <a:latin typeface="Arial"/>
              </a:rPr>
              <a:t> </a:t>
            </a:r>
            <a:r>
              <a:rPr sz="1200" dirty="0" err="1">
                <a:solidFill>
                  <a:srgbClr val="282828"/>
                </a:solidFill>
                <a:latin typeface="Arial"/>
              </a:rPr>
              <a:t>площадке</a:t>
            </a:r>
            <a:r>
              <a:rPr sz="1200" dirty="0">
                <a:solidFill>
                  <a:srgbClr val="282828"/>
                </a:solidFill>
                <a:latin typeface="Arial"/>
              </a:rPr>
              <a:t> </a:t>
            </a:r>
            <a:r>
              <a:rPr sz="1200" dirty="0" err="1">
                <a:solidFill>
                  <a:srgbClr val="282828"/>
                </a:solidFill>
                <a:latin typeface="Arial"/>
              </a:rPr>
              <a:t>которой</a:t>
            </a:r>
            <a:r>
              <a:rPr sz="1200" dirty="0">
                <a:solidFill>
                  <a:srgbClr val="282828"/>
                </a:solidFill>
                <a:latin typeface="Arial"/>
              </a:rPr>
              <a:t> </a:t>
            </a:r>
            <a:r>
              <a:rPr sz="1200" dirty="0" err="1">
                <a:solidFill>
                  <a:srgbClr val="282828"/>
                </a:solidFill>
                <a:latin typeface="Arial"/>
              </a:rPr>
              <a:t>проводится</a:t>
            </a:r>
            <a:r>
              <a:rPr sz="1200" dirty="0">
                <a:solidFill>
                  <a:srgbClr val="282828"/>
                </a:solidFill>
                <a:latin typeface="Arial"/>
              </a:rPr>
              <a:t> ДЭ.</a:t>
            </a:r>
            <a:br>
              <a:rPr dirty="0"/>
            </a:br>
            <a:br>
              <a:rPr dirty="0"/>
            </a:br>
            <a:r>
              <a:rPr sz="1200" dirty="0">
                <a:solidFill>
                  <a:srgbClr val="282828"/>
                </a:solidFill>
                <a:latin typeface="Arial"/>
              </a:rPr>
              <a:t>• </a:t>
            </a:r>
            <a:r>
              <a:rPr sz="1200" dirty="0" err="1">
                <a:solidFill>
                  <a:srgbClr val="282828"/>
                </a:solidFill>
                <a:latin typeface="Arial"/>
              </a:rPr>
              <a:t>Все</a:t>
            </a:r>
            <a:r>
              <a:rPr sz="1200" dirty="0">
                <a:solidFill>
                  <a:srgbClr val="282828"/>
                </a:solidFill>
                <a:latin typeface="Arial"/>
              </a:rPr>
              <a:t> </a:t>
            </a:r>
            <a:r>
              <a:rPr sz="1200" dirty="0" err="1">
                <a:solidFill>
                  <a:srgbClr val="282828"/>
                </a:solidFill>
                <a:latin typeface="Arial"/>
              </a:rPr>
              <a:t>эксперты</a:t>
            </a:r>
            <a:r>
              <a:rPr sz="1200" dirty="0">
                <a:solidFill>
                  <a:srgbClr val="282828"/>
                </a:solidFill>
                <a:latin typeface="Arial"/>
              </a:rPr>
              <a:t> </a:t>
            </a:r>
            <a:r>
              <a:rPr sz="1200" dirty="0" err="1">
                <a:solidFill>
                  <a:srgbClr val="282828"/>
                </a:solidFill>
                <a:latin typeface="Arial"/>
              </a:rPr>
              <a:t>обязаны</a:t>
            </a:r>
            <a:r>
              <a:rPr sz="1200" dirty="0">
                <a:solidFill>
                  <a:srgbClr val="282828"/>
                </a:solidFill>
                <a:latin typeface="Arial"/>
              </a:rPr>
              <a:t> </a:t>
            </a:r>
            <a:r>
              <a:rPr sz="1200" dirty="0" err="1">
                <a:solidFill>
                  <a:srgbClr val="282828"/>
                </a:solidFill>
                <a:latin typeface="Arial"/>
              </a:rPr>
              <a:t>соответствовать</a:t>
            </a:r>
            <a:r>
              <a:rPr sz="1200" dirty="0">
                <a:solidFill>
                  <a:srgbClr val="282828"/>
                </a:solidFill>
                <a:latin typeface="Arial"/>
              </a:rPr>
              <a:t> </a:t>
            </a:r>
            <a:r>
              <a:rPr sz="1200" dirty="0" err="1">
                <a:solidFill>
                  <a:srgbClr val="282828"/>
                </a:solidFill>
                <a:latin typeface="Arial"/>
              </a:rPr>
              <a:t>профилю</a:t>
            </a:r>
            <a:r>
              <a:rPr sz="1200" dirty="0">
                <a:solidFill>
                  <a:srgbClr val="282828"/>
                </a:solidFill>
                <a:latin typeface="Arial"/>
              </a:rPr>
              <a:t> </a:t>
            </a:r>
            <a:r>
              <a:rPr sz="1200" dirty="0" err="1">
                <a:solidFill>
                  <a:srgbClr val="282828"/>
                </a:solidFill>
                <a:latin typeface="Arial"/>
              </a:rPr>
              <a:t>оцениваемой</a:t>
            </a:r>
            <a:r>
              <a:rPr sz="1200" dirty="0">
                <a:solidFill>
                  <a:srgbClr val="282828"/>
                </a:solidFill>
                <a:latin typeface="Arial"/>
              </a:rPr>
              <a:t> </a:t>
            </a:r>
            <a:r>
              <a:rPr sz="1200" dirty="0" err="1">
                <a:solidFill>
                  <a:srgbClr val="282828"/>
                </a:solidFill>
                <a:latin typeface="Arial"/>
              </a:rPr>
              <a:t>специальности</a:t>
            </a:r>
            <a:r>
              <a:rPr sz="1200" dirty="0">
                <a:solidFill>
                  <a:srgbClr val="282828"/>
                </a:solidFill>
                <a:latin typeface="Arial"/>
              </a:rPr>
              <a:t>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39535" y="1371600"/>
            <a:ext cx="5394960" cy="4572000"/>
          </a:xfrm>
          <a:prstGeom prst="roundRect">
            <a:avLst/>
          </a:prstGeom>
          <a:solidFill>
            <a:srgbClr val="FDF8F0"/>
          </a:solidFill>
          <a:ln w="1270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2" name="TextBox 11"/>
          <p:cNvSpPr txBox="1"/>
          <p:nvPr/>
        </p:nvSpPr>
        <p:spPr>
          <a:xfrm>
            <a:off x="6522415" y="1463040"/>
            <a:ext cx="50292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1" dirty="0" err="1">
                <a:solidFill>
                  <a:srgbClr val="282828"/>
                </a:solidFill>
                <a:latin typeface="Arial"/>
              </a:rPr>
              <a:t>Зачет</a:t>
            </a:r>
            <a:r>
              <a:rPr sz="1800" b="1" dirty="0">
                <a:solidFill>
                  <a:srgbClr val="282828"/>
                </a:solidFill>
                <a:latin typeface="Arial"/>
              </a:rPr>
              <a:t> </a:t>
            </a:r>
            <a:r>
              <a:rPr sz="1800" b="1" dirty="0" err="1">
                <a:solidFill>
                  <a:srgbClr val="282828"/>
                </a:solidFill>
                <a:latin typeface="Arial"/>
              </a:rPr>
              <a:t>чемпионатов</a:t>
            </a:r>
            <a:r>
              <a:rPr sz="1800" b="1" dirty="0">
                <a:solidFill>
                  <a:srgbClr val="282828"/>
                </a:solidFill>
                <a:latin typeface="Arial"/>
              </a:rPr>
              <a:t> (</a:t>
            </a:r>
            <a:r>
              <a:rPr sz="1800" b="1" dirty="0" err="1">
                <a:solidFill>
                  <a:srgbClr val="282828"/>
                </a:solidFill>
                <a:latin typeface="Arial"/>
              </a:rPr>
              <a:t>оценка</a:t>
            </a:r>
            <a:r>
              <a:rPr sz="1800" b="1" dirty="0">
                <a:solidFill>
                  <a:srgbClr val="282828"/>
                </a:solidFill>
                <a:latin typeface="Arial"/>
              </a:rPr>
              <a:t> «</a:t>
            </a:r>
            <a:r>
              <a:rPr sz="1800" b="1" dirty="0" err="1">
                <a:solidFill>
                  <a:srgbClr val="282828"/>
                </a:solidFill>
                <a:latin typeface="Arial"/>
              </a:rPr>
              <a:t>Отлично</a:t>
            </a:r>
            <a:r>
              <a:rPr sz="1800" b="1" dirty="0">
                <a:solidFill>
                  <a:srgbClr val="282828"/>
                </a:solidFill>
                <a:latin typeface="Arial"/>
              </a:rPr>
              <a:t>»)</a:t>
            </a:r>
          </a:p>
          <a:p>
            <a:br>
              <a:rPr dirty="0"/>
            </a:br>
            <a:r>
              <a:rPr sz="1100" dirty="0">
                <a:solidFill>
                  <a:srgbClr val="282828"/>
                </a:solidFill>
                <a:latin typeface="Arial"/>
              </a:rPr>
              <a:t>•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Зачет</a:t>
            </a:r>
            <a:r>
              <a:rPr sz="1100" dirty="0">
                <a:solidFill>
                  <a:srgbClr val="282828"/>
                </a:solidFill>
                <a:latin typeface="Arial"/>
              </a:rPr>
              <a:t>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чемпионатных</a:t>
            </a:r>
            <a:r>
              <a:rPr sz="1100" dirty="0">
                <a:solidFill>
                  <a:srgbClr val="282828"/>
                </a:solidFill>
                <a:latin typeface="Arial"/>
              </a:rPr>
              <a:t>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результатов</a:t>
            </a:r>
            <a:r>
              <a:rPr sz="1100" dirty="0">
                <a:solidFill>
                  <a:srgbClr val="282828"/>
                </a:solidFill>
                <a:latin typeface="Arial"/>
              </a:rPr>
              <a:t> в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качестве</a:t>
            </a:r>
            <a:r>
              <a:rPr sz="1100" dirty="0">
                <a:solidFill>
                  <a:srgbClr val="282828"/>
                </a:solidFill>
                <a:latin typeface="Arial"/>
              </a:rPr>
              <a:t>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оценки</a:t>
            </a:r>
            <a:r>
              <a:rPr sz="1100" dirty="0">
                <a:solidFill>
                  <a:srgbClr val="282828"/>
                </a:solidFill>
                <a:latin typeface="Arial"/>
              </a:rPr>
              <a:t> «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отлично</a:t>
            </a:r>
            <a:r>
              <a:rPr sz="1100" dirty="0">
                <a:solidFill>
                  <a:srgbClr val="282828"/>
                </a:solidFill>
                <a:latin typeface="Arial"/>
              </a:rPr>
              <a:t>»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по</a:t>
            </a:r>
            <a:r>
              <a:rPr sz="1100" dirty="0">
                <a:solidFill>
                  <a:srgbClr val="282828"/>
                </a:solidFill>
                <a:latin typeface="Arial"/>
              </a:rPr>
              <a:t> ДЭ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возможен</a:t>
            </a:r>
            <a:r>
              <a:rPr sz="1100" dirty="0">
                <a:solidFill>
                  <a:srgbClr val="282828"/>
                </a:solidFill>
                <a:latin typeface="Arial"/>
              </a:rPr>
              <a:t> ТОЛЬКО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для</a:t>
            </a:r>
            <a:r>
              <a:rPr sz="1100" dirty="0">
                <a:solidFill>
                  <a:srgbClr val="282828"/>
                </a:solidFill>
                <a:latin typeface="Arial"/>
              </a:rPr>
              <a:t>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победителей</a:t>
            </a:r>
            <a:r>
              <a:rPr sz="1100" dirty="0">
                <a:solidFill>
                  <a:srgbClr val="282828"/>
                </a:solidFill>
                <a:latin typeface="Arial"/>
              </a:rPr>
              <a:t>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или</a:t>
            </a:r>
            <a:r>
              <a:rPr sz="1100" dirty="0">
                <a:solidFill>
                  <a:srgbClr val="282828"/>
                </a:solidFill>
                <a:latin typeface="Arial"/>
              </a:rPr>
              <a:t>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призеров</a:t>
            </a:r>
            <a:r>
              <a:rPr sz="1100" dirty="0">
                <a:solidFill>
                  <a:srgbClr val="282828"/>
                </a:solidFill>
                <a:latin typeface="Arial"/>
              </a:rPr>
              <a:t>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финалов</a:t>
            </a:r>
            <a:r>
              <a:rPr sz="1100" dirty="0">
                <a:solidFill>
                  <a:srgbClr val="282828"/>
                </a:solidFill>
                <a:latin typeface="Arial"/>
              </a:rPr>
              <a:t>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следующих</a:t>
            </a:r>
            <a:r>
              <a:rPr sz="1100" dirty="0">
                <a:solidFill>
                  <a:srgbClr val="282828"/>
                </a:solidFill>
                <a:latin typeface="Arial"/>
              </a:rPr>
              <a:t>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соревнований</a:t>
            </a:r>
            <a:r>
              <a:rPr sz="1100" dirty="0">
                <a:solidFill>
                  <a:srgbClr val="282828"/>
                </a:solidFill>
                <a:latin typeface="Arial"/>
              </a:rPr>
              <a:t>:</a:t>
            </a:r>
            <a:br>
              <a:rPr dirty="0"/>
            </a:br>
            <a:r>
              <a:rPr sz="1100" dirty="0">
                <a:solidFill>
                  <a:srgbClr val="282828"/>
                </a:solidFill>
                <a:latin typeface="Arial"/>
              </a:rPr>
              <a:t>   -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Финал</a:t>
            </a:r>
            <a:r>
              <a:rPr sz="1100" dirty="0">
                <a:solidFill>
                  <a:srgbClr val="282828"/>
                </a:solidFill>
                <a:latin typeface="Arial"/>
              </a:rPr>
              <a:t>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чемпионата</a:t>
            </a:r>
            <a:r>
              <a:rPr sz="1100" dirty="0">
                <a:solidFill>
                  <a:srgbClr val="282828"/>
                </a:solidFill>
                <a:latin typeface="Arial"/>
              </a:rPr>
              <a:t>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по</a:t>
            </a:r>
            <a:r>
              <a:rPr sz="1100" dirty="0">
                <a:solidFill>
                  <a:srgbClr val="282828"/>
                </a:solidFill>
                <a:latin typeface="Arial"/>
              </a:rPr>
              <a:t>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профессиональному</a:t>
            </a:r>
            <a:r>
              <a:rPr sz="1100" dirty="0">
                <a:solidFill>
                  <a:srgbClr val="282828"/>
                </a:solidFill>
                <a:latin typeface="Arial"/>
              </a:rPr>
              <a:t>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мастерству</a:t>
            </a:r>
            <a:r>
              <a:rPr sz="1100" dirty="0">
                <a:solidFill>
                  <a:srgbClr val="282828"/>
                </a:solidFill>
                <a:latin typeface="Arial"/>
              </a:rPr>
              <a:t> «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Профессионалы</a:t>
            </a:r>
            <a:r>
              <a:rPr sz="1100" dirty="0">
                <a:solidFill>
                  <a:srgbClr val="282828"/>
                </a:solidFill>
                <a:latin typeface="Arial"/>
              </a:rPr>
              <a:t>»;</a:t>
            </a:r>
            <a:br>
              <a:rPr dirty="0"/>
            </a:br>
            <a:r>
              <a:rPr sz="1100" dirty="0">
                <a:solidFill>
                  <a:srgbClr val="282828"/>
                </a:solidFill>
                <a:latin typeface="Arial"/>
              </a:rPr>
              <a:t>   -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Финал</a:t>
            </a:r>
            <a:r>
              <a:rPr sz="1100" dirty="0">
                <a:solidFill>
                  <a:srgbClr val="282828"/>
                </a:solidFill>
                <a:latin typeface="Arial"/>
              </a:rPr>
              <a:t>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чемпионата</a:t>
            </a:r>
            <a:r>
              <a:rPr sz="1100" dirty="0">
                <a:solidFill>
                  <a:srgbClr val="282828"/>
                </a:solidFill>
                <a:latin typeface="Arial"/>
              </a:rPr>
              <a:t>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высоких</a:t>
            </a:r>
            <a:r>
              <a:rPr sz="1100" dirty="0">
                <a:solidFill>
                  <a:srgbClr val="282828"/>
                </a:solidFill>
                <a:latin typeface="Arial"/>
              </a:rPr>
              <a:t>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технологий</a:t>
            </a:r>
            <a:r>
              <a:rPr sz="1100" dirty="0">
                <a:solidFill>
                  <a:srgbClr val="282828"/>
                </a:solidFill>
                <a:latin typeface="Arial"/>
              </a:rPr>
              <a:t>;</a:t>
            </a:r>
            <a:br>
              <a:rPr dirty="0"/>
            </a:br>
            <a:r>
              <a:rPr sz="1100" dirty="0">
                <a:solidFill>
                  <a:srgbClr val="282828"/>
                </a:solidFill>
                <a:latin typeface="Arial"/>
              </a:rPr>
              <a:t>   -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Национальный</a:t>
            </a:r>
            <a:r>
              <a:rPr sz="1100" dirty="0">
                <a:solidFill>
                  <a:srgbClr val="282828"/>
                </a:solidFill>
                <a:latin typeface="Arial"/>
              </a:rPr>
              <a:t>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чемпионат</a:t>
            </a:r>
            <a:r>
              <a:rPr sz="1100" dirty="0">
                <a:solidFill>
                  <a:srgbClr val="282828"/>
                </a:solidFill>
                <a:latin typeface="Arial"/>
              </a:rPr>
              <a:t> «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Абилимпикс</a:t>
            </a:r>
            <a:r>
              <a:rPr sz="1100" dirty="0">
                <a:solidFill>
                  <a:srgbClr val="282828"/>
                </a:solidFill>
                <a:latin typeface="Arial"/>
              </a:rPr>
              <a:t>»;</a:t>
            </a:r>
            <a:br>
              <a:rPr dirty="0"/>
            </a:br>
            <a:r>
              <a:rPr sz="1100" dirty="0">
                <a:solidFill>
                  <a:srgbClr val="282828"/>
                </a:solidFill>
                <a:latin typeface="Arial"/>
              </a:rPr>
              <a:t>   -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Национальный</a:t>
            </a:r>
            <a:r>
              <a:rPr sz="1100" dirty="0">
                <a:solidFill>
                  <a:srgbClr val="282828"/>
                </a:solidFill>
                <a:latin typeface="Arial"/>
              </a:rPr>
              <a:t>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открытый</a:t>
            </a:r>
            <a:r>
              <a:rPr sz="1100" dirty="0">
                <a:solidFill>
                  <a:srgbClr val="282828"/>
                </a:solidFill>
                <a:latin typeface="Arial"/>
              </a:rPr>
              <a:t>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чемпионат</a:t>
            </a:r>
            <a:r>
              <a:rPr sz="1100" dirty="0">
                <a:solidFill>
                  <a:srgbClr val="282828"/>
                </a:solidFill>
                <a:latin typeface="Arial"/>
              </a:rPr>
              <a:t> «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АртМастерс</a:t>
            </a:r>
            <a:r>
              <a:rPr sz="1100" dirty="0">
                <a:solidFill>
                  <a:srgbClr val="282828"/>
                </a:solidFill>
                <a:latin typeface="Arial"/>
              </a:rPr>
              <a:t>».</a:t>
            </a:r>
            <a:br>
              <a:rPr dirty="0"/>
            </a:br>
            <a:br>
              <a:rPr dirty="0"/>
            </a:br>
            <a:r>
              <a:rPr sz="1100" dirty="0">
                <a:solidFill>
                  <a:srgbClr val="282828"/>
                </a:solidFill>
                <a:latin typeface="Arial"/>
              </a:rPr>
              <a:t>•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Внимание</a:t>
            </a:r>
            <a:r>
              <a:rPr sz="1100" dirty="0">
                <a:solidFill>
                  <a:srgbClr val="282828"/>
                </a:solidFill>
                <a:latin typeface="Arial"/>
              </a:rPr>
              <a:t>: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Победителям</a:t>
            </a:r>
            <a:r>
              <a:rPr sz="1100" dirty="0">
                <a:solidFill>
                  <a:srgbClr val="282828"/>
                </a:solidFill>
                <a:latin typeface="Arial"/>
              </a:rPr>
              <a:t> и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призерам</a:t>
            </a:r>
            <a:r>
              <a:rPr sz="1100" dirty="0">
                <a:solidFill>
                  <a:srgbClr val="282828"/>
                </a:solidFill>
                <a:latin typeface="Arial"/>
              </a:rPr>
              <a:t>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региональных</a:t>
            </a:r>
            <a:r>
              <a:rPr sz="1100" dirty="0">
                <a:solidFill>
                  <a:srgbClr val="282828"/>
                </a:solidFill>
                <a:latin typeface="Arial"/>
              </a:rPr>
              <a:t> и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итоговых</a:t>
            </a:r>
            <a:r>
              <a:rPr sz="1100" dirty="0">
                <a:solidFill>
                  <a:srgbClr val="282828"/>
                </a:solidFill>
                <a:latin typeface="Arial"/>
              </a:rPr>
              <a:t> (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межрегиональных</a:t>
            </a:r>
            <a:r>
              <a:rPr sz="1100" dirty="0">
                <a:solidFill>
                  <a:srgbClr val="282828"/>
                </a:solidFill>
                <a:latin typeface="Arial"/>
              </a:rPr>
              <a:t>)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этапов</a:t>
            </a:r>
            <a:r>
              <a:rPr sz="1100" dirty="0">
                <a:solidFill>
                  <a:srgbClr val="282828"/>
                </a:solidFill>
                <a:latin typeface="Arial"/>
              </a:rPr>
              <a:t>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чемпионатов</a:t>
            </a:r>
            <a:r>
              <a:rPr sz="1100" dirty="0">
                <a:solidFill>
                  <a:srgbClr val="282828"/>
                </a:solidFill>
                <a:latin typeface="Arial"/>
              </a:rPr>
              <a:t>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зачет</a:t>
            </a:r>
            <a:r>
              <a:rPr sz="1100" dirty="0">
                <a:solidFill>
                  <a:srgbClr val="282828"/>
                </a:solidFill>
                <a:latin typeface="Arial"/>
              </a:rPr>
              <a:t>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результатов</a:t>
            </a:r>
            <a:r>
              <a:rPr sz="1100" dirty="0">
                <a:solidFill>
                  <a:srgbClr val="282828"/>
                </a:solidFill>
                <a:latin typeface="Arial"/>
              </a:rPr>
              <a:t> ДЭ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не</a:t>
            </a:r>
            <a:r>
              <a:rPr sz="1100" dirty="0">
                <a:solidFill>
                  <a:srgbClr val="282828"/>
                </a:solidFill>
                <a:latin typeface="Arial"/>
              </a:rPr>
              <a:t>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предусмотрен</a:t>
            </a:r>
            <a:r>
              <a:rPr sz="1100" dirty="0">
                <a:solidFill>
                  <a:srgbClr val="282828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36675" y="263708"/>
            <a:ext cx="686520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Преодоление</a:t>
            </a:r>
            <a:r>
              <a:rPr sz="2100" b="1" dirty="0">
                <a:solidFill>
                  <a:srgbClr val="282828"/>
                </a:solidFill>
                <a:latin typeface="Futura PT Demi" panose="020B0604020202020204" charset="-52"/>
              </a:rPr>
              <a:t> </a:t>
            </a:r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разрыва</a:t>
            </a:r>
            <a:r>
              <a:rPr sz="2100" b="1" dirty="0">
                <a:solidFill>
                  <a:srgbClr val="282828"/>
                </a:solidFill>
                <a:latin typeface="Futura PT Demi" panose="020B0604020202020204" charset="-52"/>
              </a:rPr>
              <a:t> </a:t>
            </a:r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между</a:t>
            </a:r>
            <a:r>
              <a:rPr sz="2100" b="1" dirty="0">
                <a:solidFill>
                  <a:srgbClr val="282828"/>
                </a:solidFill>
                <a:latin typeface="Futura PT Demi" panose="020B0604020202020204" charset="-52"/>
              </a:rPr>
              <a:t> </a:t>
            </a:r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академической</a:t>
            </a:r>
            <a:r>
              <a:rPr sz="2100" b="1" dirty="0">
                <a:solidFill>
                  <a:srgbClr val="282828"/>
                </a:solidFill>
                <a:latin typeface="Futura PT Demi" panose="020B0604020202020204" charset="-52"/>
              </a:rPr>
              <a:t> </a:t>
            </a:r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теорией</a:t>
            </a:r>
            <a:r>
              <a:rPr sz="2100" b="1" dirty="0">
                <a:solidFill>
                  <a:srgbClr val="282828"/>
                </a:solidFill>
                <a:latin typeface="Futura PT Demi" panose="020B0604020202020204" charset="-52"/>
              </a:rPr>
              <a:t> и </a:t>
            </a:r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требованиями</a:t>
            </a:r>
            <a:r>
              <a:rPr sz="2100" b="1" dirty="0">
                <a:solidFill>
                  <a:srgbClr val="282828"/>
                </a:solidFill>
                <a:latin typeface="Futura PT Demi" panose="020B0604020202020204" charset="-52"/>
              </a:rPr>
              <a:t> ДЭ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6217920"/>
            <a:ext cx="11277295" cy="25603"/>
          </a:xfrm>
          <a:prstGeom prst="rect">
            <a:avLst/>
          </a:prstGeom>
          <a:solidFill>
            <a:srgbClr val="DB14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7" name="TextBox 6"/>
          <p:cNvSpPr txBox="1"/>
          <p:nvPr/>
        </p:nvSpPr>
        <p:spPr>
          <a:xfrm>
            <a:off x="457200" y="630936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dirty="0" err="1">
                <a:solidFill>
                  <a:srgbClr val="808080"/>
                </a:solidFill>
                <a:latin typeface="Arial"/>
              </a:rPr>
              <a:t>Цифровая</a:t>
            </a:r>
            <a:r>
              <a:rPr sz="1000" dirty="0">
                <a:solidFill>
                  <a:srgbClr val="808080"/>
                </a:solidFill>
                <a:latin typeface="Arial"/>
              </a:rPr>
              <a:t> </a:t>
            </a:r>
            <a:r>
              <a:rPr sz="1000" dirty="0" err="1">
                <a:solidFill>
                  <a:srgbClr val="808080"/>
                </a:solidFill>
                <a:latin typeface="Arial"/>
              </a:rPr>
              <a:t>библиотека</a:t>
            </a:r>
            <a:r>
              <a:rPr sz="1000" dirty="0">
                <a:solidFill>
                  <a:srgbClr val="808080"/>
                </a:solidFill>
                <a:latin typeface="Arial"/>
              </a:rPr>
              <a:t> </a:t>
            </a:r>
            <a:r>
              <a:rPr sz="1000" dirty="0" err="1">
                <a:solidFill>
                  <a:srgbClr val="808080"/>
                </a:solidFill>
                <a:latin typeface="Arial"/>
              </a:rPr>
              <a:t>учебных</a:t>
            </a:r>
            <a:r>
              <a:rPr sz="1000" dirty="0">
                <a:solidFill>
                  <a:srgbClr val="808080"/>
                </a:solidFill>
                <a:latin typeface="Arial"/>
              </a:rPr>
              <a:t> </a:t>
            </a:r>
            <a:r>
              <a:rPr sz="1000" dirty="0" err="1">
                <a:solidFill>
                  <a:srgbClr val="808080"/>
                </a:solidFill>
                <a:latin typeface="Arial"/>
              </a:rPr>
              <a:t>материалов</a:t>
            </a:r>
            <a:r>
              <a:rPr sz="1000" dirty="0">
                <a:solidFill>
                  <a:srgbClr val="808080"/>
                </a:solidFill>
                <a:latin typeface="Arial"/>
              </a:rPr>
              <a:t> </a:t>
            </a:r>
            <a:r>
              <a:rPr sz="1000" dirty="0" err="1">
                <a:solidFill>
                  <a:srgbClr val="808080"/>
                </a:solidFill>
                <a:latin typeface="Arial"/>
              </a:rPr>
              <a:t>для</a:t>
            </a:r>
            <a:r>
              <a:rPr sz="1000" dirty="0">
                <a:solidFill>
                  <a:srgbClr val="808080"/>
                </a:solidFill>
                <a:latin typeface="Arial"/>
              </a:rPr>
              <a:t> СПО  |  </a:t>
            </a:r>
            <a:r>
              <a:rPr sz="1000" dirty="0" err="1">
                <a:solidFill>
                  <a:srgbClr val="808080"/>
                </a:solidFill>
                <a:latin typeface="Arial"/>
              </a:rPr>
              <a:t>Вебинар</a:t>
            </a:r>
            <a:r>
              <a:rPr sz="1000" dirty="0">
                <a:solidFill>
                  <a:srgbClr val="808080"/>
                </a:solidFill>
                <a:latin typeface="Arial"/>
              </a:rPr>
              <a:t> «1С:Образование»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313914" y="6309360"/>
            <a:ext cx="1420581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lang="ru-RU" sz="1000" dirty="0">
                <a:solidFill>
                  <a:srgbClr val="808080"/>
                </a:solidFill>
                <a:latin typeface="Arial"/>
              </a:rPr>
              <a:t>27 августа 2026 года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1295122"/>
            <a:ext cx="5394960" cy="4572000"/>
          </a:xfrm>
          <a:prstGeom prst="roundRect">
            <a:avLst/>
          </a:prstGeom>
          <a:solidFill>
            <a:srgbClr val="F5F5F5"/>
          </a:solidFill>
          <a:ln w="1270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0" name="TextBox 9"/>
          <p:cNvSpPr txBox="1"/>
          <p:nvPr/>
        </p:nvSpPr>
        <p:spPr>
          <a:xfrm>
            <a:off x="640080" y="1508760"/>
            <a:ext cx="5029200" cy="27648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800"/>
              </a:spcAft>
            </a:pPr>
            <a:r>
              <a:rPr lang="ru-RU" b="1" dirty="0">
                <a:solidFill>
                  <a:srgbClr val="DB1414"/>
                </a:solidFill>
                <a:latin typeface="Arial"/>
              </a:rPr>
              <a:t>П</a:t>
            </a:r>
            <a:r>
              <a:rPr lang="ru-RU" sz="1800" b="1" dirty="0">
                <a:solidFill>
                  <a:srgbClr val="DB1414"/>
                </a:solidFill>
                <a:latin typeface="Arial"/>
              </a:rPr>
              <a:t>рактикоориентированный характер </a:t>
            </a:r>
          </a:p>
          <a:p>
            <a:pPr algn="ctr">
              <a:spcBef>
                <a:spcPts val="0"/>
              </a:spcBef>
              <a:spcAft>
                <a:spcPts val="800"/>
              </a:spcAft>
            </a:pPr>
            <a:r>
              <a:rPr lang="ru-RU" sz="1800" b="1" dirty="0">
                <a:solidFill>
                  <a:srgbClr val="DB1414"/>
                </a:solidFill>
                <a:latin typeface="Arial"/>
              </a:rPr>
              <a:t>Демонстрационного экзамена</a:t>
            </a:r>
          </a:p>
          <a:p>
            <a:pPr algn="l">
              <a:spcBef>
                <a:spcPts val="400"/>
              </a:spcBef>
              <a:spcAft>
                <a:spcPts val="600"/>
              </a:spcAft>
            </a:pPr>
            <a:r>
              <a:rPr lang="ru-RU" sz="1200" dirty="0">
                <a:solidFill>
                  <a:srgbClr val="282828"/>
                </a:solidFill>
                <a:latin typeface="Arial"/>
              </a:rPr>
              <a:t>•Задание 1 Документирование хозяйственных операций и ведение бухгалтерского учета активов организации.</a:t>
            </a:r>
          </a:p>
          <a:p>
            <a:pPr algn="l">
              <a:spcBef>
                <a:spcPts val="400"/>
              </a:spcBef>
              <a:spcAft>
                <a:spcPts val="600"/>
              </a:spcAft>
            </a:pPr>
            <a:r>
              <a:rPr lang="ru-RU" sz="1200" dirty="0">
                <a:solidFill>
                  <a:srgbClr val="282828"/>
                </a:solidFill>
                <a:latin typeface="Arial"/>
              </a:rPr>
              <a:t>Задание 2 Ведение бухгалтерского учета источников формирования активов</a:t>
            </a:r>
          </a:p>
          <a:p>
            <a:pPr algn="l">
              <a:spcBef>
                <a:spcPts val="400"/>
              </a:spcBef>
              <a:spcAft>
                <a:spcPts val="600"/>
              </a:spcAft>
            </a:pPr>
            <a:r>
              <a:rPr lang="ru-RU" sz="1200" dirty="0">
                <a:solidFill>
                  <a:srgbClr val="282828"/>
                </a:solidFill>
                <a:latin typeface="Arial"/>
              </a:rPr>
              <a:t>Задание 3 Проведение расчетов с бюджетом и внебюджетными фондами</a:t>
            </a:r>
          </a:p>
          <a:p>
            <a:pPr algn="l">
              <a:spcBef>
                <a:spcPts val="400"/>
              </a:spcBef>
              <a:spcAft>
                <a:spcPts val="600"/>
              </a:spcAft>
            </a:pPr>
            <a:r>
              <a:rPr lang="ru-RU" sz="1200" dirty="0">
                <a:solidFill>
                  <a:srgbClr val="282828"/>
                </a:solidFill>
                <a:latin typeface="Arial"/>
              </a:rPr>
              <a:t>Задание 4 Составление и использование бухгалтерской (финансовой) отчетности</a:t>
            </a:r>
            <a:endParaRPr sz="1200" dirty="0">
              <a:solidFill>
                <a:srgbClr val="282828"/>
              </a:solidFill>
              <a:latin typeface="Arial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6339535" y="1371600"/>
            <a:ext cx="5394960" cy="4572000"/>
          </a:xfrm>
          <a:prstGeom prst="roundRect">
            <a:avLst/>
          </a:prstGeom>
          <a:solidFill>
            <a:srgbClr val="F5F5F5"/>
          </a:solidFill>
          <a:ln w="1270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2" name="TextBox 11"/>
          <p:cNvSpPr txBox="1"/>
          <p:nvPr/>
        </p:nvSpPr>
        <p:spPr>
          <a:xfrm>
            <a:off x="6522415" y="1508760"/>
            <a:ext cx="502920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800" b="1" dirty="0" err="1">
                <a:solidFill>
                  <a:srgbClr val="DB1414"/>
                </a:solidFill>
                <a:latin typeface="Arial"/>
              </a:rPr>
              <a:t>Требование</a:t>
            </a:r>
            <a:r>
              <a:rPr sz="1800" b="1" dirty="0">
                <a:solidFill>
                  <a:srgbClr val="DB1414"/>
                </a:solidFill>
                <a:latin typeface="Arial"/>
              </a:rPr>
              <a:t> </a:t>
            </a:r>
            <a:r>
              <a:rPr sz="1800" b="1" dirty="0" err="1">
                <a:solidFill>
                  <a:srgbClr val="DB1414"/>
                </a:solidFill>
                <a:latin typeface="Arial"/>
              </a:rPr>
              <a:t>автоматизма</a:t>
            </a:r>
            <a:r>
              <a:rPr sz="1800" b="1" dirty="0">
                <a:solidFill>
                  <a:srgbClr val="DB1414"/>
                </a:solidFill>
                <a:latin typeface="Arial"/>
              </a:rPr>
              <a:t> </a:t>
            </a:r>
            <a:r>
              <a:rPr sz="1800" b="1" dirty="0" err="1">
                <a:solidFill>
                  <a:srgbClr val="DB1414"/>
                </a:solidFill>
                <a:latin typeface="Arial"/>
              </a:rPr>
              <a:t>действий</a:t>
            </a:r>
            <a:endParaRPr sz="1800" b="1" dirty="0">
              <a:solidFill>
                <a:srgbClr val="DB1414"/>
              </a:solidFill>
              <a:latin typeface="Arial"/>
            </a:endParaRPr>
          </a:p>
          <a:p>
            <a:pPr algn="l">
              <a:spcBef>
                <a:spcPts val="400"/>
              </a:spcBef>
              <a:spcAft>
                <a:spcPts val="600"/>
              </a:spcAft>
            </a:pPr>
            <a:r>
              <a:rPr sz="1200" dirty="0">
                <a:solidFill>
                  <a:srgbClr val="282828"/>
                </a:solidFill>
                <a:latin typeface="Arial"/>
              </a:rPr>
              <a:t>• </a:t>
            </a:r>
            <a:r>
              <a:rPr sz="1200" dirty="0" err="1">
                <a:solidFill>
                  <a:srgbClr val="282828"/>
                </a:solidFill>
                <a:latin typeface="Arial"/>
              </a:rPr>
              <a:t>Ликвидация</a:t>
            </a:r>
            <a:r>
              <a:rPr sz="1200" dirty="0">
                <a:solidFill>
                  <a:srgbClr val="282828"/>
                </a:solidFill>
                <a:latin typeface="Arial"/>
              </a:rPr>
              <a:t> </a:t>
            </a:r>
            <a:r>
              <a:rPr sz="1200" dirty="0" err="1">
                <a:solidFill>
                  <a:srgbClr val="282828"/>
                </a:solidFill>
                <a:latin typeface="Arial"/>
              </a:rPr>
              <a:t>дефицитов</a:t>
            </a:r>
            <a:r>
              <a:rPr sz="1200" dirty="0">
                <a:solidFill>
                  <a:srgbClr val="282828"/>
                </a:solidFill>
                <a:latin typeface="Arial"/>
              </a:rPr>
              <a:t>: </a:t>
            </a:r>
            <a:r>
              <a:rPr sz="1200" dirty="0" err="1">
                <a:solidFill>
                  <a:srgbClr val="282828"/>
                </a:solidFill>
                <a:latin typeface="Arial"/>
              </a:rPr>
              <a:t>преодоление</a:t>
            </a:r>
            <a:r>
              <a:rPr sz="1200" dirty="0">
                <a:solidFill>
                  <a:srgbClr val="282828"/>
                </a:solidFill>
                <a:latin typeface="Arial"/>
              </a:rPr>
              <a:t> </a:t>
            </a:r>
            <a:r>
              <a:rPr sz="1200" dirty="0" err="1">
                <a:solidFill>
                  <a:srgbClr val="282828"/>
                </a:solidFill>
                <a:latin typeface="Arial"/>
              </a:rPr>
              <a:t>страха</a:t>
            </a:r>
            <a:r>
              <a:rPr sz="1200" dirty="0">
                <a:solidFill>
                  <a:srgbClr val="282828"/>
                </a:solidFill>
                <a:latin typeface="Arial"/>
              </a:rPr>
              <a:t> </a:t>
            </a:r>
            <a:r>
              <a:rPr sz="1200" dirty="0" err="1">
                <a:solidFill>
                  <a:srgbClr val="282828"/>
                </a:solidFill>
                <a:latin typeface="Arial"/>
              </a:rPr>
              <a:t>выпускников</a:t>
            </a:r>
            <a:r>
              <a:rPr sz="1200" dirty="0">
                <a:solidFill>
                  <a:srgbClr val="282828"/>
                </a:solidFill>
                <a:latin typeface="Arial"/>
              </a:rPr>
              <a:t> </a:t>
            </a:r>
            <a:r>
              <a:rPr sz="1200" dirty="0" err="1">
                <a:solidFill>
                  <a:srgbClr val="282828"/>
                </a:solidFill>
                <a:latin typeface="Arial"/>
              </a:rPr>
              <a:t>перед</a:t>
            </a:r>
            <a:r>
              <a:rPr sz="1200" dirty="0">
                <a:solidFill>
                  <a:srgbClr val="282828"/>
                </a:solidFill>
                <a:latin typeface="Arial"/>
              </a:rPr>
              <a:t> «</a:t>
            </a:r>
            <a:r>
              <a:rPr sz="1200" dirty="0" err="1">
                <a:solidFill>
                  <a:srgbClr val="282828"/>
                </a:solidFill>
                <a:latin typeface="Arial"/>
              </a:rPr>
              <a:t>пустой</a:t>
            </a:r>
            <a:r>
              <a:rPr sz="1200" dirty="0">
                <a:solidFill>
                  <a:srgbClr val="282828"/>
                </a:solidFill>
                <a:latin typeface="Arial"/>
              </a:rPr>
              <a:t> </a:t>
            </a:r>
            <a:r>
              <a:rPr sz="1200" dirty="0" err="1">
                <a:solidFill>
                  <a:srgbClr val="282828"/>
                </a:solidFill>
                <a:latin typeface="Arial"/>
              </a:rPr>
              <a:t>базой</a:t>
            </a:r>
            <a:r>
              <a:rPr sz="1200" dirty="0">
                <a:solidFill>
                  <a:srgbClr val="282828"/>
                </a:solidFill>
                <a:latin typeface="Arial"/>
              </a:rPr>
              <a:t>» </a:t>
            </a:r>
            <a:r>
              <a:rPr sz="1200" dirty="0" err="1">
                <a:solidFill>
                  <a:srgbClr val="282828"/>
                </a:solidFill>
                <a:latin typeface="Arial"/>
              </a:rPr>
              <a:t>через</a:t>
            </a:r>
            <a:r>
              <a:rPr sz="1200" dirty="0">
                <a:solidFill>
                  <a:srgbClr val="282828"/>
                </a:solidFill>
                <a:latin typeface="Arial"/>
              </a:rPr>
              <a:t> </a:t>
            </a:r>
            <a:r>
              <a:rPr sz="1200" dirty="0" err="1">
                <a:solidFill>
                  <a:srgbClr val="282828"/>
                </a:solidFill>
                <a:latin typeface="Arial"/>
              </a:rPr>
              <a:t>регулярную</a:t>
            </a:r>
            <a:r>
              <a:rPr sz="1200" dirty="0">
                <a:solidFill>
                  <a:srgbClr val="282828"/>
                </a:solidFill>
                <a:latin typeface="Arial"/>
              </a:rPr>
              <a:t> </a:t>
            </a:r>
            <a:r>
              <a:rPr sz="1200" dirty="0" err="1">
                <a:solidFill>
                  <a:srgbClr val="282828"/>
                </a:solidFill>
                <a:latin typeface="Arial"/>
              </a:rPr>
              <a:t>практику</a:t>
            </a:r>
            <a:r>
              <a:rPr sz="1200" dirty="0">
                <a:solidFill>
                  <a:srgbClr val="282828"/>
                </a:solidFill>
                <a:latin typeface="Arial"/>
              </a:rPr>
              <a:t>.</a:t>
            </a:r>
          </a:p>
          <a:p>
            <a:pPr algn="l">
              <a:spcBef>
                <a:spcPts val="400"/>
              </a:spcBef>
              <a:spcAft>
                <a:spcPts val="600"/>
              </a:spcAft>
            </a:pPr>
            <a:r>
              <a:rPr sz="1200" dirty="0">
                <a:solidFill>
                  <a:srgbClr val="282828"/>
                </a:solidFill>
                <a:latin typeface="Arial"/>
              </a:rPr>
              <a:t>• </a:t>
            </a:r>
            <a:r>
              <a:rPr sz="1200" dirty="0" err="1">
                <a:solidFill>
                  <a:srgbClr val="282828"/>
                </a:solidFill>
                <a:latin typeface="Arial"/>
              </a:rPr>
              <a:t>Высокая</a:t>
            </a:r>
            <a:r>
              <a:rPr sz="1200" dirty="0">
                <a:solidFill>
                  <a:srgbClr val="282828"/>
                </a:solidFill>
                <a:latin typeface="Arial"/>
              </a:rPr>
              <a:t> </a:t>
            </a:r>
            <a:r>
              <a:rPr sz="1200" dirty="0" err="1">
                <a:solidFill>
                  <a:srgbClr val="282828"/>
                </a:solidFill>
                <a:latin typeface="Arial"/>
              </a:rPr>
              <a:t>скорость</a:t>
            </a:r>
            <a:r>
              <a:rPr sz="1200" dirty="0">
                <a:solidFill>
                  <a:srgbClr val="282828"/>
                </a:solidFill>
                <a:latin typeface="Arial"/>
              </a:rPr>
              <a:t>: </a:t>
            </a:r>
            <a:r>
              <a:rPr sz="1200" dirty="0" err="1">
                <a:solidFill>
                  <a:srgbClr val="282828"/>
                </a:solidFill>
                <a:latin typeface="Arial"/>
              </a:rPr>
              <a:t>тренировка</a:t>
            </a:r>
            <a:r>
              <a:rPr sz="1200" dirty="0">
                <a:solidFill>
                  <a:srgbClr val="282828"/>
                </a:solidFill>
                <a:latin typeface="Arial"/>
              </a:rPr>
              <a:t> </a:t>
            </a:r>
            <a:r>
              <a:rPr sz="1200" dirty="0" err="1">
                <a:solidFill>
                  <a:srgbClr val="282828"/>
                </a:solidFill>
                <a:latin typeface="Arial"/>
              </a:rPr>
              <a:t>быстрого</a:t>
            </a:r>
            <a:r>
              <a:rPr sz="1200" dirty="0">
                <a:solidFill>
                  <a:srgbClr val="282828"/>
                </a:solidFill>
                <a:latin typeface="Arial"/>
              </a:rPr>
              <a:t> и </a:t>
            </a:r>
            <a:r>
              <a:rPr sz="1200" dirty="0" err="1">
                <a:solidFill>
                  <a:srgbClr val="282828"/>
                </a:solidFill>
                <a:latin typeface="Arial"/>
              </a:rPr>
              <a:t>точного</a:t>
            </a:r>
            <a:r>
              <a:rPr sz="1200" dirty="0">
                <a:solidFill>
                  <a:srgbClr val="282828"/>
                </a:solidFill>
                <a:latin typeface="Arial"/>
              </a:rPr>
              <a:t> </a:t>
            </a:r>
            <a:r>
              <a:rPr sz="1200" dirty="0" err="1">
                <a:solidFill>
                  <a:srgbClr val="282828"/>
                </a:solidFill>
                <a:latin typeface="Arial"/>
              </a:rPr>
              <a:t>выбора</a:t>
            </a:r>
            <a:r>
              <a:rPr sz="1200" dirty="0">
                <a:solidFill>
                  <a:srgbClr val="282828"/>
                </a:solidFill>
                <a:latin typeface="Arial"/>
              </a:rPr>
              <a:t> </a:t>
            </a:r>
            <a:r>
              <a:rPr sz="1200" dirty="0" err="1">
                <a:solidFill>
                  <a:srgbClr val="282828"/>
                </a:solidFill>
                <a:latin typeface="Arial"/>
              </a:rPr>
              <a:t>нужных</a:t>
            </a:r>
            <a:r>
              <a:rPr sz="1200" dirty="0">
                <a:solidFill>
                  <a:srgbClr val="282828"/>
                </a:solidFill>
                <a:latin typeface="Arial"/>
              </a:rPr>
              <a:t> </a:t>
            </a:r>
            <a:r>
              <a:rPr sz="1200" dirty="0" err="1">
                <a:solidFill>
                  <a:srgbClr val="282828"/>
                </a:solidFill>
                <a:latin typeface="Arial"/>
              </a:rPr>
              <a:t>документов</a:t>
            </a:r>
            <a:r>
              <a:rPr sz="1200" dirty="0">
                <a:solidFill>
                  <a:srgbClr val="282828"/>
                </a:solidFill>
                <a:latin typeface="Arial"/>
              </a:rPr>
              <a:t> и </a:t>
            </a:r>
            <a:r>
              <a:rPr sz="1200" dirty="0" err="1">
                <a:solidFill>
                  <a:srgbClr val="282828"/>
                </a:solidFill>
                <a:latin typeface="Arial"/>
              </a:rPr>
              <a:t>реквизитов</a:t>
            </a:r>
            <a:r>
              <a:rPr sz="1200" dirty="0">
                <a:solidFill>
                  <a:srgbClr val="282828"/>
                </a:solidFill>
                <a:latin typeface="Arial"/>
              </a:rPr>
              <a:t> в </a:t>
            </a:r>
            <a:r>
              <a:rPr sz="1200" dirty="0" err="1">
                <a:solidFill>
                  <a:srgbClr val="282828"/>
                </a:solidFill>
                <a:latin typeface="Arial"/>
              </a:rPr>
              <a:t>меню</a:t>
            </a:r>
            <a:r>
              <a:rPr sz="1200" dirty="0">
                <a:solidFill>
                  <a:srgbClr val="282828"/>
                </a:solidFill>
                <a:latin typeface="Arial"/>
              </a:rPr>
              <a:t> 1С.</a:t>
            </a:r>
          </a:p>
          <a:p>
            <a:pPr algn="l">
              <a:spcBef>
                <a:spcPts val="400"/>
              </a:spcBef>
              <a:spcAft>
                <a:spcPts val="0"/>
              </a:spcAft>
            </a:pPr>
            <a:r>
              <a:rPr sz="1200" dirty="0">
                <a:solidFill>
                  <a:srgbClr val="282828"/>
                </a:solidFill>
                <a:latin typeface="Arial"/>
              </a:rPr>
              <a:t>• </a:t>
            </a:r>
            <a:r>
              <a:rPr sz="1200" dirty="0" err="1">
                <a:solidFill>
                  <a:srgbClr val="282828"/>
                </a:solidFill>
                <a:latin typeface="Arial"/>
              </a:rPr>
              <a:t>Сквозная</a:t>
            </a:r>
            <a:r>
              <a:rPr sz="1200" dirty="0">
                <a:solidFill>
                  <a:srgbClr val="282828"/>
                </a:solidFill>
                <a:latin typeface="Arial"/>
              </a:rPr>
              <a:t> </a:t>
            </a:r>
            <a:r>
              <a:rPr sz="1200" dirty="0" err="1">
                <a:solidFill>
                  <a:srgbClr val="282828"/>
                </a:solidFill>
                <a:latin typeface="Arial"/>
              </a:rPr>
              <a:t>цепочка</a:t>
            </a:r>
            <a:r>
              <a:rPr sz="1200" dirty="0">
                <a:solidFill>
                  <a:srgbClr val="282828"/>
                </a:solidFill>
                <a:latin typeface="Arial"/>
              </a:rPr>
              <a:t>: </a:t>
            </a:r>
            <a:r>
              <a:rPr sz="1200" dirty="0" err="1">
                <a:solidFill>
                  <a:srgbClr val="282828"/>
                </a:solidFill>
                <a:latin typeface="Arial"/>
              </a:rPr>
              <a:t>перевод</a:t>
            </a:r>
            <a:r>
              <a:rPr sz="1200" dirty="0">
                <a:solidFill>
                  <a:srgbClr val="282828"/>
                </a:solidFill>
                <a:latin typeface="Arial"/>
              </a:rPr>
              <a:t> </a:t>
            </a:r>
            <a:r>
              <a:rPr sz="1200" dirty="0" err="1">
                <a:solidFill>
                  <a:srgbClr val="282828"/>
                </a:solidFill>
                <a:latin typeface="Arial"/>
              </a:rPr>
              <a:t>сухой</a:t>
            </a:r>
            <a:r>
              <a:rPr sz="1200" dirty="0">
                <a:solidFill>
                  <a:srgbClr val="282828"/>
                </a:solidFill>
                <a:latin typeface="Arial"/>
              </a:rPr>
              <a:t> </a:t>
            </a:r>
            <a:r>
              <a:rPr sz="1200" dirty="0" err="1">
                <a:solidFill>
                  <a:srgbClr val="282828"/>
                </a:solidFill>
                <a:latin typeface="Arial"/>
              </a:rPr>
              <a:t>теории</a:t>
            </a:r>
            <a:r>
              <a:rPr sz="1200" dirty="0">
                <a:solidFill>
                  <a:srgbClr val="282828"/>
                </a:solidFill>
                <a:latin typeface="Arial"/>
              </a:rPr>
              <a:t> </a:t>
            </a:r>
            <a:r>
              <a:rPr sz="1200" dirty="0" err="1">
                <a:solidFill>
                  <a:srgbClr val="282828"/>
                </a:solidFill>
                <a:latin typeface="Arial"/>
              </a:rPr>
              <a:t>из</a:t>
            </a:r>
            <a:r>
              <a:rPr sz="1200" dirty="0">
                <a:solidFill>
                  <a:srgbClr val="282828"/>
                </a:solidFill>
                <a:latin typeface="Arial"/>
              </a:rPr>
              <a:t> </a:t>
            </a:r>
            <a:r>
              <a:rPr sz="1200" dirty="0" err="1">
                <a:solidFill>
                  <a:srgbClr val="282828"/>
                </a:solidFill>
                <a:latin typeface="Arial"/>
              </a:rPr>
              <a:t>учебника</a:t>
            </a:r>
            <a:r>
              <a:rPr sz="1200" dirty="0">
                <a:solidFill>
                  <a:srgbClr val="282828"/>
                </a:solidFill>
                <a:latin typeface="Arial"/>
              </a:rPr>
              <a:t> в </a:t>
            </a:r>
            <a:r>
              <a:rPr sz="1200" dirty="0" err="1">
                <a:solidFill>
                  <a:srgbClr val="282828"/>
                </a:solidFill>
                <a:latin typeface="Arial"/>
              </a:rPr>
              <a:t>устойчивую</a:t>
            </a:r>
            <a:r>
              <a:rPr sz="1200" dirty="0">
                <a:solidFill>
                  <a:srgbClr val="282828"/>
                </a:solidFill>
                <a:latin typeface="Arial"/>
              </a:rPr>
              <a:t> </a:t>
            </a:r>
            <a:r>
              <a:rPr sz="1200" dirty="0" err="1">
                <a:solidFill>
                  <a:srgbClr val="282828"/>
                </a:solidFill>
                <a:latin typeface="Arial"/>
              </a:rPr>
              <a:t>моторную</a:t>
            </a:r>
            <a:r>
              <a:rPr sz="1200" dirty="0">
                <a:solidFill>
                  <a:srgbClr val="282828"/>
                </a:solidFill>
                <a:latin typeface="Arial"/>
              </a:rPr>
              <a:t> </a:t>
            </a:r>
            <a:r>
              <a:rPr sz="1200" dirty="0" err="1">
                <a:solidFill>
                  <a:srgbClr val="282828"/>
                </a:solidFill>
                <a:latin typeface="Arial"/>
              </a:rPr>
              <a:t>практику</a:t>
            </a:r>
            <a:r>
              <a:rPr sz="1200" dirty="0">
                <a:solidFill>
                  <a:srgbClr val="282828"/>
                </a:solidFill>
                <a:latin typeface="Arial"/>
              </a:rPr>
              <a:t> </a:t>
            </a:r>
            <a:r>
              <a:rPr sz="1200" dirty="0" err="1">
                <a:solidFill>
                  <a:srgbClr val="282828"/>
                </a:solidFill>
                <a:latin typeface="Arial"/>
              </a:rPr>
              <a:t>реального</a:t>
            </a:r>
            <a:r>
              <a:rPr sz="1200" dirty="0">
                <a:solidFill>
                  <a:srgbClr val="282828"/>
                </a:solidFill>
                <a:latin typeface="Arial"/>
              </a:rPr>
              <a:t> </a:t>
            </a:r>
            <a:r>
              <a:rPr sz="1200" dirty="0" err="1">
                <a:solidFill>
                  <a:srgbClr val="282828"/>
                </a:solidFill>
                <a:latin typeface="Arial"/>
              </a:rPr>
              <a:t>бухгалтера</a:t>
            </a:r>
            <a:r>
              <a:rPr sz="1200" dirty="0">
                <a:solidFill>
                  <a:srgbClr val="282828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57678" y="508433"/>
            <a:ext cx="9814959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Методический</a:t>
            </a:r>
            <a:r>
              <a:rPr sz="2100" b="1" dirty="0">
                <a:solidFill>
                  <a:srgbClr val="282828"/>
                </a:solidFill>
                <a:latin typeface="Futura PT Demi" panose="020B0604020202020204" charset="-52"/>
              </a:rPr>
              <a:t> </a:t>
            </a:r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подход</a:t>
            </a:r>
            <a:r>
              <a:rPr sz="2100" b="1" dirty="0">
                <a:solidFill>
                  <a:srgbClr val="282828"/>
                </a:solidFill>
                <a:latin typeface="Futura PT Demi" panose="020B0604020202020204" charset="-52"/>
              </a:rPr>
              <a:t>: </a:t>
            </a:r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Матричная</a:t>
            </a:r>
            <a:r>
              <a:rPr sz="2100" b="1" dirty="0">
                <a:solidFill>
                  <a:srgbClr val="282828"/>
                </a:solidFill>
                <a:latin typeface="Futura PT Demi" panose="020B0604020202020204" charset="-52"/>
              </a:rPr>
              <a:t> </a:t>
            </a:r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связь</a:t>
            </a:r>
            <a:r>
              <a:rPr sz="2100" b="1" dirty="0">
                <a:solidFill>
                  <a:srgbClr val="282828"/>
                </a:solidFill>
                <a:latin typeface="Futura PT Demi" panose="020B0604020202020204" charset="-52"/>
              </a:rPr>
              <a:t> </a:t>
            </a:r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тем</a:t>
            </a:r>
            <a:r>
              <a:rPr sz="2100" b="1" dirty="0">
                <a:solidFill>
                  <a:srgbClr val="282828"/>
                </a:solidFill>
                <a:latin typeface="Futura PT Demi" panose="020B0604020202020204" charset="-52"/>
              </a:rPr>
              <a:t> и </a:t>
            </a:r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непрерывность</a:t>
            </a:r>
            <a:r>
              <a:rPr sz="2100" b="1" dirty="0">
                <a:solidFill>
                  <a:srgbClr val="282828"/>
                </a:solidFill>
                <a:latin typeface="Futura PT Demi" panose="020B0604020202020204" charset="-52"/>
              </a:rPr>
              <a:t> </a:t>
            </a:r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подготовки</a:t>
            </a:r>
            <a:endParaRPr sz="2100" b="1" dirty="0">
              <a:solidFill>
                <a:srgbClr val="282828"/>
              </a:solidFill>
              <a:latin typeface="Futura PT Demi" panose="020B0604020202020204" charset="-52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7200" y="6217920"/>
            <a:ext cx="11277295" cy="25603"/>
          </a:xfrm>
          <a:prstGeom prst="rect">
            <a:avLst/>
          </a:prstGeom>
          <a:solidFill>
            <a:srgbClr val="DB14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7" name="TextBox 6"/>
          <p:cNvSpPr txBox="1"/>
          <p:nvPr/>
        </p:nvSpPr>
        <p:spPr>
          <a:xfrm>
            <a:off x="457200" y="630936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dirty="0" err="1">
                <a:solidFill>
                  <a:srgbClr val="808080"/>
                </a:solidFill>
                <a:latin typeface="Arial"/>
              </a:rPr>
              <a:t>Цифровая</a:t>
            </a:r>
            <a:r>
              <a:rPr sz="1000" dirty="0">
                <a:solidFill>
                  <a:srgbClr val="808080"/>
                </a:solidFill>
                <a:latin typeface="Arial"/>
              </a:rPr>
              <a:t> </a:t>
            </a:r>
            <a:r>
              <a:rPr sz="1000" dirty="0" err="1">
                <a:solidFill>
                  <a:srgbClr val="808080"/>
                </a:solidFill>
                <a:latin typeface="Arial"/>
              </a:rPr>
              <a:t>библиотека</a:t>
            </a:r>
            <a:r>
              <a:rPr sz="1000" dirty="0">
                <a:solidFill>
                  <a:srgbClr val="808080"/>
                </a:solidFill>
                <a:latin typeface="Arial"/>
              </a:rPr>
              <a:t> </a:t>
            </a:r>
            <a:r>
              <a:rPr sz="1000" dirty="0" err="1">
                <a:solidFill>
                  <a:srgbClr val="808080"/>
                </a:solidFill>
                <a:latin typeface="Arial"/>
              </a:rPr>
              <a:t>учебных</a:t>
            </a:r>
            <a:r>
              <a:rPr sz="1000" dirty="0">
                <a:solidFill>
                  <a:srgbClr val="808080"/>
                </a:solidFill>
                <a:latin typeface="Arial"/>
              </a:rPr>
              <a:t> </a:t>
            </a:r>
            <a:r>
              <a:rPr sz="1000" dirty="0" err="1">
                <a:solidFill>
                  <a:srgbClr val="808080"/>
                </a:solidFill>
                <a:latin typeface="Arial"/>
              </a:rPr>
              <a:t>материалов</a:t>
            </a:r>
            <a:r>
              <a:rPr sz="1000" dirty="0">
                <a:solidFill>
                  <a:srgbClr val="808080"/>
                </a:solidFill>
                <a:latin typeface="Arial"/>
              </a:rPr>
              <a:t> </a:t>
            </a:r>
            <a:r>
              <a:rPr sz="1000" dirty="0" err="1">
                <a:solidFill>
                  <a:srgbClr val="808080"/>
                </a:solidFill>
                <a:latin typeface="Arial"/>
              </a:rPr>
              <a:t>для</a:t>
            </a:r>
            <a:r>
              <a:rPr sz="1000" dirty="0">
                <a:solidFill>
                  <a:srgbClr val="808080"/>
                </a:solidFill>
                <a:latin typeface="Arial"/>
              </a:rPr>
              <a:t> СПО  |  </a:t>
            </a:r>
            <a:r>
              <a:rPr sz="1000" dirty="0" err="1">
                <a:solidFill>
                  <a:srgbClr val="808080"/>
                </a:solidFill>
                <a:latin typeface="Arial"/>
              </a:rPr>
              <a:t>Вебинар</a:t>
            </a:r>
            <a:r>
              <a:rPr sz="1000" dirty="0">
                <a:solidFill>
                  <a:srgbClr val="808080"/>
                </a:solidFill>
                <a:latin typeface="Arial"/>
              </a:rPr>
              <a:t> «1С:Образование»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313914" y="6309360"/>
            <a:ext cx="1420581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lang="ru-RU" sz="1000" dirty="0">
                <a:solidFill>
                  <a:srgbClr val="808080"/>
                </a:solidFill>
                <a:latin typeface="Arial"/>
              </a:rPr>
              <a:t>27 августа 2026 года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1371600"/>
            <a:ext cx="5394960" cy="4572000"/>
          </a:xfrm>
          <a:prstGeom prst="roundRect">
            <a:avLst/>
          </a:prstGeom>
          <a:solidFill>
            <a:srgbClr val="F5F5F5"/>
          </a:solidFill>
          <a:ln w="1270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0" name="TextBox 9"/>
          <p:cNvSpPr txBox="1"/>
          <p:nvPr/>
        </p:nvSpPr>
        <p:spPr>
          <a:xfrm>
            <a:off x="640080" y="1508760"/>
            <a:ext cx="5029200" cy="21031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2000" b="1" dirty="0" err="1">
                <a:solidFill>
                  <a:srgbClr val="DB1414"/>
                </a:solidFill>
                <a:latin typeface="Arial"/>
              </a:rPr>
              <a:t>Матричный</a:t>
            </a:r>
            <a:r>
              <a:rPr sz="2000" b="1" dirty="0">
                <a:solidFill>
                  <a:srgbClr val="DB1414"/>
                </a:solidFill>
                <a:latin typeface="Arial"/>
              </a:rPr>
              <a:t> </a:t>
            </a:r>
            <a:r>
              <a:rPr sz="2000" b="1" dirty="0" err="1">
                <a:solidFill>
                  <a:srgbClr val="DB1414"/>
                </a:solidFill>
                <a:latin typeface="Arial"/>
              </a:rPr>
              <a:t>принцип</a:t>
            </a:r>
            <a:r>
              <a:rPr sz="2000" b="1" dirty="0">
                <a:solidFill>
                  <a:srgbClr val="DB1414"/>
                </a:solidFill>
                <a:latin typeface="Arial"/>
              </a:rPr>
              <a:t> </a:t>
            </a:r>
            <a:r>
              <a:rPr sz="2000" b="1" dirty="0" err="1">
                <a:solidFill>
                  <a:srgbClr val="DB1414"/>
                </a:solidFill>
                <a:latin typeface="Arial"/>
              </a:rPr>
              <a:t>обучения</a:t>
            </a:r>
            <a:endParaRPr sz="2000" b="1" dirty="0">
              <a:solidFill>
                <a:srgbClr val="DB1414"/>
              </a:solidFill>
              <a:latin typeface="Arial"/>
            </a:endParaRPr>
          </a:p>
          <a:p>
            <a:pPr algn="l">
              <a:spcBef>
                <a:spcPts val="400"/>
              </a:spcBef>
              <a:spcAft>
                <a:spcPts val="600"/>
              </a:spcAft>
            </a:pPr>
            <a:r>
              <a:rPr sz="1400" dirty="0">
                <a:solidFill>
                  <a:srgbClr val="282828"/>
                </a:solidFill>
                <a:latin typeface="Arial"/>
              </a:rPr>
              <a:t>•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Прямая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связь</a:t>
            </a:r>
            <a:r>
              <a:rPr sz="1400" dirty="0">
                <a:solidFill>
                  <a:srgbClr val="282828"/>
                </a:solidFill>
                <a:latin typeface="Arial"/>
              </a:rPr>
              <a:t>: «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Одно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занятие</a:t>
            </a:r>
            <a:r>
              <a:rPr sz="1400" dirty="0">
                <a:solidFill>
                  <a:srgbClr val="282828"/>
                </a:solidFill>
                <a:latin typeface="Arial"/>
              </a:rPr>
              <a:t> =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одно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оцениваемое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практическое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действие</a:t>
            </a:r>
            <a:r>
              <a:rPr sz="1400" dirty="0">
                <a:solidFill>
                  <a:srgbClr val="282828"/>
                </a:solidFill>
                <a:latin typeface="Arial"/>
              </a:rPr>
              <a:t>»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из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оценочных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материалов</a:t>
            </a:r>
            <a:r>
              <a:rPr sz="1400" dirty="0">
                <a:solidFill>
                  <a:srgbClr val="282828"/>
                </a:solidFill>
                <a:latin typeface="Arial"/>
              </a:rPr>
              <a:t> ДЭ.</a:t>
            </a:r>
          </a:p>
          <a:p>
            <a:pPr algn="l">
              <a:spcBef>
                <a:spcPts val="400"/>
              </a:spcBef>
              <a:spcAft>
                <a:spcPts val="600"/>
              </a:spcAft>
            </a:pPr>
            <a:r>
              <a:rPr sz="1400" dirty="0">
                <a:solidFill>
                  <a:srgbClr val="282828"/>
                </a:solidFill>
                <a:latin typeface="Arial"/>
              </a:rPr>
              <a:t>•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Точечная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отработка</a:t>
            </a:r>
            <a:r>
              <a:rPr sz="1400" dirty="0">
                <a:solidFill>
                  <a:srgbClr val="282828"/>
                </a:solidFill>
                <a:latin typeface="Arial"/>
              </a:rPr>
              <a:t>: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например</a:t>
            </a:r>
            <a:r>
              <a:rPr sz="1400" dirty="0">
                <a:solidFill>
                  <a:srgbClr val="282828"/>
                </a:solidFill>
                <a:latin typeface="Arial"/>
              </a:rPr>
              <a:t>,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при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изучении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учета</a:t>
            </a:r>
            <a:r>
              <a:rPr sz="1400" dirty="0">
                <a:solidFill>
                  <a:srgbClr val="282828"/>
                </a:solidFill>
                <a:latin typeface="Arial"/>
              </a:rPr>
              <a:t> НМА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отрабатывается</a:t>
            </a:r>
            <a:r>
              <a:rPr sz="1400" dirty="0">
                <a:solidFill>
                  <a:srgbClr val="282828"/>
                </a:solidFill>
                <a:latin typeface="Arial"/>
              </a:rPr>
              <a:t> и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закрывается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код</a:t>
            </a:r>
            <a:r>
              <a:rPr sz="1400" dirty="0">
                <a:solidFill>
                  <a:srgbClr val="282828"/>
                </a:solidFill>
                <a:latin typeface="Arial"/>
              </a:rPr>
              <a:t> КОД ДЭ В1Д1.</a:t>
            </a:r>
          </a:p>
          <a:p>
            <a:pPr algn="l">
              <a:spcBef>
                <a:spcPts val="400"/>
              </a:spcBef>
              <a:spcAft>
                <a:spcPts val="0"/>
              </a:spcAft>
            </a:pPr>
            <a:r>
              <a:rPr sz="1400" dirty="0">
                <a:solidFill>
                  <a:srgbClr val="282828"/>
                </a:solidFill>
                <a:latin typeface="Arial"/>
              </a:rPr>
              <a:t>•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Учет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внеоборотных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активов</a:t>
            </a:r>
            <a:r>
              <a:rPr sz="1400" dirty="0">
                <a:solidFill>
                  <a:srgbClr val="282828"/>
                </a:solidFill>
                <a:latin typeface="Arial"/>
              </a:rPr>
              <a:t>: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разбор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вложений</a:t>
            </a:r>
            <a:r>
              <a:rPr sz="1400" dirty="0">
                <a:solidFill>
                  <a:srgbClr val="282828"/>
                </a:solidFill>
                <a:latin typeface="Arial"/>
              </a:rPr>
              <a:t> в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основные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средства</a:t>
            </a:r>
            <a:r>
              <a:rPr sz="1400" dirty="0">
                <a:solidFill>
                  <a:srgbClr val="282828"/>
                </a:solidFill>
                <a:latin typeface="Arial"/>
              </a:rPr>
              <a:t> (ОС)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закрывает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коды</a:t>
            </a:r>
            <a:r>
              <a:rPr sz="1400" dirty="0">
                <a:solidFill>
                  <a:srgbClr val="282828"/>
                </a:solidFill>
                <a:latin typeface="Arial"/>
              </a:rPr>
              <a:t> В2Д1 и В3Д1.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39535" y="1371600"/>
            <a:ext cx="5394960" cy="4572000"/>
          </a:xfrm>
          <a:prstGeom prst="roundRect">
            <a:avLst/>
          </a:prstGeom>
          <a:solidFill>
            <a:srgbClr val="F5F5F5"/>
          </a:solidFill>
          <a:ln w="1270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2" name="TextBox 11"/>
          <p:cNvSpPr txBox="1"/>
          <p:nvPr/>
        </p:nvSpPr>
        <p:spPr>
          <a:xfrm>
            <a:off x="6522415" y="1508760"/>
            <a:ext cx="5029200" cy="25340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2000" b="1" dirty="0" err="1">
                <a:solidFill>
                  <a:srgbClr val="DB1414"/>
                </a:solidFill>
                <a:latin typeface="Arial"/>
              </a:rPr>
              <a:t>Непрерывность</a:t>
            </a:r>
            <a:r>
              <a:rPr sz="2000" b="1" dirty="0">
                <a:solidFill>
                  <a:srgbClr val="DB1414"/>
                </a:solidFill>
                <a:latin typeface="Arial"/>
              </a:rPr>
              <a:t> </a:t>
            </a:r>
            <a:r>
              <a:rPr sz="2000" b="1" dirty="0" err="1">
                <a:solidFill>
                  <a:srgbClr val="DB1414"/>
                </a:solidFill>
                <a:latin typeface="Arial"/>
              </a:rPr>
              <a:t>подготовки</a:t>
            </a:r>
            <a:endParaRPr sz="2000" b="1" dirty="0">
              <a:solidFill>
                <a:srgbClr val="DB1414"/>
              </a:solidFill>
              <a:latin typeface="Arial"/>
            </a:endParaRPr>
          </a:p>
          <a:p>
            <a:pPr algn="l">
              <a:spcBef>
                <a:spcPts val="400"/>
              </a:spcBef>
              <a:spcAft>
                <a:spcPts val="600"/>
              </a:spcAft>
            </a:pPr>
            <a:r>
              <a:rPr sz="1400" dirty="0">
                <a:solidFill>
                  <a:srgbClr val="282828"/>
                </a:solidFill>
                <a:latin typeface="Arial"/>
              </a:rPr>
              <a:t>•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Модульная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структура</a:t>
            </a:r>
            <a:r>
              <a:rPr sz="1400" dirty="0">
                <a:solidFill>
                  <a:srgbClr val="282828"/>
                </a:solidFill>
                <a:latin typeface="Arial"/>
              </a:rPr>
              <a:t>: 4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учебных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модуля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распределяются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на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весь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период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изучения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учетных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дисциплин</a:t>
            </a:r>
            <a:r>
              <a:rPr sz="1400" dirty="0">
                <a:solidFill>
                  <a:srgbClr val="282828"/>
                </a:solidFill>
                <a:latin typeface="Arial"/>
              </a:rPr>
              <a:t>.</a:t>
            </a:r>
          </a:p>
          <a:p>
            <a:pPr algn="l">
              <a:spcBef>
                <a:spcPts val="400"/>
              </a:spcBef>
              <a:spcAft>
                <a:spcPts val="600"/>
              </a:spcAft>
            </a:pPr>
            <a:r>
              <a:rPr sz="1400" dirty="0">
                <a:solidFill>
                  <a:srgbClr val="282828"/>
                </a:solidFill>
                <a:latin typeface="Arial"/>
              </a:rPr>
              <a:t>•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Против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авралов</a:t>
            </a:r>
            <a:r>
              <a:rPr sz="1400" dirty="0">
                <a:solidFill>
                  <a:srgbClr val="282828"/>
                </a:solidFill>
                <a:latin typeface="Arial"/>
              </a:rPr>
              <a:t>: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курс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исключает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формат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стрессовой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подготовки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за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две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недели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перед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самим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экзаменом</a:t>
            </a:r>
            <a:r>
              <a:rPr sz="1400" dirty="0">
                <a:solidFill>
                  <a:srgbClr val="282828"/>
                </a:solidFill>
                <a:latin typeface="Arial"/>
              </a:rPr>
              <a:t>.</a:t>
            </a:r>
          </a:p>
          <a:p>
            <a:pPr algn="l">
              <a:spcBef>
                <a:spcPts val="400"/>
              </a:spcBef>
              <a:spcAft>
                <a:spcPts val="0"/>
              </a:spcAft>
            </a:pPr>
            <a:r>
              <a:rPr sz="1400" dirty="0">
                <a:solidFill>
                  <a:srgbClr val="282828"/>
                </a:solidFill>
                <a:latin typeface="Arial"/>
              </a:rPr>
              <a:t>•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Универсальное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встраивание</a:t>
            </a:r>
            <a:r>
              <a:rPr sz="1400" dirty="0">
                <a:solidFill>
                  <a:srgbClr val="282828"/>
                </a:solidFill>
                <a:latin typeface="Arial"/>
              </a:rPr>
              <a:t>: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бесшовная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интеграция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тем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курса</a:t>
            </a:r>
            <a:r>
              <a:rPr sz="1400" dirty="0">
                <a:solidFill>
                  <a:srgbClr val="282828"/>
                </a:solidFill>
                <a:latin typeface="Arial"/>
              </a:rPr>
              <a:t> в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рабочие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программы</a:t>
            </a:r>
            <a:r>
              <a:rPr sz="1400" dirty="0">
                <a:solidFill>
                  <a:srgbClr val="282828"/>
                </a:solidFill>
                <a:latin typeface="Arial"/>
              </a:rPr>
              <a:t> МДК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как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тренажера-симулятора</a:t>
            </a:r>
            <a:r>
              <a:rPr sz="1400" dirty="0">
                <a:solidFill>
                  <a:srgbClr val="282828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991544" y="245348"/>
            <a:ext cx="565616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Матричный</a:t>
            </a:r>
            <a:r>
              <a:rPr sz="2100" b="1" dirty="0">
                <a:solidFill>
                  <a:srgbClr val="282828"/>
                </a:solidFill>
                <a:latin typeface="Futura PT Demi" panose="020B0604020202020204" charset="-52"/>
              </a:rPr>
              <a:t> </a:t>
            </a:r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метод</a:t>
            </a:r>
            <a:r>
              <a:rPr sz="2100" b="1" dirty="0">
                <a:solidFill>
                  <a:srgbClr val="282828"/>
                </a:solidFill>
                <a:latin typeface="Futura PT Demi" panose="020B0604020202020204" charset="-52"/>
              </a:rPr>
              <a:t> </a:t>
            </a:r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привязывает</a:t>
            </a:r>
            <a:r>
              <a:rPr sz="2100" b="1" dirty="0">
                <a:solidFill>
                  <a:srgbClr val="282828"/>
                </a:solidFill>
                <a:latin typeface="Futura PT Demi" panose="020B0604020202020204" charset="-52"/>
              </a:rPr>
              <a:t> </a:t>
            </a:r>
            <a:r>
              <a:rPr lang="ru-RU" sz="2100" b="1" dirty="0">
                <a:solidFill>
                  <a:srgbClr val="282828"/>
                </a:solidFill>
                <a:latin typeface="Futura PT Demi" panose="020B0604020202020204" charset="-52"/>
              </a:rPr>
              <a:t>26</a:t>
            </a:r>
            <a:r>
              <a:rPr sz="2100" b="1" dirty="0">
                <a:solidFill>
                  <a:srgbClr val="282828"/>
                </a:solidFill>
                <a:latin typeface="Futura PT Demi" panose="020B0604020202020204" charset="-52"/>
              </a:rPr>
              <a:t> </a:t>
            </a:r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тем</a:t>
            </a:r>
            <a:r>
              <a:rPr sz="2100" b="1" dirty="0">
                <a:solidFill>
                  <a:srgbClr val="282828"/>
                </a:solidFill>
                <a:latin typeface="Futura PT Demi" panose="020B0604020202020204" charset="-52"/>
              </a:rPr>
              <a:t> </a:t>
            </a:r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курса</a:t>
            </a:r>
            <a:r>
              <a:rPr sz="2100" b="1" dirty="0">
                <a:solidFill>
                  <a:srgbClr val="282828"/>
                </a:solidFill>
                <a:latin typeface="Futura PT Demi" panose="020B0604020202020204" charset="-52"/>
              </a:rPr>
              <a:t> к </a:t>
            </a:r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оцениваемы</a:t>
            </a:r>
            <a:r>
              <a:rPr lang="ru-RU" sz="2100" b="1" dirty="0">
                <a:solidFill>
                  <a:srgbClr val="282828"/>
                </a:solidFill>
                <a:latin typeface="Futura PT Demi" panose="020B0604020202020204" charset="-52"/>
              </a:rPr>
              <a:t>м</a:t>
            </a:r>
            <a:r>
              <a:rPr sz="2100" b="1" dirty="0">
                <a:solidFill>
                  <a:srgbClr val="282828"/>
                </a:solidFill>
                <a:latin typeface="Futura PT Demi" panose="020B0604020202020204" charset="-52"/>
              </a:rPr>
              <a:t> </a:t>
            </a:r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действи</a:t>
            </a:r>
            <a:r>
              <a:rPr lang="ru-RU" sz="2100" b="1" dirty="0">
                <a:solidFill>
                  <a:srgbClr val="282828"/>
                </a:solidFill>
                <a:latin typeface="Futura PT Demi" panose="020B0604020202020204" charset="-52"/>
              </a:rPr>
              <a:t>ям на</a:t>
            </a:r>
            <a:r>
              <a:rPr sz="2100" b="1" dirty="0">
                <a:solidFill>
                  <a:srgbClr val="282828"/>
                </a:solidFill>
                <a:latin typeface="Futura PT Demi" panose="020B0604020202020204" charset="-52"/>
              </a:rPr>
              <a:t> ДЭ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6217920"/>
            <a:ext cx="11277295" cy="25400"/>
          </a:xfrm>
          <a:prstGeom prst="rect">
            <a:avLst/>
          </a:prstGeom>
          <a:solidFill>
            <a:srgbClr val="DB14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7" name="TextBox 6"/>
          <p:cNvSpPr txBox="1"/>
          <p:nvPr/>
        </p:nvSpPr>
        <p:spPr>
          <a:xfrm>
            <a:off x="457200" y="630936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dirty="0" err="1">
                <a:solidFill>
                  <a:srgbClr val="808080"/>
                </a:solidFill>
                <a:latin typeface="Arial"/>
              </a:rPr>
              <a:t>Цифровая</a:t>
            </a:r>
            <a:r>
              <a:rPr sz="1000" dirty="0">
                <a:solidFill>
                  <a:srgbClr val="808080"/>
                </a:solidFill>
                <a:latin typeface="Arial"/>
              </a:rPr>
              <a:t> </a:t>
            </a:r>
            <a:r>
              <a:rPr sz="1000" dirty="0" err="1">
                <a:solidFill>
                  <a:srgbClr val="808080"/>
                </a:solidFill>
                <a:latin typeface="Arial"/>
              </a:rPr>
              <a:t>библиотека</a:t>
            </a:r>
            <a:r>
              <a:rPr sz="1000" dirty="0">
                <a:solidFill>
                  <a:srgbClr val="808080"/>
                </a:solidFill>
                <a:latin typeface="Arial"/>
              </a:rPr>
              <a:t> </a:t>
            </a:r>
            <a:r>
              <a:rPr sz="1000" dirty="0" err="1">
                <a:solidFill>
                  <a:srgbClr val="808080"/>
                </a:solidFill>
                <a:latin typeface="Arial"/>
              </a:rPr>
              <a:t>учебных</a:t>
            </a:r>
            <a:r>
              <a:rPr sz="1000" dirty="0">
                <a:solidFill>
                  <a:srgbClr val="808080"/>
                </a:solidFill>
                <a:latin typeface="Arial"/>
              </a:rPr>
              <a:t> </a:t>
            </a:r>
            <a:r>
              <a:rPr sz="1000" dirty="0" err="1">
                <a:solidFill>
                  <a:srgbClr val="808080"/>
                </a:solidFill>
                <a:latin typeface="Arial"/>
              </a:rPr>
              <a:t>материалов</a:t>
            </a:r>
            <a:r>
              <a:rPr sz="1000" dirty="0">
                <a:solidFill>
                  <a:srgbClr val="808080"/>
                </a:solidFill>
                <a:latin typeface="Arial"/>
              </a:rPr>
              <a:t> </a:t>
            </a:r>
            <a:r>
              <a:rPr sz="1000" dirty="0" err="1">
                <a:solidFill>
                  <a:srgbClr val="808080"/>
                </a:solidFill>
                <a:latin typeface="Arial"/>
              </a:rPr>
              <a:t>для</a:t>
            </a:r>
            <a:r>
              <a:rPr sz="1000" dirty="0">
                <a:solidFill>
                  <a:srgbClr val="808080"/>
                </a:solidFill>
                <a:latin typeface="Arial"/>
              </a:rPr>
              <a:t> СПО  |  </a:t>
            </a:r>
            <a:r>
              <a:rPr sz="1000" dirty="0" err="1">
                <a:solidFill>
                  <a:srgbClr val="808080"/>
                </a:solidFill>
                <a:latin typeface="Arial"/>
              </a:rPr>
              <a:t>Вебинар</a:t>
            </a:r>
            <a:r>
              <a:rPr sz="1000" dirty="0">
                <a:solidFill>
                  <a:srgbClr val="808080"/>
                </a:solidFill>
                <a:latin typeface="Arial"/>
              </a:rPr>
              <a:t> «1С:Образование»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0" y="6309360"/>
            <a:ext cx="304769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000" dirty="0">
                <a:solidFill>
                  <a:srgbClr val="808080"/>
                </a:solidFill>
                <a:latin typeface="Arial"/>
              </a:rPr>
              <a:t>27 августа 2026 года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457200" y="1371600"/>
          <a:ext cx="11277295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5224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62000">
                <a:tc>
                  <a:txBody>
                    <a:bodyPr/>
                    <a:lstStyle/>
                    <a:p>
                      <a:pPr algn="ctr"/>
                      <a:r>
                        <a:rPr sz="1600" b="1" dirty="0" err="1">
                          <a:solidFill>
                            <a:srgbClr val="FFFFFF"/>
                          </a:solidFill>
                          <a:latin typeface="Arial"/>
                        </a:rPr>
                        <a:t>Тема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Arial"/>
                        </a:rPr>
                        <a:t> </a:t>
                      </a:r>
                      <a:r>
                        <a:rPr sz="1600" b="1" dirty="0" err="1">
                          <a:solidFill>
                            <a:srgbClr val="FFFFFF"/>
                          </a:solidFill>
                          <a:latin typeface="Arial"/>
                        </a:rPr>
                        <a:t>учебного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Arial"/>
                        </a:rPr>
                        <a:t> </a:t>
                      </a:r>
                      <a:r>
                        <a:rPr sz="1600" b="1" dirty="0" err="1">
                          <a:solidFill>
                            <a:srgbClr val="FFFFFF"/>
                          </a:solidFill>
                          <a:latin typeface="Arial"/>
                        </a:rPr>
                        <a:t>курса</a:t>
                      </a:r>
                      <a:endParaRPr sz="1600" b="1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>
                    <a:solidFill>
                      <a:srgbClr val="DB141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1" dirty="0" err="1">
                          <a:solidFill>
                            <a:srgbClr val="FFFFFF"/>
                          </a:solidFill>
                          <a:latin typeface="Arial"/>
                        </a:rPr>
                        <a:t>Коды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Arial"/>
                        </a:rPr>
                        <a:t> КОД ДЭ</a:t>
                      </a:r>
                    </a:p>
                  </a:txBody>
                  <a:tcPr>
                    <a:solidFill>
                      <a:srgbClr val="DB141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1" dirty="0" err="1">
                          <a:solidFill>
                            <a:srgbClr val="FFFFFF"/>
                          </a:solidFill>
                          <a:latin typeface="Arial"/>
                        </a:rPr>
                        <a:t>Оцениваемые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Arial"/>
                        </a:rPr>
                        <a:t> </a:t>
                      </a:r>
                      <a:r>
                        <a:rPr sz="1600" b="1" dirty="0" err="1">
                          <a:solidFill>
                            <a:srgbClr val="FFFFFF"/>
                          </a:solidFill>
                          <a:latin typeface="Arial"/>
                        </a:rPr>
                        <a:t>практические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Arial"/>
                        </a:rPr>
                        <a:t> </a:t>
                      </a:r>
                      <a:r>
                        <a:rPr sz="1600" b="1" dirty="0" err="1">
                          <a:solidFill>
                            <a:srgbClr val="FFFFFF"/>
                          </a:solidFill>
                          <a:latin typeface="Arial"/>
                        </a:rPr>
                        <a:t>навыки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Arial"/>
                        </a:rPr>
                        <a:t> в 1С</a:t>
                      </a:r>
                    </a:p>
                  </a:txBody>
                  <a:tcPr>
                    <a:solidFill>
                      <a:srgbClr val="DB141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algn="l"/>
                      <a:r>
                        <a:rPr sz="1400" dirty="0" err="1">
                          <a:solidFill>
                            <a:srgbClr val="282828"/>
                          </a:solidFill>
                          <a:latin typeface="Arial"/>
                        </a:rPr>
                        <a:t>Тема</a:t>
                      </a:r>
                      <a:r>
                        <a:rPr sz="1400" dirty="0">
                          <a:solidFill>
                            <a:srgbClr val="282828"/>
                          </a:solidFill>
                          <a:latin typeface="Arial"/>
                        </a:rPr>
                        <a:t> 1. </a:t>
                      </a:r>
                      <a:r>
                        <a:rPr sz="1400" dirty="0" err="1">
                          <a:solidFill>
                            <a:srgbClr val="282828"/>
                          </a:solidFill>
                          <a:latin typeface="Arial"/>
                        </a:rPr>
                        <a:t>Настройка</a:t>
                      </a:r>
                      <a:r>
                        <a:rPr sz="1400" dirty="0">
                          <a:solidFill>
                            <a:srgbClr val="282828"/>
                          </a:solidFill>
                          <a:latin typeface="Arial"/>
                        </a:rPr>
                        <a:t> 1С и </a:t>
                      </a:r>
                      <a:r>
                        <a:rPr sz="1400" dirty="0" err="1">
                          <a:solidFill>
                            <a:srgbClr val="282828"/>
                          </a:solidFill>
                          <a:latin typeface="Arial"/>
                        </a:rPr>
                        <a:t>учетная</a:t>
                      </a:r>
                      <a:r>
                        <a:rPr sz="1400" dirty="0">
                          <a:solidFill>
                            <a:srgbClr val="282828"/>
                          </a:solidFill>
                          <a:latin typeface="Arial"/>
                        </a:rPr>
                        <a:t> </a:t>
                      </a:r>
                      <a:r>
                        <a:rPr sz="1400" dirty="0" err="1">
                          <a:solidFill>
                            <a:srgbClr val="282828"/>
                          </a:solidFill>
                          <a:latin typeface="Arial"/>
                        </a:rPr>
                        <a:t>политика</a:t>
                      </a:r>
                      <a:endParaRPr sz="1400" dirty="0">
                        <a:solidFill>
                          <a:srgbClr val="282828"/>
                        </a:solidFill>
                        <a:latin typeface="Arial"/>
                      </a:endParaRPr>
                    </a:p>
                  </a:txBody>
                  <a:tcPr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 dirty="0">
                          <a:solidFill>
                            <a:srgbClr val="282828"/>
                          </a:solidFill>
                          <a:latin typeface="Arial"/>
                        </a:rPr>
                        <a:t>В0Д1</a:t>
                      </a:r>
                    </a:p>
                  </a:txBody>
                  <a:tcPr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dirty="0" err="1">
                          <a:solidFill>
                            <a:srgbClr val="282828"/>
                          </a:solidFill>
                          <a:latin typeface="Arial"/>
                        </a:rPr>
                        <a:t>Ввод</a:t>
                      </a:r>
                      <a:r>
                        <a:rPr sz="1400" dirty="0">
                          <a:solidFill>
                            <a:srgbClr val="282828"/>
                          </a:solidFill>
                          <a:latin typeface="Arial"/>
                        </a:rPr>
                        <a:t> </a:t>
                      </a:r>
                      <a:r>
                        <a:rPr sz="1400" dirty="0" err="1">
                          <a:solidFill>
                            <a:srgbClr val="282828"/>
                          </a:solidFill>
                          <a:latin typeface="Arial"/>
                        </a:rPr>
                        <a:t>основных</a:t>
                      </a:r>
                      <a:r>
                        <a:rPr sz="1400" dirty="0">
                          <a:solidFill>
                            <a:srgbClr val="282828"/>
                          </a:solidFill>
                          <a:latin typeface="Arial"/>
                        </a:rPr>
                        <a:t> </a:t>
                      </a:r>
                      <a:r>
                        <a:rPr sz="1400" dirty="0" err="1">
                          <a:solidFill>
                            <a:srgbClr val="282828"/>
                          </a:solidFill>
                          <a:latin typeface="Arial"/>
                        </a:rPr>
                        <a:t>реквизитов</a:t>
                      </a:r>
                      <a:r>
                        <a:rPr sz="1400" dirty="0">
                          <a:solidFill>
                            <a:srgbClr val="282828"/>
                          </a:solidFill>
                          <a:latin typeface="Arial"/>
                        </a:rPr>
                        <a:t> </a:t>
                      </a:r>
                      <a:r>
                        <a:rPr sz="1400" dirty="0" err="1">
                          <a:solidFill>
                            <a:srgbClr val="282828"/>
                          </a:solidFill>
                          <a:latin typeface="Arial"/>
                        </a:rPr>
                        <a:t>организации</a:t>
                      </a:r>
                      <a:r>
                        <a:rPr sz="1400" dirty="0">
                          <a:solidFill>
                            <a:srgbClr val="282828"/>
                          </a:solidFill>
                          <a:latin typeface="Arial"/>
                        </a:rPr>
                        <a:t>, </a:t>
                      </a:r>
                      <a:r>
                        <a:rPr sz="1400" dirty="0" err="1">
                          <a:solidFill>
                            <a:srgbClr val="282828"/>
                          </a:solidFill>
                          <a:latin typeface="Arial"/>
                        </a:rPr>
                        <a:t>параметров</a:t>
                      </a:r>
                      <a:r>
                        <a:rPr sz="1400" dirty="0">
                          <a:solidFill>
                            <a:srgbClr val="282828"/>
                          </a:solidFill>
                          <a:latin typeface="Arial"/>
                        </a:rPr>
                        <a:t> </a:t>
                      </a:r>
                      <a:r>
                        <a:rPr sz="1400" dirty="0" err="1">
                          <a:solidFill>
                            <a:srgbClr val="282828"/>
                          </a:solidFill>
                          <a:latin typeface="Arial"/>
                        </a:rPr>
                        <a:t>учетной</a:t>
                      </a:r>
                      <a:r>
                        <a:rPr sz="1400" dirty="0">
                          <a:solidFill>
                            <a:srgbClr val="282828"/>
                          </a:solidFill>
                          <a:latin typeface="Arial"/>
                        </a:rPr>
                        <a:t> </a:t>
                      </a:r>
                      <a:r>
                        <a:rPr sz="1400" dirty="0" err="1">
                          <a:solidFill>
                            <a:srgbClr val="282828"/>
                          </a:solidFill>
                          <a:latin typeface="Arial"/>
                        </a:rPr>
                        <a:t>политики</a:t>
                      </a:r>
                      <a:r>
                        <a:rPr sz="1400" dirty="0">
                          <a:solidFill>
                            <a:srgbClr val="282828"/>
                          </a:solidFill>
                          <a:latin typeface="Arial"/>
                        </a:rPr>
                        <a:t>, </a:t>
                      </a:r>
                      <a:r>
                        <a:rPr sz="1400" dirty="0" err="1">
                          <a:solidFill>
                            <a:srgbClr val="282828"/>
                          </a:solidFill>
                          <a:latin typeface="Arial"/>
                        </a:rPr>
                        <a:t>ответственных</a:t>
                      </a:r>
                      <a:r>
                        <a:rPr sz="1400" dirty="0">
                          <a:solidFill>
                            <a:srgbClr val="282828"/>
                          </a:solidFill>
                          <a:latin typeface="Arial"/>
                        </a:rPr>
                        <a:t> </a:t>
                      </a:r>
                      <a:r>
                        <a:rPr sz="1400" dirty="0" err="1">
                          <a:solidFill>
                            <a:srgbClr val="282828"/>
                          </a:solidFill>
                          <a:latin typeface="Arial"/>
                        </a:rPr>
                        <a:t>лиц</a:t>
                      </a:r>
                      <a:r>
                        <a:rPr sz="1400" dirty="0">
                          <a:solidFill>
                            <a:srgbClr val="282828"/>
                          </a:solidFill>
                          <a:latin typeface="Arial"/>
                        </a:rPr>
                        <a:t>.</a:t>
                      </a:r>
                    </a:p>
                  </a:txBody>
                  <a:tcPr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algn="l"/>
                      <a:r>
                        <a:rPr sz="1400" dirty="0" err="1">
                          <a:solidFill>
                            <a:srgbClr val="282828"/>
                          </a:solidFill>
                          <a:latin typeface="Arial"/>
                        </a:rPr>
                        <a:t>Тема</a:t>
                      </a:r>
                      <a:r>
                        <a:rPr sz="1400" dirty="0">
                          <a:solidFill>
                            <a:srgbClr val="282828"/>
                          </a:solidFill>
                          <a:latin typeface="Arial"/>
                        </a:rPr>
                        <a:t> 2. </a:t>
                      </a:r>
                      <a:r>
                        <a:rPr sz="1400" dirty="0" err="1">
                          <a:solidFill>
                            <a:srgbClr val="282828"/>
                          </a:solidFill>
                          <a:latin typeface="Arial"/>
                        </a:rPr>
                        <a:t>Денежные</a:t>
                      </a:r>
                      <a:r>
                        <a:rPr sz="1400" dirty="0">
                          <a:solidFill>
                            <a:srgbClr val="282828"/>
                          </a:solidFill>
                          <a:latin typeface="Arial"/>
                        </a:rPr>
                        <a:t> </a:t>
                      </a:r>
                      <a:r>
                        <a:rPr sz="1400" dirty="0" err="1">
                          <a:solidFill>
                            <a:srgbClr val="282828"/>
                          </a:solidFill>
                          <a:latin typeface="Arial"/>
                        </a:rPr>
                        <a:t>средства</a:t>
                      </a:r>
                      <a:r>
                        <a:rPr sz="1400" dirty="0">
                          <a:solidFill>
                            <a:srgbClr val="282828"/>
                          </a:solidFill>
                          <a:latin typeface="Arial"/>
                        </a:rPr>
                        <a:t> и </a:t>
                      </a:r>
                      <a:r>
                        <a:rPr sz="1400" dirty="0" err="1">
                          <a:solidFill>
                            <a:srgbClr val="282828"/>
                          </a:solidFill>
                          <a:latin typeface="Arial"/>
                        </a:rPr>
                        <a:t>расчеты</a:t>
                      </a:r>
                      <a:endParaRPr sz="1400" dirty="0">
                        <a:solidFill>
                          <a:srgbClr val="282828"/>
                        </a:solidFill>
                        <a:latin typeface="Arial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 dirty="0">
                          <a:solidFill>
                            <a:srgbClr val="282828"/>
                          </a:solidFill>
                          <a:latin typeface="Arial"/>
                        </a:rPr>
                        <a:t>В1Д1, В1Д2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dirty="0" err="1">
                          <a:solidFill>
                            <a:srgbClr val="282828"/>
                          </a:solidFill>
                          <a:latin typeface="Arial"/>
                        </a:rPr>
                        <a:t>Проведение</a:t>
                      </a:r>
                      <a:r>
                        <a:rPr sz="1400" dirty="0">
                          <a:solidFill>
                            <a:srgbClr val="282828"/>
                          </a:solidFill>
                          <a:latin typeface="Arial"/>
                        </a:rPr>
                        <a:t> </a:t>
                      </a:r>
                      <a:r>
                        <a:rPr sz="1400" dirty="0" err="1">
                          <a:solidFill>
                            <a:srgbClr val="282828"/>
                          </a:solidFill>
                          <a:latin typeface="Arial"/>
                        </a:rPr>
                        <a:t>приходных</a:t>
                      </a:r>
                      <a:r>
                        <a:rPr sz="1400" dirty="0">
                          <a:solidFill>
                            <a:srgbClr val="282828"/>
                          </a:solidFill>
                          <a:latin typeface="Arial"/>
                        </a:rPr>
                        <a:t> и </a:t>
                      </a:r>
                      <a:r>
                        <a:rPr sz="1400" dirty="0" err="1">
                          <a:solidFill>
                            <a:srgbClr val="282828"/>
                          </a:solidFill>
                          <a:latin typeface="Arial"/>
                        </a:rPr>
                        <a:t>расходных</a:t>
                      </a:r>
                      <a:r>
                        <a:rPr sz="1400" dirty="0">
                          <a:solidFill>
                            <a:srgbClr val="282828"/>
                          </a:solidFill>
                          <a:latin typeface="Arial"/>
                        </a:rPr>
                        <a:t> </a:t>
                      </a:r>
                      <a:r>
                        <a:rPr sz="1400" dirty="0" err="1">
                          <a:solidFill>
                            <a:srgbClr val="282828"/>
                          </a:solidFill>
                          <a:latin typeface="Arial"/>
                        </a:rPr>
                        <a:t>кассовых</a:t>
                      </a:r>
                      <a:r>
                        <a:rPr sz="1400" dirty="0">
                          <a:solidFill>
                            <a:srgbClr val="282828"/>
                          </a:solidFill>
                          <a:latin typeface="Arial"/>
                        </a:rPr>
                        <a:t> </a:t>
                      </a:r>
                      <a:r>
                        <a:rPr sz="1400" dirty="0" err="1">
                          <a:solidFill>
                            <a:srgbClr val="282828"/>
                          </a:solidFill>
                          <a:latin typeface="Arial"/>
                        </a:rPr>
                        <a:t>ордеров</a:t>
                      </a:r>
                      <a:r>
                        <a:rPr sz="1400" dirty="0">
                          <a:solidFill>
                            <a:srgbClr val="282828"/>
                          </a:solidFill>
                          <a:latin typeface="Arial"/>
                        </a:rPr>
                        <a:t>, </a:t>
                      </a:r>
                      <a:r>
                        <a:rPr sz="1400" dirty="0" err="1">
                          <a:solidFill>
                            <a:srgbClr val="282828"/>
                          </a:solidFill>
                          <a:latin typeface="Arial"/>
                        </a:rPr>
                        <a:t>кассовая</a:t>
                      </a:r>
                      <a:r>
                        <a:rPr sz="1400" dirty="0">
                          <a:solidFill>
                            <a:srgbClr val="282828"/>
                          </a:solidFill>
                          <a:latin typeface="Arial"/>
                        </a:rPr>
                        <a:t> </a:t>
                      </a:r>
                      <a:r>
                        <a:rPr sz="1400" dirty="0" err="1">
                          <a:solidFill>
                            <a:srgbClr val="282828"/>
                          </a:solidFill>
                          <a:latin typeface="Arial"/>
                        </a:rPr>
                        <a:t>книга</a:t>
                      </a:r>
                      <a:r>
                        <a:rPr sz="1400" dirty="0">
                          <a:solidFill>
                            <a:srgbClr val="282828"/>
                          </a:solidFill>
                          <a:latin typeface="Arial"/>
                        </a:rPr>
                        <a:t>, </a:t>
                      </a:r>
                      <a:r>
                        <a:rPr sz="1400" dirty="0" err="1">
                          <a:solidFill>
                            <a:srgbClr val="282828"/>
                          </a:solidFill>
                          <a:latin typeface="Arial"/>
                        </a:rPr>
                        <a:t>разнос</a:t>
                      </a:r>
                      <a:r>
                        <a:rPr sz="1400" dirty="0">
                          <a:solidFill>
                            <a:srgbClr val="282828"/>
                          </a:solidFill>
                          <a:latin typeface="Arial"/>
                        </a:rPr>
                        <a:t> </a:t>
                      </a:r>
                      <a:r>
                        <a:rPr sz="1400" dirty="0" err="1">
                          <a:solidFill>
                            <a:srgbClr val="282828"/>
                          </a:solidFill>
                          <a:latin typeface="Arial"/>
                        </a:rPr>
                        <a:t>выписок</a:t>
                      </a:r>
                      <a:r>
                        <a:rPr sz="1400" dirty="0">
                          <a:solidFill>
                            <a:srgbClr val="282828"/>
                          </a:solidFill>
                          <a:latin typeface="Arial"/>
                        </a:rPr>
                        <a:t> </a:t>
                      </a:r>
                      <a:r>
                        <a:rPr sz="1400" dirty="0" err="1">
                          <a:solidFill>
                            <a:srgbClr val="282828"/>
                          </a:solidFill>
                          <a:latin typeface="Arial"/>
                        </a:rPr>
                        <a:t>банка</a:t>
                      </a:r>
                      <a:r>
                        <a:rPr sz="1400" dirty="0">
                          <a:solidFill>
                            <a:srgbClr val="282828"/>
                          </a:solidFill>
                          <a:latin typeface="Arial"/>
                        </a:rPr>
                        <a:t>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algn="l"/>
                      <a:r>
                        <a:rPr sz="1400" dirty="0" err="1">
                          <a:solidFill>
                            <a:srgbClr val="282828"/>
                          </a:solidFill>
                          <a:latin typeface="Arial"/>
                        </a:rPr>
                        <a:t>Тема</a:t>
                      </a:r>
                      <a:r>
                        <a:rPr sz="1400" dirty="0">
                          <a:solidFill>
                            <a:srgbClr val="282828"/>
                          </a:solidFill>
                          <a:latin typeface="Arial"/>
                        </a:rPr>
                        <a:t> 3. </a:t>
                      </a:r>
                      <a:r>
                        <a:rPr sz="1400" dirty="0" err="1">
                          <a:solidFill>
                            <a:srgbClr val="282828"/>
                          </a:solidFill>
                          <a:latin typeface="Arial"/>
                        </a:rPr>
                        <a:t>Учет</a:t>
                      </a:r>
                      <a:r>
                        <a:rPr sz="1400" dirty="0">
                          <a:solidFill>
                            <a:srgbClr val="282828"/>
                          </a:solidFill>
                          <a:latin typeface="Arial"/>
                        </a:rPr>
                        <a:t> МПЗ и </a:t>
                      </a:r>
                      <a:r>
                        <a:rPr sz="1400" dirty="0" err="1">
                          <a:solidFill>
                            <a:srgbClr val="282828"/>
                          </a:solidFill>
                          <a:latin typeface="Arial"/>
                        </a:rPr>
                        <a:t>затрат</a:t>
                      </a:r>
                      <a:r>
                        <a:rPr sz="1400" dirty="0">
                          <a:solidFill>
                            <a:srgbClr val="282828"/>
                          </a:solidFill>
                          <a:latin typeface="Arial"/>
                        </a:rPr>
                        <a:t> </a:t>
                      </a:r>
                      <a:r>
                        <a:rPr sz="1400" dirty="0" err="1">
                          <a:solidFill>
                            <a:srgbClr val="282828"/>
                          </a:solidFill>
                          <a:latin typeface="Arial"/>
                        </a:rPr>
                        <a:t>на</a:t>
                      </a:r>
                      <a:r>
                        <a:rPr sz="1400" dirty="0">
                          <a:solidFill>
                            <a:srgbClr val="282828"/>
                          </a:solidFill>
                          <a:latin typeface="Arial"/>
                        </a:rPr>
                        <a:t> </a:t>
                      </a:r>
                      <a:r>
                        <a:rPr sz="1400" dirty="0" err="1">
                          <a:solidFill>
                            <a:srgbClr val="282828"/>
                          </a:solidFill>
                          <a:latin typeface="Arial"/>
                        </a:rPr>
                        <a:t>производство</a:t>
                      </a:r>
                      <a:endParaRPr sz="1400" dirty="0">
                        <a:solidFill>
                          <a:srgbClr val="282828"/>
                        </a:solidFill>
                        <a:latin typeface="Arial"/>
                      </a:endParaRPr>
                    </a:p>
                  </a:txBody>
                  <a:tcPr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 dirty="0">
                          <a:solidFill>
                            <a:srgbClr val="282828"/>
                          </a:solidFill>
                          <a:latin typeface="Arial"/>
                        </a:rPr>
                        <a:t>В2Д1, В2Д2</a:t>
                      </a:r>
                    </a:p>
                  </a:txBody>
                  <a:tcPr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dirty="0" err="1">
                          <a:solidFill>
                            <a:srgbClr val="282828"/>
                          </a:solidFill>
                          <a:latin typeface="Arial"/>
                        </a:rPr>
                        <a:t>Поступление</a:t>
                      </a:r>
                      <a:r>
                        <a:rPr sz="1400" dirty="0">
                          <a:solidFill>
                            <a:srgbClr val="282828"/>
                          </a:solidFill>
                          <a:latin typeface="Arial"/>
                        </a:rPr>
                        <a:t> </a:t>
                      </a:r>
                      <a:r>
                        <a:rPr sz="1400" dirty="0" err="1">
                          <a:solidFill>
                            <a:srgbClr val="282828"/>
                          </a:solidFill>
                          <a:latin typeface="Arial"/>
                        </a:rPr>
                        <a:t>материалов</a:t>
                      </a:r>
                      <a:r>
                        <a:rPr sz="1400" dirty="0">
                          <a:solidFill>
                            <a:srgbClr val="282828"/>
                          </a:solidFill>
                          <a:latin typeface="Arial"/>
                        </a:rPr>
                        <a:t>, </a:t>
                      </a:r>
                      <a:r>
                        <a:rPr sz="1400" dirty="0" err="1">
                          <a:solidFill>
                            <a:srgbClr val="282828"/>
                          </a:solidFill>
                          <a:latin typeface="Arial"/>
                        </a:rPr>
                        <a:t>учет</a:t>
                      </a:r>
                      <a:r>
                        <a:rPr sz="1400" dirty="0">
                          <a:solidFill>
                            <a:srgbClr val="282828"/>
                          </a:solidFill>
                          <a:latin typeface="Arial"/>
                        </a:rPr>
                        <a:t> </a:t>
                      </a:r>
                      <a:r>
                        <a:rPr sz="1400" dirty="0" err="1">
                          <a:solidFill>
                            <a:srgbClr val="282828"/>
                          </a:solidFill>
                          <a:latin typeface="Arial"/>
                        </a:rPr>
                        <a:t>дополнительных</a:t>
                      </a:r>
                      <a:r>
                        <a:rPr sz="1400" dirty="0">
                          <a:solidFill>
                            <a:srgbClr val="282828"/>
                          </a:solidFill>
                          <a:latin typeface="Arial"/>
                        </a:rPr>
                        <a:t> </a:t>
                      </a:r>
                      <a:r>
                        <a:rPr sz="1400" dirty="0" err="1">
                          <a:solidFill>
                            <a:srgbClr val="282828"/>
                          </a:solidFill>
                          <a:latin typeface="Arial"/>
                        </a:rPr>
                        <a:t>расходов</a:t>
                      </a:r>
                      <a:r>
                        <a:rPr sz="1400" dirty="0">
                          <a:solidFill>
                            <a:srgbClr val="282828"/>
                          </a:solidFill>
                          <a:latin typeface="Arial"/>
                        </a:rPr>
                        <a:t>, </a:t>
                      </a:r>
                      <a:r>
                        <a:rPr sz="1400" dirty="0" err="1">
                          <a:solidFill>
                            <a:srgbClr val="282828"/>
                          </a:solidFill>
                          <a:latin typeface="Arial"/>
                        </a:rPr>
                        <a:t>выпуск</a:t>
                      </a:r>
                      <a:r>
                        <a:rPr sz="1400" dirty="0">
                          <a:solidFill>
                            <a:srgbClr val="282828"/>
                          </a:solidFill>
                          <a:latin typeface="Arial"/>
                        </a:rPr>
                        <a:t> </a:t>
                      </a:r>
                      <a:r>
                        <a:rPr sz="1400" dirty="0" err="1">
                          <a:solidFill>
                            <a:srgbClr val="282828"/>
                          </a:solidFill>
                          <a:latin typeface="Arial"/>
                        </a:rPr>
                        <a:t>готовой</a:t>
                      </a:r>
                      <a:r>
                        <a:rPr sz="1400" dirty="0">
                          <a:solidFill>
                            <a:srgbClr val="282828"/>
                          </a:solidFill>
                          <a:latin typeface="Arial"/>
                        </a:rPr>
                        <a:t> </a:t>
                      </a:r>
                      <a:r>
                        <a:rPr sz="1400" dirty="0" err="1">
                          <a:solidFill>
                            <a:srgbClr val="282828"/>
                          </a:solidFill>
                          <a:latin typeface="Arial"/>
                        </a:rPr>
                        <a:t>продукции</a:t>
                      </a:r>
                      <a:r>
                        <a:rPr sz="1400" dirty="0">
                          <a:solidFill>
                            <a:srgbClr val="282828"/>
                          </a:solidFill>
                          <a:latin typeface="Arial"/>
                        </a:rPr>
                        <a:t>, </a:t>
                      </a:r>
                      <a:r>
                        <a:rPr sz="1400" dirty="0" err="1">
                          <a:solidFill>
                            <a:srgbClr val="282828"/>
                          </a:solidFill>
                          <a:latin typeface="Arial"/>
                        </a:rPr>
                        <a:t>списание</a:t>
                      </a:r>
                      <a:r>
                        <a:rPr sz="1400" dirty="0">
                          <a:solidFill>
                            <a:srgbClr val="282828"/>
                          </a:solidFill>
                          <a:latin typeface="Arial"/>
                        </a:rPr>
                        <a:t> </a:t>
                      </a:r>
                      <a:r>
                        <a:rPr sz="1400" dirty="0" err="1">
                          <a:solidFill>
                            <a:srgbClr val="282828"/>
                          </a:solidFill>
                          <a:latin typeface="Arial"/>
                        </a:rPr>
                        <a:t>затрат</a:t>
                      </a:r>
                      <a:r>
                        <a:rPr sz="1400" dirty="0">
                          <a:solidFill>
                            <a:srgbClr val="282828"/>
                          </a:solidFill>
                          <a:latin typeface="Arial"/>
                        </a:rPr>
                        <a:t>.</a:t>
                      </a:r>
                    </a:p>
                  </a:txBody>
                  <a:tcPr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algn="l"/>
                      <a:r>
                        <a:rPr sz="1400" dirty="0" err="1">
                          <a:solidFill>
                            <a:srgbClr val="282828"/>
                          </a:solidFill>
                          <a:latin typeface="Arial"/>
                        </a:rPr>
                        <a:t>Тема</a:t>
                      </a:r>
                      <a:r>
                        <a:rPr sz="1400" dirty="0">
                          <a:solidFill>
                            <a:srgbClr val="282828"/>
                          </a:solidFill>
                          <a:latin typeface="Arial"/>
                        </a:rPr>
                        <a:t> 4. </a:t>
                      </a:r>
                      <a:r>
                        <a:rPr sz="1400" dirty="0" err="1">
                          <a:solidFill>
                            <a:srgbClr val="282828"/>
                          </a:solidFill>
                          <a:latin typeface="Arial"/>
                        </a:rPr>
                        <a:t>Основные</a:t>
                      </a:r>
                      <a:r>
                        <a:rPr sz="1400" dirty="0">
                          <a:solidFill>
                            <a:srgbClr val="282828"/>
                          </a:solidFill>
                          <a:latin typeface="Arial"/>
                        </a:rPr>
                        <a:t> </a:t>
                      </a:r>
                      <a:r>
                        <a:rPr sz="1400" dirty="0" err="1">
                          <a:solidFill>
                            <a:srgbClr val="282828"/>
                          </a:solidFill>
                          <a:latin typeface="Arial"/>
                        </a:rPr>
                        <a:t>средства</a:t>
                      </a:r>
                      <a:r>
                        <a:rPr sz="1400" dirty="0">
                          <a:solidFill>
                            <a:srgbClr val="282828"/>
                          </a:solidFill>
                          <a:latin typeface="Arial"/>
                        </a:rPr>
                        <a:t> и НМА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 dirty="0">
                          <a:solidFill>
                            <a:srgbClr val="282828"/>
                          </a:solidFill>
                          <a:latin typeface="Arial"/>
                        </a:rPr>
                        <a:t>В3Д1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dirty="0" err="1">
                          <a:solidFill>
                            <a:srgbClr val="282828"/>
                          </a:solidFill>
                          <a:latin typeface="Arial"/>
                        </a:rPr>
                        <a:t>Принятие</a:t>
                      </a:r>
                      <a:r>
                        <a:rPr sz="1400" dirty="0">
                          <a:solidFill>
                            <a:srgbClr val="282828"/>
                          </a:solidFill>
                          <a:latin typeface="Arial"/>
                        </a:rPr>
                        <a:t> к </a:t>
                      </a:r>
                      <a:r>
                        <a:rPr sz="1400" dirty="0" err="1">
                          <a:solidFill>
                            <a:srgbClr val="282828"/>
                          </a:solidFill>
                          <a:latin typeface="Arial"/>
                        </a:rPr>
                        <a:t>учету</a:t>
                      </a:r>
                      <a:r>
                        <a:rPr sz="1400" dirty="0">
                          <a:solidFill>
                            <a:srgbClr val="282828"/>
                          </a:solidFill>
                          <a:latin typeface="Arial"/>
                        </a:rPr>
                        <a:t> </a:t>
                      </a:r>
                      <a:r>
                        <a:rPr sz="1400" dirty="0" err="1">
                          <a:solidFill>
                            <a:srgbClr val="282828"/>
                          </a:solidFill>
                          <a:latin typeface="Arial"/>
                        </a:rPr>
                        <a:t>основных</a:t>
                      </a:r>
                      <a:r>
                        <a:rPr sz="1400" dirty="0">
                          <a:solidFill>
                            <a:srgbClr val="282828"/>
                          </a:solidFill>
                          <a:latin typeface="Arial"/>
                        </a:rPr>
                        <a:t> </a:t>
                      </a:r>
                      <a:r>
                        <a:rPr sz="1400" dirty="0" err="1">
                          <a:solidFill>
                            <a:srgbClr val="282828"/>
                          </a:solidFill>
                          <a:latin typeface="Arial"/>
                        </a:rPr>
                        <a:t>средств</a:t>
                      </a:r>
                      <a:r>
                        <a:rPr sz="1400" dirty="0">
                          <a:solidFill>
                            <a:srgbClr val="282828"/>
                          </a:solidFill>
                          <a:latin typeface="Arial"/>
                        </a:rPr>
                        <a:t> и НМА, </a:t>
                      </a:r>
                      <a:r>
                        <a:rPr sz="1400" dirty="0" err="1">
                          <a:solidFill>
                            <a:srgbClr val="282828"/>
                          </a:solidFill>
                          <a:latin typeface="Arial"/>
                        </a:rPr>
                        <a:t>начисление</a:t>
                      </a:r>
                      <a:r>
                        <a:rPr sz="1400" dirty="0">
                          <a:solidFill>
                            <a:srgbClr val="282828"/>
                          </a:solidFill>
                          <a:latin typeface="Arial"/>
                        </a:rPr>
                        <a:t> </a:t>
                      </a:r>
                      <a:r>
                        <a:rPr sz="1400" dirty="0" err="1">
                          <a:solidFill>
                            <a:srgbClr val="282828"/>
                          </a:solidFill>
                          <a:latin typeface="Arial"/>
                        </a:rPr>
                        <a:t>амортизации</a:t>
                      </a:r>
                      <a:r>
                        <a:rPr sz="1400" dirty="0">
                          <a:solidFill>
                            <a:srgbClr val="282828"/>
                          </a:solidFill>
                          <a:latin typeface="Arial"/>
                        </a:rPr>
                        <a:t> с </a:t>
                      </a:r>
                      <a:r>
                        <a:rPr sz="1400" dirty="0" err="1">
                          <a:solidFill>
                            <a:srgbClr val="282828"/>
                          </a:solidFill>
                          <a:latin typeface="Arial"/>
                        </a:rPr>
                        <a:t>учетом</a:t>
                      </a:r>
                      <a:r>
                        <a:rPr sz="1400" dirty="0">
                          <a:solidFill>
                            <a:srgbClr val="282828"/>
                          </a:solidFill>
                          <a:latin typeface="Arial"/>
                        </a:rPr>
                        <a:t> </a:t>
                      </a:r>
                      <a:r>
                        <a:rPr sz="1400" dirty="0" err="1">
                          <a:solidFill>
                            <a:srgbClr val="282828"/>
                          </a:solidFill>
                          <a:latin typeface="Arial"/>
                        </a:rPr>
                        <a:t>стандартов</a:t>
                      </a:r>
                      <a:r>
                        <a:rPr sz="1400" dirty="0">
                          <a:solidFill>
                            <a:srgbClr val="282828"/>
                          </a:solidFill>
                          <a:latin typeface="Arial"/>
                        </a:rPr>
                        <a:t> ФСБУ.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algn="l"/>
                      <a:r>
                        <a:rPr sz="1400" dirty="0" err="1">
                          <a:solidFill>
                            <a:srgbClr val="282828"/>
                          </a:solidFill>
                          <a:latin typeface="Arial"/>
                        </a:rPr>
                        <a:t>Тема</a:t>
                      </a:r>
                      <a:r>
                        <a:rPr sz="1400" dirty="0">
                          <a:solidFill>
                            <a:srgbClr val="282828"/>
                          </a:solidFill>
                          <a:latin typeface="Arial"/>
                        </a:rPr>
                        <a:t> 5. </a:t>
                      </a:r>
                      <a:r>
                        <a:rPr sz="1400" dirty="0" err="1">
                          <a:solidFill>
                            <a:srgbClr val="282828"/>
                          </a:solidFill>
                          <a:latin typeface="Arial"/>
                        </a:rPr>
                        <a:t>Расчеты</a:t>
                      </a:r>
                      <a:r>
                        <a:rPr sz="1400" dirty="0">
                          <a:solidFill>
                            <a:srgbClr val="282828"/>
                          </a:solidFill>
                          <a:latin typeface="Arial"/>
                        </a:rPr>
                        <a:t> </a:t>
                      </a:r>
                      <a:r>
                        <a:rPr sz="1400" dirty="0" err="1">
                          <a:solidFill>
                            <a:srgbClr val="282828"/>
                          </a:solidFill>
                          <a:latin typeface="Arial"/>
                        </a:rPr>
                        <a:t>по</a:t>
                      </a:r>
                      <a:r>
                        <a:rPr sz="1400" dirty="0">
                          <a:solidFill>
                            <a:srgbClr val="282828"/>
                          </a:solidFill>
                          <a:latin typeface="Arial"/>
                        </a:rPr>
                        <a:t> </a:t>
                      </a:r>
                      <a:r>
                        <a:rPr sz="1400" dirty="0" err="1">
                          <a:solidFill>
                            <a:srgbClr val="282828"/>
                          </a:solidFill>
                          <a:latin typeface="Arial"/>
                        </a:rPr>
                        <a:t>оплате</a:t>
                      </a:r>
                      <a:r>
                        <a:rPr sz="1400" dirty="0">
                          <a:solidFill>
                            <a:srgbClr val="282828"/>
                          </a:solidFill>
                          <a:latin typeface="Arial"/>
                        </a:rPr>
                        <a:t> </a:t>
                      </a:r>
                      <a:r>
                        <a:rPr sz="1400" dirty="0" err="1">
                          <a:solidFill>
                            <a:srgbClr val="282828"/>
                          </a:solidFill>
                          <a:latin typeface="Arial"/>
                        </a:rPr>
                        <a:t>труда</a:t>
                      </a:r>
                      <a:r>
                        <a:rPr sz="1400" dirty="0">
                          <a:solidFill>
                            <a:srgbClr val="282828"/>
                          </a:solidFill>
                          <a:latin typeface="Arial"/>
                        </a:rPr>
                        <a:t> и НДФЛ</a:t>
                      </a:r>
                    </a:p>
                  </a:txBody>
                  <a:tcPr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 dirty="0">
                          <a:solidFill>
                            <a:srgbClr val="282828"/>
                          </a:solidFill>
                          <a:latin typeface="Arial"/>
                        </a:rPr>
                        <a:t>В4Д1, В4Д2</a:t>
                      </a:r>
                    </a:p>
                  </a:txBody>
                  <a:tcPr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dirty="0" err="1">
                          <a:solidFill>
                            <a:srgbClr val="282828"/>
                          </a:solidFill>
                          <a:latin typeface="Arial"/>
                        </a:rPr>
                        <a:t>Начисление</a:t>
                      </a:r>
                      <a:r>
                        <a:rPr sz="1400" dirty="0">
                          <a:solidFill>
                            <a:srgbClr val="282828"/>
                          </a:solidFill>
                          <a:latin typeface="Arial"/>
                        </a:rPr>
                        <a:t> </a:t>
                      </a:r>
                      <a:r>
                        <a:rPr sz="1400" dirty="0" err="1">
                          <a:solidFill>
                            <a:srgbClr val="282828"/>
                          </a:solidFill>
                          <a:latin typeface="Arial"/>
                        </a:rPr>
                        <a:t>заработной</a:t>
                      </a:r>
                      <a:r>
                        <a:rPr sz="1400" dirty="0">
                          <a:solidFill>
                            <a:srgbClr val="282828"/>
                          </a:solidFill>
                          <a:latin typeface="Arial"/>
                        </a:rPr>
                        <a:t> </a:t>
                      </a:r>
                      <a:r>
                        <a:rPr sz="1400" dirty="0" err="1">
                          <a:solidFill>
                            <a:srgbClr val="282828"/>
                          </a:solidFill>
                          <a:latin typeface="Arial"/>
                        </a:rPr>
                        <a:t>платы</a:t>
                      </a:r>
                      <a:r>
                        <a:rPr sz="1400" dirty="0">
                          <a:solidFill>
                            <a:srgbClr val="282828"/>
                          </a:solidFill>
                          <a:latin typeface="Arial"/>
                        </a:rPr>
                        <a:t>, </a:t>
                      </a:r>
                      <a:r>
                        <a:rPr sz="1400" dirty="0" err="1">
                          <a:solidFill>
                            <a:srgbClr val="282828"/>
                          </a:solidFill>
                          <a:latin typeface="Arial"/>
                        </a:rPr>
                        <a:t>расчет</a:t>
                      </a:r>
                      <a:r>
                        <a:rPr sz="1400" dirty="0">
                          <a:solidFill>
                            <a:srgbClr val="282828"/>
                          </a:solidFill>
                          <a:latin typeface="Arial"/>
                        </a:rPr>
                        <a:t> НДФЛ и </a:t>
                      </a:r>
                      <a:r>
                        <a:rPr sz="1400" dirty="0" err="1">
                          <a:solidFill>
                            <a:srgbClr val="282828"/>
                          </a:solidFill>
                          <a:latin typeface="Arial"/>
                        </a:rPr>
                        <a:t>страховых</a:t>
                      </a:r>
                      <a:r>
                        <a:rPr sz="1400" dirty="0">
                          <a:solidFill>
                            <a:srgbClr val="282828"/>
                          </a:solidFill>
                          <a:latin typeface="Arial"/>
                        </a:rPr>
                        <a:t> </a:t>
                      </a:r>
                      <a:r>
                        <a:rPr sz="1400" dirty="0" err="1">
                          <a:solidFill>
                            <a:srgbClr val="282828"/>
                          </a:solidFill>
                          <a:latin typeface="Arial"/>
                        </a:rPr>
                        <a:t>взносов</a:t>
                      </a:r>
                      <a:r>
                        <a:rPr sz="1400" dirty="0">
                          <a:solidFill>
                            <a:srgbClr val="282828"/>
                          </a:solidFill>
                          <a:latin typeface="Arial"/>
                        </a:rPr>
                        <a:t>, </a:t>
                      </a:r>
                      <a:r>
                        <a:rPr sz="1400" dirty="0" err="1">
                          <a:solidFill>
                            <a:srgbClr val="282828"/>
                          </a:solidFill>
                          <a:latin typeface="Arial"/>
                        </a:rPr>
                        <a:t>выплата</a:t>
                      </a:r>
                      <a:r>
                        <a:rPr sz="1400" dirty="0">
                          <a:solidFill>
                            <a:srgbClr val="282828"/>
                          </a:solidFill>
                          <a:latin typeface="Arial"/>
                        </a:rPr>
                        <a:t> </a:t>
                      </a:r>
                      <a:r>
                        <a:rPr sz="1400" dirty="0" err="1">
                          <a:solidFill>
                            <a:srgbClr val="282828"/>
                          </a:solidFill>
                          <a:latin typeface="Arial"/>
                        </a:rPr>
                        <a:t>через</a:t>
                      </a:r>
                      <a:r>
                        <a:rPr sz="1400" dirty="0">
                          <a:solidFill>
                            <a:srgbClr val="282828"/>
                          </a:solidFill>
                          <a:latin typeface="Arial"/>
                        </a:rPr>
                        <a:t> </a:t>
                      </a:r>
                      <a:r>
                        <a:rPr sz="1400" dirty="0" err="1">
                          <a:solidFill>
                            <a:srgbClr val="282828"/>
                          </a:solidFill>
                          <a:latin typeface="Arial"/>
                        </a:rPr>
                        <a:t>кассу</a:t>
                      </a:r>
                      <a:r>
                        <a:rPr sz="1400" dirty="0">
                          <a:solidFill>
                            <a:srgbClr val="282828"/>
                          </a:solidFill>
                          <a:latin typeface="Arial"/>
                        </a:rPr>
                        <a:t> </a:t>
                      </a:r>
                      <a:r>
                        <a:rPr sz="1400" dirty="0" err="1">
                          <a:solidFill>
                            <a:srgbClr val="282828"/>
                          </a:solidFill>
                          <a:latin typeface="Arial"/>
                        </a:rPr>
                        <a:t>или</a:t>
                      </a:r>
                      <a:r>
                        <a:rPr sz="1400" dirty="0">
                          <a:solidFill>
                            <a:srgbClr val="282828"/>
                          </a:solidFill>
                          <a:latin typeface="Arial"/>
                        </a:rPr>
                        <a:t> </a:t>
                      </a:r>
                      <a:r>
                        <a:rPr sz="1400" dirty="0" err="1">
                          <a:solidFill>
                            <a:srgbClr val="282828"/>
                          </a:solidFill>
                          <a:latin typeface="Arial"/>
                        </a:rPr>
                        <a:t>банк</a:t>
                      </a:r>
                      <a:r>
                        <a:rPr sz="1400" dirty="0">
                          <a:solidFill>
                            <a:srgbClr val="282828"/>
                          </a:solidFill>
                          <a:latin typeface="Arial"/>
                        </a:rPr>
                        <a:t>.</a:t>
                      </a:r>
                    </a:p>
                  </a:txBody>
                  <a:tcPr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971865" y="248920"/>
            <a:ext cx="7892752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Четыре</a:t>
            </a:r>
            <a:r>
              <a:rPr sz="2100" b="1" dirty="0">
                <a:solidFill>
                  <a:srgbClr val="282828"/>
                </a:solidFill>
                <a:latin typeface="Futura PT Demi" panose="020B0604020202020204" charset="-52"/>
              </a:rPr>
              <a:t> </a:t>
            </a:r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модуля</a:t>
            </a:r>
            <a:r>
              <a:rPr sz="2100" b="1" dirty="0">
                <a:solidFill>
                  <a:srgbClr val="282828"/>
                </a:solidFill>
                <a:latin typeface="Futura PT Demi" panose="020B0604020202020204" charset="-52"/>
              </a:rPr>
              <a:t> </a:t>
            </a:r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курса</a:t>
            </a:r>
            <a:r>
              <a:rPr sz="2100" b="1" dirty="0">
                <a:solidFill>
                  <a:srgbClr val="282828"/>
                </a:solidFill>
                <a:latin typeface="Futura PT Demi" panose="020B0604020202020204" charset="-52"/>
              </a:rPr>
              <a:t> </a:t>
            </a:r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обеспечивают</a:t>
            </a:r>
            <a:r>
              <a:rPr sz="2100" b="1" dirty="0">
                <a:solidFill>
                  <a:srgbClr val="282828"/>
                </a:solidFill>
                <a:latin typeface="Futura PT Demi" panose="020B0604020202020204" charset="-52"/>
              </a:rPr>
              <a:t> </a:t>
            </a:r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непрерывную</a:t>
            </a:r>
            <a:r>
              <a:rPr sz="2100" b="1" dirty="0">
                <a:solidFill>
                  <a:srgbClr val="282828"/>
                </a:solidFill>
                <a:latin typeface="Futura PT Demi" panose="020B0604020202020204" charset="-52"/>
              </a:rPr>
              <a:t> </a:t>
            </a:r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подготовку</a:t>
            </a:r>
            <a:r>
              <a:rPr sz="2100" b="1" dirty="0">
                <a:solidFill>
                  <a:srgbClr val="282828"/>
                </a:solidFill>
                <a:latin typeface="Futura PT Demi" panose="020B0604020202020204" charset="-52"/>
              </a:rPr>
              <a:t> в </a:t>
            </a:r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течение</a:t>
            </a:r>
            <a:r>
              <a:rPr sz="2100" b="1" dirty="0">
                <a:solidFill>
                  <a:srgbClr val="282828"/>
                </a:solidFill>
                <a:latin typeface="Futura PT Demi" panose="020B0604020202020204" charset="-52"/>
              </a:rPr>
              <a:t> </a:t>
            </a:r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всего</a:t>
            </a:r>
            <a:r>
              <a:rPr sz="2100" b="1" dirty="0">
                <a:solidFill>
                  <a:srgbClr val="282828"/>
                </a:solidFill>
                <a:latin typeface="Futura PT Demi" panose="020B0604020202020204" charset="-52"/>
              </a:rPr>
              <a:t> </a:t>
            </a:r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обучения</a:t>
            </a:r>
            <a:endParaRPr sz="2100" b="1" dirty="0">
              <a:solidFill>
                <a:srgbClr val="282828"/>
              </a:solidFill>
              <a:latin typeface="Futura PT Demi" panose="020B0604020202020204" charset="-52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7200" y="6217920"/>
            <a:ext cx="11277295" cy="25400"/>
          </a:xfrm>
          <a:prstGeom prst="rect">
            <a:avLst/>
          </a:prstGeom>
          <a:solidFill>
            <a:srgbClr val="DB14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7" name="TextBox 6"/>
          <p:cNvSpPr txBox="1"/>
          <p:nvPr/>
        </p:nvSpPr>
        <p:spPr>
          <a:xfrm>
            <a:off x="457200" y="630936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dirty="0" err="1">
                <a:solidFill>
                  <a:srgbClr val="808080"/>
                </a:solidFill>
                <a:latin typeface="Arial"/>
              </a:rPr>
              <a:t>Цифровая</a:t>
            </a:r>
            <a:r>
              <a:rPr sz="1000" dirty="0">
                <a:solidFill>
                  <a:srgbClr val="808080"/>
                </a:solidFill>
                <a:latin typeface="Arial"/>
              </a:rPr>
              <a:t> </a:t>
            </a:r>
            <a:r>
              <a:rPr sz="1000" dirty="0" err="1">
                <a:solidFill>
                  <a:srgbClr val="808080"/>
                </a:solidFill>
                <a:latin typeface="Arial"/>
              </a:rPr>
              <a:t>библиотека</a:t>
            </a:r>
            <a:r>
              <a:rPr sz="1000" dirty="0">
                <a:solidFill>
                  <a:srgbClr val="808080"/>
                </a:solidFill>
                <a:latin typeface="Arial"/>
              </a:rPr>
              <a:t> </a:t>
            </a:r>
            <a:r>
              <a:rPr sz="1000" dirty="0" err="1">
                <a:solidFill>
                  <a:srgbClr val="808080"/>
                </a:solidFill>
                <a:latin typeface="Arial"/>
              </a:rPr>
              <a:t>учебных</a:t>
            </a:r>
            <a:r>
              <a:rPr sz="1000" dirty="0">
                <a:solidFill>
                  <a:srgbClr val="808080"/>
                </a:solidFill>
                <a:latin typeface="Arial"/>
              </a:rPr>
              <a:t> </a:t>
            </a:r>
            <a:r>
              <a:rPr sz="1000" dirty="0" err="1">
                <a:solidFill>
                  <a:srgbClr val="808080"/>
                </a:solidFill>
                <a:latin typeface="Arial"/>
              </a:rPr>
              <a:t>материалов</a:t>
            </a:r>
            <a:r>
              <a:rPr sz="1000" dirty="0">
                <a:solidFill>
                  <a:srgbClr val="808080"/>
                </a:solidFill>
                <a:latin typeface="Arial"/>
              </a:rPr>
              <a:t> </a:t>
            </a:r>
            <a:r>
              <a:rPr sz="1000" dirty="0" err="1">
                <a:solidFill>
                  <a:srgbClr val="808080"/>
                </a:solidFill>
                <a:latin typeface="Arial"/>
              </a:rPr>
              <a:t>для</a:t>
            </a:r>
            <a:r>
              <a:rPr sz="1000" dirty="0">
                <a:solidFill>
                  <a:srgbClr val="808080"/>
                </a:solidFill>
                <a:latin typeface="Arial"/>
              </a:rPr>
              <a:t> СПО  |  </a:t>
            </a:r>
            <a:r>
              <a:rPr sz="1000" dirty="0" err="1">
                <a:solidFill>
                  <a:srgbClr val="808080"/>
                </a:solidFill>
                <a:latin typeface="Arial"/>
              </a:rPr>
              <a:t>Вебинар</a:t>
            </a:r>
            <a:r>
              <a:rPr sz="1000" dirty="0">
                <a:solidFill>
                  <a:srgbClr val="808080"/>
                </a:solidFill>
                <a:latin typeface="Arial"/>
              </a:rPr>
              <a:t> «1С:Образование»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0" y="6309360"/>
            <a:ext cx="304769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000" dirty="0">
                <a:solidFill>
                  <a:srgbClr val="808080"/>
                </a:solidFill>
                <a:latin typeface="Arial"/>
              </a:rPr>
              <a:t>27 августа 2026 года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94944" y="1371600"/>
            <a:ext cx="2560320" cy="4572000"/>
          </a:xfrm>
          <a:prstGeom prst="roundRect">
            <a:avLst/>
          </a:prstGeom>
          <a:solidFill>
            <a:srgbClr val="F5F5F5"/>
          </a:solidFill>
          <a:ln w="1270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91705" y="1371600"/>
            <a:ext cx="2560320" cy="457200"/>
          </a:xfrm>
          <a:prstGeom prst="rect">
            <a:avLst/>
          </a:prstGeom>
          <a:solidFill>
            <a:srgbClr val="DB14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86384" y="1463040"/>
            <a:ext cx="2377440" cy="3262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МОДУЛЬ 1</a:t>
            </a:r>
          </a:p>
          <a:p>
            <a:b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Документирование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учет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активов</a:t>
            </a:r>
            <a:b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Кассовые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банковские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операции</a:t>
            </a:r>
            <a:b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Учет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МПЗ и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затрат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производство</a:t>
            </a:r>
            <a:b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Учет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ОС и НМА в 1С</a:t>
            </a:r>
            <a:endParaRPr lang="ru-RU" sz="1400" dirty="0">
              <a:solidFill>
                <a:srgbClr val="28282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400" dirty="0">
              <a:solidFill>
                <a:srgbClr val="28282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sz="1400" dirty="0">
              <a:solidFill>
                <a:srgbClr val="28282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sz="1400" b="1" dirty="0" err="1">
                <a:solidFill>
                  <a:srgbClr val="DB14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Объем</a:t>
            </a:r>
            <a:r>
              <a:rPr sz="1400" b="1" dirty="0">
                <a:solidFill>
                  <a:srgbClr val="DB14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10 </a:t>
            </a:r>
            <a:r>
              <a:rPr sz="1400" b="1" dirty="0" err="1">
                <a:solidFill>
                  <a:srgbClr val="DB14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занятий</a:t>
            </a:r>
            <a:endParaRPr sz="1400" b="1" dirty="0">
              <a:solidFill>
                <a:srgbClr val="DB141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3438144" y="1371600"/>
            <a:ext cx="2560320" cy="4572000"/>
          </a:xfrm>
          <a:prstGeom prst="roundRect">
            <a:avLst/>
          </a:prstGeom>
          <a:solidFill>
            <a:srgbClr val="F5F5F5"/>
          </a:solidFill>
          <a:ln w="1270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438144" y="1371600"/>
            <a:ext cx="2560320" cy="457200"/>
          </a:xfrm>
          <a:prstGeom prst="rect">
            <a:avLst/>
          </a:prstGeom>
          <a:solidFill>
            <a:srgbClr val="DB14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529584" y="1463040"/>
            <a:ext cx="2377440" cy="3262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МОДУЛЬ 2</a:t>
            </a:r>
          </a:p>
          <a:p>
            <a:b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Учет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обязательств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расчетов</a:t>
            </a:r>
            <a:b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Начисление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заработной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платы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НДФЛ</a:t>
            </a:r>
            <a:b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Расчеты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поставщиками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подрядчиками</a:t>
            </a:r>
            <a:b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Учет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кредитов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займов</a:t>
            </a:r>
            <a:endParaRPr lang="ru-RU" sz="1400" dirty="0">
              <a:solidFill>
                <a:srgbClr val="28282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sz="1400" dirty="0">
              <a:solidFill>
                <a:srgbClr val="28282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sz="1400" b="1" dirty="0" err="1">
                <a:solidFill>
                  <a:srgbClr val="DB14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Объем</a:t>
            </a:r>
            <a:r>
              <a:rPr sz="1400" b="1" dirty="0">
                <a:solidFill>
                  <a:srgbClr val="DB14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ru-RU" sz="1400" b="1" dirty="0">
                <a:solidFill>
                  <a:srgbClr val="DB14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sz="1400" b="1" dirty="0">
                <a:solidFill>
                  <a:srgbClr val="DB14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 err="1">
                <a:solidFill>
                  <a:srgbClr val="DB14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занятий</a:t>
            </a:r>
            <a:endParaRPr sz="1400" b="1" dirty="0">
              <a:solidFill>
                <a:srgbClr val="DB141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6181344" y="1371600"/>
            <a:ext cx="2560320" cy="4572000"/>
          </a:xfrm>
          <a:prstGeom prst="roundRect">
            <a:avLst/>
          </a:prstGeom>
          <a:solidFill>
            <a:srgbClr val="F5F5F5"/>
          </a:solidFill>
          <a:ln w="1270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181344" y="1371600"/>
            <a:ext cx="2560320" cy="457200"/>
          </a:xfrm>
          <a:prstGeom prst="rect">
            <a:avLst/>
          </a:prstGeom>
          <a:solidFill>
            <a:srgbClr val="DB14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272784" y="1463040"/>
            <a:ext cx="2377440" cy="3262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МОДУЛЬ 3</a:t>
            </a:r>
          </a:p>
          <a:p>
            <a:b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Финансовый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результат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закрытие</a:t>
            </a:r>
            <a:b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Закрытие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счетов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затрат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(20, 23, 25, 26)</a:t>
            </a:r>
            <a:b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Автоматический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расчет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налога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прибыль</a:t>
            </a:r>
            <a:b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Реформация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баланса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1С</a:t>
            </a:r>
            <a:endParaRPr lang="ru-RU" sz="1400" dirty="0">
              <a:solidFill>
                <a:srgbClr val="28282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sz="1400" dirty="0">
              <a:solidFill>
                <a:srgbClr val="28282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sz="1400" b="1" dirty="0" err="1">
                <a:solidFill>
                  <a:srgbClr val="DB14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Объем</a:t>
            </a:r>
            <a:r>
              <a:rPr sz="1400" b="1" dirty="0">
                <a:solidFill>
                  <a:srgbClr val="DB14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ru-RU" sz="1400" b="1" dirty="0">
                <a:solidFill>
                  <a:srgbClr val="DB14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sz="1400" b="1" dirty="0">
                <a:solidFill>
                  <a:srgbClr val="DB14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 err="1">
                <a:solidFill>
                  <a:srgbClr val="DB14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занятий</a:t>
            </a:r>
            <a:endParaRPr sz="1400" b="1" dirty="0">
              <a:solidFill>
                <a:srgbClr val="DB141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8924544" y="1371600"/>
            <a:ext cx="2560320" cy="4572000"/>
          </a:xfrm>
          <a:prstGeom prst="roundRect">
            <a:avLst/>
          </a:prstGeom>
          <a:solidFill>
            <a:srgbClr val="F5F5F5"/>
          </a:solidFill>
          <a:ln w="1270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8924544" y="1371600"/>
            <a:ext cx="2560320" cy="457200"/>
          </a:xfrm>
          <a:prstGeom prst="rect">
            <a:avLst/>
          </a:prstGeom>
          <a:solidFill>
            <a:srgbClr val="DB14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015984" y="1463040"/>
            <a:ext cx="2377440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МОДУЛЬ 4</a:t>
            </a:r>
          </a:p>
          <a:p>
            <a:b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Составление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отчетности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(Excel)</a:t>
            </a:r>
            <a:b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Сбор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оборотно-сальдовой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ведомости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(ОСВ)</a:t>
            </a:r>
            <a:b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Заполнение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Баланса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формулами</a:t>
            </a:r>
            <a:b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Расчет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финансовых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результатов</a:t>
            </a:r>
            <a:endParaRPr sz="1400" dirty="0">
              <a:solidFill>
                <a:srgbClr val="28282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sz="1400" b="1" dirty="0" err="1">
                <a:solidFill>
                  <a:srgbClr val="DB14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Объем</a:t>
            </a:r>
            <a:r>
              <a:rPr sz="1400" b="1" dirty="0">
                <a:solidFill>
                  <a:srgbClr val="DB14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6 </a:t>
            </a:r>
            <a:r>
              <a:rPr sz="1400" b="1" dirty="0" err="1">
                <a:solidFill>
                  <a:srgbClr val="DB14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занятий</a:t>
            </a:r>
            <a:r>
              <a:rPr sz="1400" b="1" dirty="0">
                <a:solidFill>
                  <a:srgbClr val="DB14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sz="1400" b="1" dirty="0" err="1">
                <a:solidFill>
                  <a:srgbClr val="DB14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Профильный</a:t>
            </a:r>
            <a:r>
              <a:rPr sz="1400" b="1" dirty="0">
                <a:solidFill>
                  <a:srgbClr val="DB14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 err="1">
                <a:solidFill>
                  <a:srgbClr val="DB14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уровень</a:t>
            </a:r>
            <a:r>
              <a:rPr sz="1400" b="1" dirty="0">
                <a:solidFill>
                  <a:srgbClr val="DB14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822857" y="406931"/>
            <a:ext cx="672141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Пять</a:t>
            </a:r>
            <a:r>
              <a:rPr sz="2100" b="1" dirty="0">
                <a:solidFill>
                  <a:srgbClr val="282828"/>
                </a:solidFill>
                <a:latin typeface="Futura PT Demi" panose="020B0604020202020204" charset="-52"/>
              </a:rPr>
              <a:t> </a:t>
            </a:r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форматов</a:t>
            </a:r>
            <a:r>
              <a:rPr sz="2100" b="1" dirty="0">
                <a:solidFill>
                  <a:srgbClr val="282828"/>
                </a:solidFill>
                <a:latin typeface="Futura PT Demi" panose="020B0604020202020204" charset="-52"/>
              </a:rPr>
              <a:t> </a:t>
            </a:r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учебных</a:t>
            </a:r>
            <a:r>
              <a:rPr sz="2100" b="1" dirty="0">
                <a:solidFill>
                  <a:srgbClr val="282828"/>
                </a:solidFill>
                <a:latin typeface="Futura PT Demi" panose="020B0604020202020204" charset="-52"/>
              </a:rPr>
              <a:t> </a:t>
            </a:r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материалов</a:t>
            </a:r>
            <a:r>
              <a:rPr sz="2100" b="1" dirty="0">
                <a:solidFill>
                  <a:srgbClr val="282828"/>
                </a:solidFill>
                <a:latin typeface="Futura PT Demi" panose="020B0604020202020204" charset="-52"/>
              </a:rPr>
              <a:t> </a:t>
            </a:r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доводят</a:t>
            </a:r>
            <a:r>
              <a:rPr sz="2100" b="1" dirty="0">
                <a:solidFill>
                  <a:srgbClr val="282828"/>
                </a:solidFill>
                <a:latin typeface="Futura PT Demi" panose="020B0604020202020204" charset="-52"/>
              </a:rPr>
              <a:t> </a:t>
            </a:r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навыки</a:t>
            </a:r>
            <a:r>
              <a:rPr sz="2100" b="1" dirty="0">
                <a:solidFill>
                  <a:srgbClr val="282828"/>
                </a:solidFill>
                <a:latin typeface="Futura PT Demi" panose="020B0604020202020204" charset="-52"/>
              </a:rPr>
              <a:t> в 1С </a:t>
            </a:r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до</a:t>
            </a:r>
            <a:r>
              <a:rPr sz="2100" b="1" dirty="0">
                <a:solidFill>
                  <a:srgbClr val="282828"/>
                </a:solidFill>
                <a:latin typeface="Futura PT Demi" panose="020B0604020202020204" charset="-52"/>
              </a:rPr>
              <a:t> </a:t>
            </a:r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автоматизма</a:t>
            </a:r>
            <a:endParaRPr sz="2100" b="1" dirty="0">
              <a:solidFill>
                <a:srgbClr val="282828"/>
              </a:solidFill>
              <a:latin typeface="Futura PT Demi" panose="020B0604020202020204" charset="-52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7200" y="6217920"/>
            <a:ext cx="11277295" cy="25400"/>
          </a:xfrm>
          <a:prstGeom prst="rect">
            <a:avLst/>
          </a:prstGeom>
          <a:solidFill>
            <a:srgbClr val="DB14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7" name="TextBox 6"/>
          <p:cNvSpPr txBox="1"/>
          <p:nvPr/>
        </p:nvSpPr>
        <p:spPr>
          <a:xfrm>
            <a:off x="457200" y="630936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dirty="0" err="1">
                <a:solidFill>
                  <a:srgbClr val="808080"/>
                </a:solidFill>
                <a:latin typeface="Arial"/>
              </a:rPr>
              <a:t>Цифровая</a:t>
            </a:r>
            <a:r>
              <a:rPr sz="1000" dirty="0">
                <a:solidFill>
                  <a:srgbClr val="808080"/>
                </a:solidFill>
                <a:latin typeface="Arial"/>
              </a:rPr>
              <a:t> </a:t>
            </a:r>
            <a:r>
              <a:rPr sz="1000" dirty="0" err="1">
                <a:solidFill>
                  <a:srgbClr val="808080"/>
                </a:solidFill>
                <a:latin typeface="Arial"/>
              </a:rPr>
              <a:t>библиотека</a:t>
            </a:r>
            <a:r>
              <a:rPr sz="1000" dirty="0">
                <a:solidFill>
                  <a:srgbClr val="808080"/>
                </a:solidFill>
                <a:latin typeface="Arial"/>
              </a:rPr>
              <a:t> </a:t>
            </a:r>
            <a:r>
              <a:rPr sz="1000" dirty="0" err="1">
                <a:solidFill>
                  <a:srgbClr val="808080"/>
                </a:solidFill>
                <a:latin typeface="Arial"/>
              </a:rPr>
              <a:t>учебных</a:t>
            </a:r>
            <a:r>
              <a:rPr sz="1000" dirty="0">
                <a:solidFill>
                  <a:srgbClr val="808080"/>
                </a:solidFill>
                <a:latin typeface="Arial"/>
              </a:rPr>
              <a:t> </a:t>
            </a:r>
            <a:r>
              <a:rPr sz="1000" dirty="0" err="1">
                <a:solidFill>
                  <a:srgbClr val="808080"/>
                </a:solidFill>
                <a:latin typeface="Arial"/>
              </a:rPr>
              <a:t>материалов</a:t>
            </a:r>
            <a:r>
              <a:rPr sz="1000" dirty="0">
                <a:solidFill>
                  <a:srgbClr val="808080"/>
                </a:solidFill>
                <a:latin typeface="Arial"/>
              </a:rPr>
              <a:t> </a:t>
            </a:r>
            <a:r>
              <a:rPr sz="1000" dirty="0" err="1">
                <a:solidFill>
                  <a:srgbClr val="808080"/>
                </a:solidFill>
                <a:latin typeface="Arial"/>
              </a:rPr>
              <a:t>для</a:t>
            </a:r>
            <a:r>
              <a:rPr sz="1000" dirty="0">
                <a:solidFill>
                  <a:srgbClr val="808080"/>
                </a:solidFill>
                <a:latin typeface="Arial"/>
              </a:rPr>
              <a:t> СПО  |  </a:t>
            </a:r>
            <a:r>
              <a:rPr sz="1000" dirty="0" err="1">
                <a:solidFill>
                  <a:srgbClr val="808080"/>
                </a:solidFill>
                <a:latin typeface="Arial"/>
              </a:rPr>
              <a:t>Вебинар</a:t>
            </a:r>
            <a:r>
              <a:rPr sz="1000" dirty="0">
                <a:solidFill>
                  <a:srgbClr val="808080"/>
                </a:solidFill>
                <a:latin typeface="Arial"/>
              </a:rPr>
              <a:t> «1С:Образование»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0" y="6309360"/>
            <a:ext cx="304769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000" dirty="0">
                <a:solidFill>
                  <a:srgbClr val="808080"/>
                </a:solidFill>
                <a:latin typeface="Arial"/>
              </a:rPr>
              <a:t>27 августа 2026 года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94944" y="1645920"/>
            <a:ext cx="2011680" cy="4114800"/>
          </a:xfrm>
          <a:prstGeom prst="roundRect">
            <a:avLst/>
          </a:prstGeom>
          <a:solidFill>
            <a:srgbClr val="FDF8F0"/>
          </a:solidFill>
          <a:ln w="1270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0" name="TextBox 9"/>
          <p:cNvSpPr txBox="1"/>
          <p:nvPr/>
        </p:nvSpPr>
        <p:spPr>
          <a:xfrm>
            <a:off x="786384" y="1737360"/>
            <a:ext cx="1828800" cy="25083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1" dirty="0" err="1">
                <a:solidFill>
                  <a:srgbClr val="DB1414"/>
                </a:solidFill>
                <a:latin typeface="Arial"/>
              </a:rPr>
              <a:t>Шаг</a:t>
            </a:r>
            <a:r>
              <a:rPr sz="2000" b="1" dirty="0">
                <a:solidFill>
                  <a:srgbClr val="DB1414"/>
                </a:solidFill>
                <a:latin typeface="Arial"/>
              </a:rPr>
              <a:t> 1</a:t>
            </a:r>
          </a:p>
          <a:p>
            <a:pPr algn="ctr">
              <a:spcAft>
                <a:spcPts val="600"/>
              </a:spcAft>
            </a:pPr>
            <a:r>
              <a:rPr sz="2400" b="1" dirty="0" err="1">
                <a:solidFill>
                  <a:srgbClr val="282828"/>
                </a:solidFill>
                <a:latin typeface="Arial"/>
              </a:rPr>
              <a:t>Конспект-шпаргалка</a:t>
            </a:r>
            <a:endParaRPr sz="2400" b="1" dirty="0">
              <a:solidFill>
                <a:srgbClr val="282828"/>
              </a:solidFill>
              <a:latin typeface="Arial"/>
            </a:endParaRPr>
          </a:p>
          <a:p>
            <a:r>
              <a:rPr sz="1400" dirty="0" err="1">
                <a:solidFill>
                  <a:srgbClr val="282828"/>
                </a:solidFill>
                <a:latin typeface="Arial"/>
              </a:rPr>
              <a:t>Прикладная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суть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нормативной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базы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без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лишней</a:t>
            </a:r>
            <a:r>
              <a:rPr sz="1400" dirty="0">
                <a:solidFill>
                  <a:srgbClr val="282828"/>
                </a:solidFill>
                <a:latin typeface="Arial"/>
              </a:rPr>
              <a:t> «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воды</a:t>
            </a:r>
            <a:r>
              <a:rPr sz="1400" dirty="0">
                <a:solidFill>
                  <a:srgbClr val="282828"/>
                </a:solidFill>
                <a:latin typeface="Arial"/>
              </a:rPr>
              <a:t>».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Самое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главное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для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логики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счетов</a:t>
            </a:r>
            <a:r>
              <a:rPr sz="1400" dirty="0">
                <a:solidFill>
                  <a:srgbClr val="282828"/>
                </a:solidFill>
                <a:latin typeface="Arial"/>
              </a:rPr>
              <a:t>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889504" y="1645920"/>
            <a:ext cx="2011680" cy="4114800"/>
          </a:xfrm>
          <a:prstGeom prst="roundRect">
            <a:avLst/>
          </a:prstGeom>
          <a:solidFill>
            <a:srgbClr val="F5F5F5"/>
          </a:solidFill>
          <a:ln w="1270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889504" y="1737360"/>
            <a:ext cx="2011680" cy="22929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1" dirty="0" err="1">
                <a:solidFill>
                  <a:srgbClr val="DB1414"/>
                </a:solidFill>
                <a:latin typeface="Arial"/>
              </a:rPr>
              <a:t>Шаг</a:t>
            </a:r>
            <a:r>
              <a:rPr sz="2000" b="1" dirty="0">
                <a:solidFill>
                  <a:srgbClr val="DB1414"/>
                </a:solidFill>
                <a:latin typeface="Arial"/>
              </a:rPr>
              <a:t> 2</a:t>
            </a:r>
          </a:p>
          <a:p>
            <a:pPr algn="ctr">
              <a:spcAft>
                <a:spcPts val="600"/>
              </a:spcAft>
            </a:pPr>
            <a:r>
              <a:rPr sz="2400" b="1" dirty="0" err="1">
                <a:solidFill>
                  <a:srgbClr val="282828"/>
                </a:solidFill>
                <a:latin typeface="Arial"/>
              </a:rPr>
              <a:t>Пошаговый</a:t>
            </a:r>
            <a:r>
              <a:rPr sz="2400" b="1" dirty="0">
                <a:solidFill>
                  <a:srgbClr val="282828"/>
                </a:solidFill>
                <a:latin typeface="Arial"/>
              </a:rPr>
              <a:t> </a:t>
            </a:r>
            <a:r>
              <a:rPr sz="2400" b="1" dirty="0" err="1">
                <a:solidFill>
                  <a:srgbClr val="282828"/>
                </a:solidFill>
                <a:latin typeface="Arial"/>
              </a:rPr>
              <a:t>алгоритм</a:t>
            </a:r>
            <a:endParaRPr sz="2400" b="1" dirty="0">
              <a:solidFill>
                <a:srgbClr val="282828"/>
              </a:solidFill>
              <a:latin typeface="Arial"/>
            </a:endParaRPr>
          </a:p>
          <a:p>
            <a:r>
              <a:rPr sz="1400" dirty="0" err="1">
                <a:solidFill>
                  <a:srgbClr val="282828"/>
                </a:solidFill>
                <a:latin typeface="Arial"/>
              </a:rPr>
              <a:t>Визуальные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технологические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карты</a:t>
            </a:r>
            <a:r>
              <a:rPr sz="1400" dirty="0">
                <a:solidFill>
                  <a:srgbClr val="282828"/>
                </a:solidFill>
                <a:latin typeface="Arial"/>
              </a:rPr>
              <a:t> с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пошаговыми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скриншотами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интерфейса</a:t>
            </a:r>
            <a:r>
              <a:rPr sz="1400" dirty="0">
                <a:solidFill>
                  <a:srgbClr val="282828"/>
                </a:solidFill>
                <a:latin typeface="Arial"/>
              </a:rPr>
              <a:t> 1С.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84064" y="1645920"/>
            <a:ext cx="2011680" cy="4114800"/>
          </a:xfrm>
          <a:prstGeom prst="roundRect">
            <a:avLst/>
          </a:prstGeom>
          <a:solidFill>
            <a:srgbClr val="FDF8F0"/>
          </a:solidFill>
          <a:ln w="1270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5175504" y="1737360"/>
            <a:ext cx="1828800" cy="25083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1" dirty="0" err="1">
                <a:solidFill>
                  <a:srgbClr val="DB1414"/>
                </a:solidFill>
                <a:latin typeface="Arial"/>
              </a:rPr>
              <a:t>Шаг</a:t>
            </a:r>
            <a:r>
              <a:rPr sz="2000" b="1" dirty="0">
                <a:solidFill>
                  <a:srgbClr val="DB1414"/>
                </a:solidFill>
                <a:latin typeface="Arial"/>
              </a:rPr>
              <a:t> 3</a:t>
            </a:r>
          </a:p>
          <a:p>
            <a:pPr algn="ctr">
              <a:spcAft>
                <a:spcPts val="600"/>
              </a:spcAft>
            </a:pPr>
            <a:r>
              <a:rPr sz="2400" b="1" dirty="0" err="1">
                <a:solidFill>
                  <a:srgbClr val="282828"/>
                </a:solidFill>
                <a:latin typeface="Arial"/>
              </a:rPr>
              <a:t>Видеолекция</a:t>
            </a:r>
            <a:endParaRPr sz="2400" b="1" dirty="0">
              <a:solidFill>
                <a:srgbClr val="282828"/>
              </a:solidFill>
              <a:latin typeface="Arial"/>
            </a:endParaRPr>
          </a:p>
          <a:p>
            <a:r>
              <a:rPr sz="1400" dirty="0" err="1">
                <a:solidFill>
                  <a:srgbClr val="282828"/>
                </a:solidFill>
                <a:latin typeface="Arial"/>
              </a:rPr>
              <a:t>Подробный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разбор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решения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сквозной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экзаменационной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задачи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практикующим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экспертом</a:t>
            </a:r>
            <a:r>
              <a:rPr sz="1400" dirty="0">
                <a:solidFill>
                  <a:srgbClr val="282828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278624" y="1645920"/>
            <a:ext cx="2011680" cy="4114800"/>
          </a:xfrm>
          <a:prstGeom prst="roundRect">
            <a:avLst/>
          </a:prstGeom>
          <a:solidFill>
            <a:srgbClr val="F5F5F5"/>
          </a:solidFill>
          <a:ln w="1270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370064" y="1737360"/>
            <a:ext cx="1920240" cy="22929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1" dirty="0" err="1">
                <a:solidFill>
                  <a:srgbClr val="DB1414"/>
                </a:solidFill>
                <a:latin typeface="Arial"/>
              </a:rPr>
              <a:t>Шаг</a:t>
            </a:r>
            <a:r>
              <a:rPr sz="2000" b="1" dirty="0">
                <a:solidFill>
                  <a:srgbClr val="DB1414"/>
                </a:solidFill>
                <a:latin typeface="Arial"/>
              </a:rPr>
              <a:t> 4</a:t>
            </a:r>
          </a:p>
          <a:p>
            <a:pPr algn="ctr">
              <a:spcAft>
                <a:spcPts val="600"/>
              </a:spcAft>
            </a:pPr>
            <a:r>
              <a:rPr sz="2400" b="1" dirty="0" err="1">
                <a:solidFill>
                  <a:srgbClr val="282828"/>
                </a:solidFill>
                <a:latin typeface="Arial"/>
              </a:rPr>
              <a:t>Тесты-тренажеры</a:t>
            </a:r>
            <a:endParaRPr sz="2400" b="1" dirty="0">
              <a:solidFill>
                <a:srgbClr val="282828"/>
              </a:solidFill>
              <a:latin typeface="Arial"/>
            </a:endParaRPr>
          </a:p>
          <a:p>
            <a:r>
              <a:rPr sz="1400" dirty="0" err="1">
                <a:solidFill>
                  <a:srgbClr val="282828"/>
                </a:solidFill>
                <a:latin typeface="Arial"/>
              </a:rPr>
              <a:t>Интерактивный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блок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автоматизированной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проверки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счетов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учета</a:t>
            </a:r>
            <a:r>
              <a:rPr sz="1400" dirty="0">
                <a:solidFill>
                  <a:srgbClr val="282828"/>
                </a:solidFill>
                <a:latin typeface="Arial"/>
              </a:rPr>
              <a:t> и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логики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проводок</a:t>
            </a:r>
            <a:r>
              <a:rPr sz="1400" dirty="0">
                <a:solidFill>
                  <a:srgbClr val="282828"/>
                </a:solidFill>
                <a:latin typeface="Arial"/>
              </a:rPr>
              <a:t>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473184" y="1645920"/>
            <a:ext cx="2011680" cy="4114800"/>
          </a:xfrm>
          <a:prstGeom prst="roundRect">
            <a:avLst/>
          </a:prstGeom>
          <a:solidFill>
            <a:srgbClr val="FDF8F0"/>
          </a:solidFill>
          <a:ln w="1270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9564624" y="1737360"/>
            <a:ext cx="1828800" cy="29392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1" dirty="0" err="1">
                <a:solidFill>
                  <a:srgbClr val="DB1414"/>
                </a:solidFill>
                <a:latin typeface="Arial"/>
              </a:rPr>
              <a:t>Шаг</a:t>
            </a:r>
            <a:r>
              <a:rPr sz="2000" b="1" dirty="0">
                <a:solidFill>
                  <a:srgbClr val="DB1414"/>
                </a:solidFill>
                <a:latin typeface="Arial"/>
              </a:rPr>
              <a:t> 5</a:t>
            </a:r>
          </a:p>
          <a:p>
            <a:pPr algn="ctr">
              <a:spcAft>
                <a:spcPts val="600"/>
              </a:spcAft>
            </a:pPr>
            <a:r>
              <a:rPr sz="2400" b="1" dirty="0" err="1">
                <a:solidFill>
                  <a:srgbClr val="282828"/>
                </a:solidFill>
                <a:latin typeface="Arial"/>
              </a:rPr>
              <a:t>Индивидуальное</a:t>
            </a:r>
            <a:r>
              <a:rPr sz="2400" b="1" dirty="0">
                <a:solidFill>
                  <a:srgbClr val="282828"/>
                </a:solidFill>
                <a:latin typeface="Arial"/>
              </a:rPr>
              <a:t> </a:t>
            </a:r>
            <a:r>
              <a:rPr sz="2400" b="1" dirty="0" err="1">
                <a:solidFill>
                  <a:srgbClr val="282828"/>
                </a:solidFill>
                <a:latin typeface="Arial"/>
              </a:rPr>
              <a:t>задание</a:t>
            </a:r>
            <a:endParaRPr sz="2400" b="1" dirty="0">
              <a:solidFill>
                <a:srgbClr val="282828"/>
              </a:solidFill>
              <a:latin typeface="Arial"/>
            </a:endParaRPr>
          </a:p>
          <a:p>
            <a:r>
              <a:rPr sz="1400" dirty="0" err="1">
                <a:solidFill>
                  <a:srgbClr val="282828"/>
                </a:solidFill>
                <a:latin typeface="Arial"/>
              </a:rPr>
              <a:t>Самостоятельная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работа</a:t>
            </a:r>
            <a:r>
              <a:rPr sz="1400" dirty="0">
                <a:solidFill>
                  <a:srgbClr val="282828"/>
                </a:solidFill>
                <a:latin typeface="Arial"/>
              </a:rPr>
              <a:t> в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чистой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базе</a:t>
            </a:r>
            <a:r>
              <a:rPr sz="1400" dirty="0">
                <a:solidFill>
                  <a:srgbClr val="282828"/>
                </a:solidFill>
                <a:latin typeface="Arial"/>
              </a:rPr>
              <a:t> 1С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для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закрепления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устойчивой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моторики</a:t>
            </a:r>
            <a:r>
              <a:rPr sz="1400" dirty="0">
                <a:solidFill>
                  <a:srgbClr val="282828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991544" y="358616"/>
            <a:ext cx="885698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Цифровая</a:t>
            </a:r>
            <a:r>
              <a:rPr sz="2100" b="1" dirty="0">
                <a:solidFill>
                  <a:srgbClr val="282828"/>
                </a:solidFill>
                <a:latin typeface="Futura PT Demi" panose="020B0604020202020204" charset="-52"/>
              </a:rPr>
              <a:t> </a:t>
            </a:r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библиотека</a:t>
            </a:r>
            <a:r>
              <a:rPr sz="2100" b="1" dirty="0">
                <a:solidFill>
                  <a:srgbClr val="282828"/>
                </a:solidFill>
                <a:latin typeface="Futura PT Demi" panose="020B0604020202020204" charset="-52"/>
              </a:rPr>
              <a:t> </a:t>
            </a:r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курса</a:t>
            </a:r>
            <a:r>
              <a:rPr sz="2100" b="1" dirty="0">
                <a:solidFill>
                  <a:srgbClr val="282828"/>
                </a:solidFill>
                <a:latin typeface="Futura PT Demi" panose="020B0604020202020204" charset="-52"/>
              </a:rPr>
              <a:t>: </a:t>
            </a:r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Пять</a:t>
            </a:r>
            <a:r>
              <a:rPr sz="2100" b="1" dirty="0">
                <a:solidFill>
                  <a:srgbClr val="282828"/>
                </a:solidFill>
                <a:latin typeface="Futura PT Demi" panose="020B0604020202020204" charset="-52"/>
              </a:rPr>
              <a:t> </a:t>
            </a:r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форматов</a:t>
            </a:r>
            <a:r>
              <a:rPr sz="2100" b="1" dirty="0">
                <a:solidFill>
                  <a:srgbClr val="282828"/>
                </a:solidFill>
                <a:latin typeface="Futura PT Demi" panose="020B0604020202020204" charset="-52"/>
              </a:rPr>
              <a:t> и </a:t>
            </a:r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инструменты</a:t>
            </a:r>
            <a:r>
              <a:rPr sz="2100" b="1" dirty="0">
                <a:solidFill>
                  <a:srgbClr val="282828"/>
                </a:solidFill>
                <a:latin typeface="Futura PT Demi" panose="020B0604020202020204" charset="-52"/>
              </a:rPr>
              <a:t> </a:t>
            </a:r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педагога</a:t>
            </a:r>
            <a:endParaRPr sz="2100" b="1" dirty="0">
              <a:solidFill>
                <a:srgbClr val="282828"/>
              </a:solidFill>
              <a:latin typeface="Futura PT Demi" panose="020B0604020202020204" charset="-52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7200" y="6217920"/>
            <a:ext cx="11277295" cy="25603"/>
          </a:xfrm>
          <a:prstGeom prst="rect">
            <a:avLst/>
          </a:prstGeom>
          <a:solidFill>
            <a:srgbClr val="DB14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57200" y="630936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>
                <a:solidFill>
                  <a:srgbClr val="808080"/>
                </a:solidFill>
                <a:latin typeface="Arial"/>
              </a:rPr>
              <a:t>Цифровая библиотека учебных материалов для СПО  |  Вебинар «1С:Образование»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313914" y="6309360"/>
            <a:ext cx="1420581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lang="ru-RU" sz="1000" dirty="0">
                <a:solidFill>
                  <a:srgbClr val="808080"/>
                </a:solidFill>
                <a:latin typeface="Arial"/>
              </a:rPr>
              <a:t>27 августа 2026 года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1371600"/>
            <a:ext cx="5394960" cy="4572000"/>
          </a:xfrm>
          <a:prstGeom prst="roundRect">
            <a:avLst/>
          </a:prstGeom>
          <a:solidFill>
            <a:srgbClr val="F5F5F5"/>
          </a:solidFill>
          <a:ln w="1270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0080" y="1508760"/>
            <a:ext cx="5029200" cy="21031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2000" b="1" dirty="0" err="1">
                <a:solidFill>
                  <a:srgbClr val="DB1414"/>
                </a:solidFill>
                <a:latin typeface="Arial"/>
              </a:rPr>
              <a:t>Архитектура</a:t>
            </a:r>
            <a:r>
              <a:rPr sz="2000" b="1" dirty="0">
                <a:solidFill>
                  <a:srgbClr val="DB1414"/>
                </a:solidFill>
                <a:latin typeface="Arial"/>
              </a:rPr>
              <a:t> </a:t>
            </a:r>
            <a:r>
              <a:rPr sz="2000" b="1" dirty="0" err="1">
                <a:solidFill>
                  <a:srgbClr val="DB1414"/>
                </a:solidFill>
                <a:latin typeface="Arial"/>
              </a:rPr>
              <a:t>учебных</a:t>
            </a:r>
            <a:r>
              <a:rPr sz="2000" b="1" dirty="0">
                <a:solidFill>
                  <a:srgbClr val="DB1414"/>
                </a:solidFill>
                <a:latin typeface="Arial"/>
              </a:rPr>
              <a:t> </a:t>
            </a:r>
            <a:r>
              <a:rPr sz="2000" b="1" dirty="0" err="1">
                <a:solidFill>
                  <a:srgbClr val="DB1414"/>
                </a:solidFill>
                <a:latin typeface="Arial"/>
              </a:rPr>
              <a:t>материалов</a:t>
            </a:r>
            <a:endParaRPr sz="2000" b="1" dirty="0">
              <a:solidFill>
                <a:srgbClr val="DB1414"/>
              </a:solidFill>
              <a:latin typeface="Arial"/>
            </a:endParaRPr>
          </a:p>
          <a:p>
            <a:pPr algn="l">
              <a:spcBef>
                <a:spcPts val="400"/>
              </a:spcBef>
              <a:spcAft>
                <a:spcPts val="600"/>
              </a:spcAft>
            </a:pPr>
            <a:r>
              <a:rPr sz="1400" dirty="0">
                <a:solidFill>
                  <a:srgbClr val="282828"/>
                </a:solidFill>
                <a:latin typeface="Arial"/>
              </a:rPr>
              <a:t>•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Полный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цикл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темы</a:t>
            </a:r>
            <a:r>
              <a:rPr sz="1400" dirty="0">
                <a:solidFill>
                  <a:srgbClr val="282828"/>
                </a:solidFill>
                <a:latin typeface="Arial"/>
              </a:rPr>
              <a:t>: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каждое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занятие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содержит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конспект-шпаргалку</a:t>
            </a:r>
            <a:r>
              <a:rPr sz="1400" dirty="0">
                <a:solidFill>
                  <a:srgbClr val="282828"/>
                </a:solidFill>
                <a:latin typeface="Arial"/>
              </a:rPr>
              <a:t>,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пошаговый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алгоритм</a:t>
            </a:r>
            <a:r>
              <a:rPr sz="1400" dirty="0">
                <a:solidFill>
                  <a:srgbClr val="282828"/>
                </a:solidFill>
                <a:latin typeface="Arial"/>
              </a:rPr>
              <a:t> и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видеолекцию</a:t>
            </a:r>
            <a:r>
              <a:rPr sz="1400" dirty="0">
                <a:solidFill>
                  <a:srgbClr val="282828"/>
                </a:solidFill>
                <a:latin typeface="Arial"/>
              </a:rPr>
              <a:t>.</a:t>
            </a:r>
          </a:p>
          <a:p>
            <a:pPr algn="l">
              <a:spcBef>
                <a:spcPts val="400"/>
              </a:spcBef>
              <a:spcAft>
                <a:spcPts val="600"/>
              </a:spcAft>
            </a:pPr>
            <a:r>
              <a:rPr sz="1400" dirty="0">
                <a:solidFill>
                  <a:srgbClr val="282828"/>
                </a:solidFill>
                <a:latin typeface="Arial"/>
              </a:rPr>
              <a:t>•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Проверка</a:t>
            </a:r>
            <a:r>
              <a:rPr sz="1400" dirty="0">
                <a:solidFill>
                  <a:srgbClr val="282828"/>
                </a:solidFill>
                <a:latin typeface="Arial"/>
              </a:rPr>
              <a:t> и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закрепление</a:t>
            </a:r>
            <a:r>
              <a:rPr sz="1400" dirty="0">
                <a:solidFill>
                  <a:srgbClr val="282828"/>
                </a:solidFill>
                <a:latin typeface="Arial"/>
              </a:rPr>
              <a:t>: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интерактивные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тесты-тренажеры</a:t>
            </a:r>
            <a:r>
              <a:rPr sz="1400" dirty="0">
                <a:solidFill>
                  <a:srgbClr val="282828"/>
                </a:solidFill>
                <a:latin typeface="Arial"/>
              </a:rPr>
              <a:t> и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задания</a:t>
            </a:r>
            <a:r>
              <a:rPr sz="1400" dirty="0">
                <a:solidFill>
                  <a:srgbClr val="282828"/>
                </a:solidFill>
                <a:latin typeface="Arial"/>
              </a:rPr>
              <a:t> в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чистой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базе</a:t>
            </a:r>
            <a:r>
              <a:rPr sz="1400" dirty="0">
                <a:solidFill>
                  <a:srgbClr val="282828"/>
                </a:solidFill>
                <a:latin typeface="Arial"/>
              </a:rPr>
              <a:t> 1С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для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отработки</a:t>
            </a:r>
            <a:r>
              <a:rPr sz="1400" dirty="0">
                <a:solidFill>
                  <a:srgbClr val="282828"/>
                </a:solidFill>
                <a:latin typeface="Arial"/>
              </a:rPr>
              <a:t>.</a:t>
            </a:r>
          </a:p>
          <a:p>
            <a:pPr algn="l">
              <a:spcBef>
                <a:spcPts val="400"/>
              </a:spcBef>
              <a:spcAft>
                <a:spcPts val="0"/>
              </a:spcAft>
            </a:pPr>
            <a:r>
              <a:rPr sz="1400" dirty="0">
                <a:solidFill>
                  <a:srgbClr val="282828"/>
                </a:solidFill>
                <a:latin typeface="Arial"/>
              </a:rPr>
              <a:t>•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Осмысленное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обучение</a:t>
            </a:r>
            <a:r>
              <a:rPr sz="1400" dirty="0">
                <a:solidFill>
                  <a:srgbClr val="282828"/>
                </a:solidFill>
                <a:latin typeface="Arial"/>
              </a:rPr>
              <a:t>: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тесты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ЭОРов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проверяют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не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память</a:t>
            </a:r>
            <a:r>
              <a:rPr sz="1400" dirty="0">
                <a:solidFill>
                  <a:srgbClr val="282828"/>
                </a:solidFill>
                <a:latin typeface="Arial"/>
              </a:rPr>
              <a:t>, а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логику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проводок</a:t>
            </a:r>
            <a:r>
              <a:rPr sz="1400" dirty="0">
                <a:solidFill>
                  <a:srgbClr val="282828"/>
                </a:solidFill>
                <a:latin typeface="Arial"/>
              </a:rPr>
              <a:t> и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выбора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журналов</a:t>
            </a:r>
            <a:r>
              <a:rPr sz="1400" dirty="0">
                <a:solidFill>
                  <a:srgbClr val="282828"/>
                </a:solidFill>
                <a:latin typeface="Arial"/>
              </a:rPr>
              <a:t>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39535" y="1371600"/>
            <a:ext cx="5394960" cy="4572000"/>
          </a:xfrm>
          <a:prstGeom prst="roundRect">
            <a:avLst/>
          </a:prstGeom>
          <a:solidFill>
            <a:srgbClr val="F5F5F5"/>
          </a:solidFill>
          <a:ln w="1270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522415" y="1508760"/>
            <a:ext cx="5029200" cy="2626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2000" b="1" dirty="0" err="1">
                <a:solidFill>
                  <a:srgbClr val="DB1414"/>
                </a:solidFill>
                <a:latin typeface="Arial"/>
              </a:rPr>
              <a:t>Гибкий</a:t>
            </a:r>
            <a:r>
              <a:rPr sz="2000" b="1" dirty="0">
                <a:solidFill>
                  <a:srgbClr val="DB1414"/>
                </a:solidFill>
                <a:latin typeface="Arial"/>
              </a:rPr>
              <a:t> </a:t>
            </a:r>
            <a:r>
              <a:rPr sz="2000" b="1" dirty="0" err="1">
                <a:solidFill>
                  <a:srgbClr val="DB1414"/>
                </a:solidFill>
                <a:latin typeface="Arial"/>
              </a:rPr>
              <a:t>конструктор</a:t>
            </a:r>
            <a:r>
              <a:rPr sz="2000" b="1" dirty="0">
                <a:solidFill>
                  <a:srgbClr val="DB1414"/>
                </a:solidFill>
                <a:latin typeface="Arial"/>
              </a:rPr>
              <a:t> </a:t>
            </a:r>
            <a:r>
              <a:rPr sz="2000" b="1" dirty="0" err="1">
                <a:solidFill>
                  <a:srgbClr val="DB1414"/>
                </a:solidFill>
                <a:latin typeface="Arial"/>
              </a:rPr>
              <a:t>для</a:t>
            </a:r>
            <a:r>
              <a:rPr sz="2000" b="1" dirty="0">
                <a:solidFill>
                  <a:srgbClr val="DB1414"/>
                </a:solidFill>
                <a:latin typeface="Arial"/>
              </a:rPr>
              <a:t> </a:t>
            </a:r>
            <a:r>
              <a:rPr sz="2000" b="1" dirty="0" err="1">
                <a:solidFill>
                  <a:srgbClr val="DB1414"/>
                </a:solidFill>
                <a:latin typeface="Arial"/>
              </a:rPr>
              <a:t>преподавателя</a:t>
            </a:r>
            <a:endParaRPr sz="2000" b="1" dirty="0">
              <a:solidFill>
                <a:srgbClr val="DB1414"/>
              </a:solidFill>
              <a:latin typeface="Arial"/>
            </a:endParaRPr>
          </a:p>
          <a:p>
            <a:pPr algn="l">
              <a:spcBef>
                <a:spcPts val="400"/>
              </a:spcBef>
              <a:spcAft>
                <a:spcPts val="600"/>
              </a:spcAft>
            </a:pPr>
            <a:r>
              <a:rPr sz="1400" dirty="0">
                <a:solidFill>
                  <a:srgbClr val="282828"/>
                </a:solidFill>
                <a:latin typeface="Arial"/>
              </a:rPr>
              <a:t>•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Управление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временем</a:t>
            </a:r>
            <a:r>
              <a:rPr sz="1400" dirty="0">
                <a:solidFill>
                  <a:srgbClr val="282828"/>
                </a:solidFill>
                <a:latin typeface="Arial"/>
              </a:rPr>
              <a:t>: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настройка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жесткого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тайминга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прохождения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тестов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для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симуляции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лимитов</a:t>
            </a:r>
            <a:r>
              <a:rPr sz="1400" dirty="0">
                <a:solidFill>
                  <a:srgbClr val="282828"/>
                </a:solidFill>
                <a:latin typeface="Arial"/>
              </a:rPr>
              <a:t> ДЭ.</a:t>
            </a:r>
          </a:p>
          <a:p>
            <a:pPr algn="l">
              <a:spcBef>
                <a:spcPts val="400"/>
              </a:spcBef>
              <a:spcAft>
                <a:spcPts val="600"/>
              </a:spcAft>
            </a:pPr>
            <a:r>
              <a:rPr sz="1400" dirty="0">
                <a:solidFill>
                  <a:srgbClr val="282828"/>
                </a:solidFill>
                <a:latin typeface="Arial"/>
              </a:rPr>
              <a:t>•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Контроль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списывания</a:t>
            </a:r>
            <a:r>
              <a:rPr sz="1400" dirty="0">
                <a:solidFill>
                  <a:srgbClr val="282828"/>
                </a:solidFill>
                <a:latin typeface="Arial"/>
              </a:rPr>
              <a:t>: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случайное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перемешивание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вопросов</a:t>
            </a:r>
            <a:r>
              <a:rPr sz="1400" dirty="0">
                <a:solidFill>
                  <a:srgbClr val="282828"/>
                </a:solidFill>
                <a:latin typeface="Arial"/>
              </a:rPr>
              <a:t> и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ответов</a:t>
            </a:r>
            <a:r>
              <a:rPr sz="1400" dirty="0">
                <a:solidFill>
                  <a:srgbClr val="282828"/>
                </a:solidFill>
                <a:latin typeface="Arial"/>
              </a:rPr>
              <a:t>,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генерация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индивидуальных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вариантов</a:t>
            </a:r>
            <a:r>
              <a:rPr sz="1400" dirty="0">
                <a:solidFill>
                  <a:srgbClr val="282828"/>
                </a:solidFill>
                <a:latin typeface="Arial"/>
              </a:rPr>
              <a:t>.</a:t>
            </a:r>
          </a:p>
          <a:p>
            <a:pPr algn="l">
              <a:spcBef>
                <a:spcPts val="400"/>
              </a:spcBef>
              <a:spcAft>
                <a:spcPts val="0"/>
              </a:spcAft>
            </a:pPr>
            <a:r>
              <a:rPr sz="1400" dirty="0">
                <a:solidFill>
                  <a:srgbClr val="282828"/>
                </a:solidFill>
                <a:latin typeface="Arial"/>
              </a:rPr>
              <a:t>•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Мониторинг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пробелов</a:t>
            </a:r>
            <a:r>
              <a:rPr sz="1400" dirty="0">
                <a:solidFill>
                  <a:srgbClr val="282828"/>
                </a:solidFill>
                <a:latin typeface="Arial"/>
              </a:rPr>
              <a:t>: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мгновенный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сбор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статистики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ошибок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группы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для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адресной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методической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работы</a:t>
            </a:r>
            <a:r>
              <a:rPr sz="1400" dirty="0">
                <a:solidFill>
                  <a:srgbClr val="282828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856223" y="302419"/>
            <a:ext cx="7264113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Конспект-шпаргалка</a:t>
            </a:r>
            <a:r>
              <a:rPr sz="2100" b="1" dirty="0">
                <a:solidFill>
                  <a:srgbClr val="282828"/>
                </a:solidFill>
                <a:latin typeface="Futura PT Demi" panose="020B0604020202020204" charset="-52"/>
              </a:rPr>
              <a:t> </a:t>
            </a:r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актуализирует</a:t>
            </a:r>
            <a:r>
              <a:rPr sz="2100" b="1" dirty="0">
                <a:solidFill>
                  <a:srgbClr val="282828"/>
                </a:solidFill>
                <a:latin typeface="Futura PT Demi" panose="020B0604020202020204" charset="-52"/>
              </a:rPr>
              <a:t> </a:t>
            </a:r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теорию</a:t>
            </a:r>
            <a:r>
              <a:rPr sz="2100" b="1" dirty="0">
                <a:solidFill>
                  <a:srgbClr val="282828"/>
                </a:solidFill>
                <a:latin typeface="Futura PT Demi" panose="020B0604020202020204" charset="-52"/>
              </a:rPr>
              <a:t> </a:t>
            </a:r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под</a:t>
            </a:r>
            <a:r>
              <a:rPr sz="2100" b="1" dirty="0">
                <a:solidFill>
                  <a:srgbClr val="282828"/>
                </a:solidFill>
                <a:latin typeface="Futura PT Demi" panose="020B0604020202020204" charset="-52"/>
              </a:rPr>
              <a:t> </a:t>
            </a:r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новые</a:t>
            </a:r>
            <a:r>
              <a:rPr sz="2100" b="1" dirty="0">
                <a:solidFill>
                  <a:srgbClr val="282828"/>
                </a:solidFill>
                <a:latin typeface="Futura PT Demi" panose="020B0604020202020204" charset="-52"/>
              </a:rPr>
              <a:t> ФСБУ 14/2022 и 26/2020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6217920"/>
            <a:ext cx="11277295" cy="25400"/>
          </a:xfrm>
          <a:prstGeom prst="rect">
            <a:avLst/>
          </a:prstGeom>
          <a:solidFill>
            <a:srgbClr val="DB14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57200" y="630936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808080"/>
                </a:solidFill>
                <a:latin typeface="Arial"/>
              </a:rPr>
              <a:t>Цифровая библиотека учебных материалов для СПО  |  Вебинар «1С:Образование»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0" y="6309360"/>
            <a:ext cx="304769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000" dirty="0">
                <a:solidFill>
                  <a:srgbClr val="808080"/>
                </a:solidFill>
                <a:latin typeface="Arial"/>
              </a:rPr>
              <a:t>27 августа 2026 года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1371600"/>
            <a:ext cx="5394960" cy="4572000"/>
          </a:xfrm>
          <a:prstGeom prst="roundRect">
            <a:avLst/>
          </a:prstGeom>
          <a:solidFill>
            <a:srgbClr val="F5F5F5"/>
          </a:solidFill>
          <a:ln w="1270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0080" y="1463040"/>
            <a:ext cx="5029200" cy="3570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1" dirty="0" err="1">
                <a:solidFill>
                  <a:srgbClr val="DB1414"/>
                </a:solidFill>
                <a:latin typeface="Arial"/>
              </a:rPr>
              <a:t>Принцип</a:t>
            </a:r>
            <a:r>
              <a:rPr sz="2000" b="1" dirty="0">
                <a:solidFill>
                  <a:srgbClr val="DB1414"/>
                </a:solidFill>
                <a:latin typeface="Arial"/>
              </a:rPr>
              <a:t> </a:t>
            </a:r>
            <a:r>
              <a:rPr sz="2000" b="1" dirty="0" err="1">
                <a:solidFill>
                  <a:srgbClr val="DB1414"/>
                </a:solidFill>
                <a:latin typeface="Arial"/>
              </a:rPr>
              <a:t>прикладного</a:t>
            </a:r>
            <a:r>
              <a:rPr sz="2000" b="1" dirty="0">
                <a:solidFill>
                  <a:srgbClr val="DB1414"/>
                </a:solidFill>
                <a:latin typeface="Arial"/>
              </a:rPr>
              <a:t> </a:t>
            </a:r>
            <a:r>
              <a:rPr sz="2000" b="1" dirty="0" err="1">
                <a:solidFill>
                  <a:srgbClr val="DB1414"/>
                </a:solidFill>
                <a:latin typeface="Arial"/>
              </a:rPr>
              <a:t>конспекта</a:t>
            </a:r>
            <a:endParaRPr sz="2000" b="1" dirty="0">
              <a:solidFill>
                <a:srgbClr val="DB1414"/>
              </a:solidFill>
              <a:latin typeface="Arial"/>
            </a:endParaRPr>
          </a:p>
          <a:p>
            <a:br>
              <a:rPr sz="2000" dirty="0"/>
            </a:br>
            <a:r>
              <a:rPr sz="1400" dirty="0">
                <a:solidFill>
                  <a:srgbClr val="282828"/>
                </a:solidFill>
                <a:latin typeface="Arial"/>
              </a:rPr>
              <a:t>•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Исключены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длинные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абстрактные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теоретические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рассуждения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из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классических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учебников</a:t>
            </a:r>
            <a:r>
              <a:rPr sz="1400" dirty="0">
                <a:solidFill>
                  <a:srgbClr val="282828"/>
                </a:solidFill>
                <a:latin typeface="Arial"/>
              </a:rPr>
              <a:t>;</a:t>
            </a:r>
            <a:br>
              <a:rPr sz="2000" dirty="0"/>
            </a:br>
            <a:br>
              <a:rPr sz="2000" dirty="0"/>
            </a:br>
            <a:r>
              <a:rPr sz="1400" dirty="0">
                <a:solidFill>
                  <a:srgbClr val="282828"/>
                </a:solidFill>
                <a:latin typeface="Arial"/>
              </a:rPr>
              <a:t>•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Дается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только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прикладная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суть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хозяйственных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операций</a:t>
            </a:r>
            <a:r>
              <a:rPr sz="1400" dirty="0">
                <a:solidFill>
                  <a:srgbClr val="282828"/>
                </a:solidFill>
                <a:latin typeface="Arial"/>
              </a:rPr>
              <a:t>,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необходимая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для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безошибочного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отражения</a:t>
            </a:r>
            <a:r>
              <a:rPr sz="1400" dirty="0">
                <a:solidFill>
                  <a:srgbClr val="282828"/>
                </a:solidFill>
                <a:latin typeface="Arial"/>
              </a:rPr>
              <a:t> в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учетной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системе</a:t>
            </a:r>
            <a:r>
              <a:rPr sz="1400" dirty="0">
                <a:solidFill>
                  <a:srgbClr val="282828"/>
                </a:solidFill>
                <a:latin typeface="Arial"/>
              </a:rPr>
              <a:t>;</a:t>
            </a:r>
            <a:br>
              <a:rPr sz="2000" dirty="0"/>
            </a:br>
            <a:br>
              <a:rPr sz="2000" dirty="0"/>
            </a:br>
            <a:r>
              <a:rPr sz="1400" dirty="0">
                <a:solidFill>
                  <a:srgbClr val="282828"/>
                </a:solidFill>
                <a:latin typeface="Arial"/>
              </a:rPr>
              <a:t>•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Вся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теория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приведена</a:t>
            </a:r>
            <a:r>
              <a:rPr sz="1400" dirty="0">
                <a:solidFill>
                  <a:srgbClr val="282828"/>
                </a:solidFill>
                <a:latin typeface="Arial"/>
              </a:rPr>
              <a:t> в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полное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соответствие</a:t>
            </a:r>
            <a:r>
              <a:rPr sz="1400" dirty="0">
                <a:solidFill>
                  <a:srgbClr val="282828"/>
                </a:solidFill>
                <a:latin typeface="Arial"/>
              </a:rPr>
              <a:t> с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действующей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нормативно-правовой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базой</a:t>
            </a:r>
            <a:r>
              <a:rPr sz="1400" dirty="0">
                <a:solidFill>
                  <a:srgbClr val="282828"/>
                </a:solidFill>
                <a:latin typeface="Arial"/>
              </a:rPr>
              <a:t> (НПБ) РФ;</a:t>
            </a:r>
            <a:br>
              <a:rPr sz="2000" dirty="0"/>
            </a:br>
            <a:br>
              <a:rPr sz="2000" dirty="0"/>
            </a:br>
            <a:r>
              <a:rPr sz="1400" dirty="0">
                <a:solidFill>
                  <a:srgbClr val="282828"/>
                </a:solidFill>
                <a:latin typeface="Arial"/>
              </a:rPr>
              <a:t>•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Студент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сразу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видит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критерии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признания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объектов</a:t>
            </a:r>
            <a:r>
              <a:rPr sz="1400" dirty="0">
                <a:solidFill>
                  <a:srgbClr val="282828"/>
                </a:solidFill>
                <a:latin typeface="Arial"/>
              </a:rPr>
              <a:t> и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ключевую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логику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проводок</a:t>
            </a:r>
            <a:r>
              <a:rPr sz="1400" dirty="0">
                <a:solidFill>
                  <a:srgbClr val="282828"/>
                </a:solidFill>
                <a:latin typeface="Arial"/>
              </a:rPr>
              <a:t>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39535" y="1371600"/>
            <a:ext cx="5394960" cy="4572000"/>
          </a:xfrm>
          <a:prstGeom prst="roundRect">
            <a:avLst/>
          </a:prstGeom>
          <a:solidFill>
            <a:srgbClr val="FDF8F0"/>
          </a:solidFill>
          <a:ln w="1270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522415" y="1463040"/>
            <a:ext cx="5029200" cy="39395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Пример</a:t>
            </a:r>
            <a:r>
              <a:rPr sz="2400" b="1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sz="2400" b="1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Учет</a:t>
            </a:r>
            <a:r>
              <a:rPr sz="2400" b="1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нематериальных</a:t>
            </a:r>
            <a:r>
              <a:rPr sz="2400" b="1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активов</a:t>
            </a:r>
            <a:r>
              <a:rPr sz="2400" b="1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(НМА)</a:t>
            </a:r>
          </a:p>
          <a:p>
            <a:b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Актуальные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стандарты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ФСБУ 26/2020 «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Капитальные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вложения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и ФСБУ 14/2022 «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Нематериальные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активы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».</a:t>
            </a:r>
            <a:b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Критерии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признания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объекта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качестве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НМА в 1С:</a:t>
            </a:r>
            <a:b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▪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Отсутствие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материально-вещественной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физической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формы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объекта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b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▪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Возможность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идентификации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выделения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других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активов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b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▪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Использование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деятельности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организации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строго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более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12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месяцев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b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▪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Способность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приносить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экономическую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выгоду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доход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в </a:t>
            </a:r>
            <a:r>
              <a:rPr sz="1400" dirty="0" err="1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будущем</a:t>
            </a:r>
            <a:r>
              <a:rPr sz="1400" dirty="0">
                <a:solidFill>
                  <a:srgbClr val="282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673881" y="365760"/>
            <a:ext cx="8166536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Пошаговый</a:t>
            </a:r>
            <a:r>
              <a:rPr sz="2100" b="1" dirty="0">
                <a:solidFill>
                  <a:srgbClr val="282828"/>
                </a:solidFill>
                <a:latin typeface="Futura PT Demi" panose="020B0604020202020204" charset="-52"/>
              </a:rPr>
              <a:t> </a:t>
            </a:r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алгоритм</a:t>
            </a:r>
            <a:r>
              <a:rPr sz="2100" b="1" dirty="0">
                <a:solidFill>
                  <a:srgbClr val="282828"/>
                </a:solidFill>
                <a:latin typeface="Futura PT Demi" panose="020B0604020202020204" charset="-52"/>
              </a:rPr>
              <a:t> в 1С </a:t>
            </a:r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устраняет</a:t>
            </a:r>
            <a:r>
              <a:rPr sz="2100" b="1" dirty="0">
                <a:solidFill>
                  <a:srgbClr val="282828"/>
                </a:solidFill>
                <a:latin typeface="Futura PT Demi" panose="020B0604020202020204" charset="-52"/>
              </a:rPr>
              <a:t> </a:t>
            </a:r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страх</a:t>
            </a:r>
            <a:r>
              <a:rPr sz="2100" b="1" dirty="0">
                <a:solidFill>
                  <a:srgbClr val="282828"/>
                </a:solidFill>
                <a:latin typeface="Futura PT Demi" panose="020B0604020202020204" charset="-52"/>
              </a:rPr>
              <a:t> «</a:t>
            </a:r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пустого</a:t>
            </a:r>
            <a:r>
              <a:rPr sz="2100" b="1" dirty="0">
                <a:solidFill>
                  <a:srgbClr val="282828"/>
                </a:solidFill>
                <a:latin typeface="Futura PT Demi" panose="020B0604020202020204" charset="-52"/>
              </a:rPr>
              <a:t> </a:t>
            </a:r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экрана</a:t>
            </a:r>
            <a:r>
              <a:rPr sz="2100" b="1" dirty="0">
                <a:solidFill>
                  <a:srgbClr val="282828"/>
                </a:solidFill>
                <a:latin typeface="Futura PT Demi" panose="020B0604020202020204" charset="-52"/>
              </a:rPr>
              <a:t>» </a:t>
            </a:r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через</a:t>
            </a:r>
            <a:r>
              <a:rPr sz="2100" b="1" dirty="0">
                <a:solidFill>
                  <a:srgbClr val="282828"/>
                </a:solidFill>
                <a:latin typeface="Futura PT Demi" panose="020B0604020202020204" charset="-52"/>
              </a:rPr>
              <a:t> 5 </a:t>
            </a:r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шагов</a:t>
            </a:r>
            <a:r>
              <a:rPr sz="2100" b="1" dirty="0">
                <a:solidFill>
                  <a:srgbClr val="282828"/>
                </a:solidFill>
                <a:latin typeface="Futura PT Demi" panose="020B0604020202020204" charset="-52"/>
              </a:rPr>
              <a:t> </a:t>
            </a:r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практики</a:t>
            </a:r>
            <a:endParaRPr sz="2100" b="1" dirty="0">
              <a:solidFill>
                <a:srgbClr val="282828"/>
              </a:solidFill>
              <a:latin typeface="Futura PT Demi" panose="020B0604020202020204" charset="-52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7200" y="6217920"/>
            <a:ext cx="11277295" cy="25400"/>
          </a:xfrm>
          <a:prstGeom prst="rect">
            <a:avLst/>
          </a:prstGeom>
          <a:solidFill>
            <a:srgbClr val="DB14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57200" y="630936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808080"/>
                </a:solidFill>
                <a:latin typeface="Arial"/>
              </a:rPr>
              <a:t>Цифровая библиотека учебных материалов для СПО  |  Вебинар «1С:Образование»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0" y="6309360"/>
            <a:ext cx="304769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000" dirty="0">
                <a:solidFill>
                  <a:srgbClr val="808080"/>
                </a:solidFill>
                <a:latin typeface="Arial"/>
              </a:rPr>
              <a:t>27 августа 2026 года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94944" y="1645920"/>
            <a:ext cx="2011680" cy="4114800"/>
          </a:xfrm>
          <a:prstGeom prst="roundRect">
            <a:avLst/>
          </a:prstGeom>
          <a:solidFill>
            <a:srgbClr val="F5F5F5"/>
          </a:solidFill>
          <a:ln w="1270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86384" y="1737360"/>
            <a:ext cx="1828800" cy="1985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1" dirty="0" err="1">
                <a:solidFill>
                  <a:srgbClr val="DB1414"/>
                </a:solidFill>
                <a:latin typeface="Arial"/>
              </a:rPr>
              <a:t>Шаг</a:t>
            </a:r>
            <a:r>
              <a:rPr sz="1600" b="1" dirty="0">
                <a:solidFill>
                  <a:srgbClr val="DB1414"/>
                </a:solidFill>
                <a:latin typeface="Arial"/>
              </a:rPr>
              <a:t> 1</a:t>
            </a:r>
          </a:p>
          <a:p>
            <a:pPr algn="ctr">
              <a:spcAft>
                <a:spcPts val="600"/>
              </a:spcAft>
            </a:pPr>
            <a:r>
              <a:rPr b="1" dirty="0" err="1">
                <a:solidFill>
                  <a:srgbClr val="282828"/>
                </a:solidFill>
                <a:latin typeface="Arial"/>
              </a:rPr>
              <a:t>Учетная</a:t>
            </a:r>
            <a:r>
              <a:rPr b="1" dirty="0">
                <a:solidFill>
                  <a:srgbClr val="282828"/>
                </a:solidFill>
                <a:latin typeface="Arial"/>
              </a:rPr>
              <a:t> </a:t>
            </a:r>
            <a:r>
              <a:rPr b="1" dirty="0" err="1">
                <a:solidFill>
                  <a:srgbClr val="282828"/>
                </a:solidFill>
                <a:latin typeface="Arial"/>
              </a:rPr>
              <a:t>политика</a:t>
            </a:r>
            <a:endParaRPr b="1" dirty="0">
              <a:solidFill>
                <a:srgbClr val="282828"/>
              </a:solidFill>
              <a:latin typeface="Arial"/>
            </a:endParaRPr>
          </a:p>
          <a:p>
            <a:r>
              <a:rPr sz="1100" dirty="0" err="1">
                <a:solidFill>
                  <a:srgbClr val="282828"/>
                </a:solidFill>
                <a:latin typeface="Arial"/>
              </a:rPr>
              <a:t>Настройка</a:t>
            </a:r>
            <a:r>
              <a:rPr sz="1100" dirty="0">
                <a:solidFill>
                  <a:srgbClr val="282828"/>
                </a:solidFill>
                <a:latin typeface="Arial"/>
              </a:rPr>
              <a:t>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базовых</a:t>
            </a:r>
            <a:r>
              <a:rPr sz="1100" dirty="0">
                <a:solidFill>
                  <a:srgbClr val="282828"/>
                </a:solidFill>
                <a:latin typeface="Arial"/>
              </a:rPr>
              <a:t>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параметров</a:t>
            </a:r>
            <a:r>
              <a:rPr sz="1100" dirty="0">
                <a:solidFill>
                  <a:srgbClr val="282828"/>
                </a:solidFill>
                <a:latin typeface="Arial"/>
              </a:rPr>
              <a:t>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организации</a:t>
            </a:r>
            <a:r>
              <a:rPr sz="1100" dirty="0">
                <a:solidFill>
                  <a:srgbClr val="282828"/>
                </a:solidFill>
                <a:latin typeface="Arial"/>
              </a:rPr>
              <a:t>,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систем</a:t>
            </a:r>
            <a:r>
              <a:rPr sz="1100" dirty="0">
                <a:solidFill>
                  <a:srgbClr val="282828"/>
                </a:solidFill>
                <a:latin typeface="Arial"/>
              </a:rPr>
              <a:t>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налогообложения</a:t>
            </a:r>
            <a:r>
              <a:rPr sz="1100" dirty="0">
                <a:solidFill>
                  <a:srgbClr val="282828"/>
                </a:solidFill>
                <a:latin typeface="Arial"/>
              </a:rPr>
              <a:t> и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методов</a:t>
            </a:r>
            <a:r>
              <a:rPr sz="1100" dirty="0">
                <a:solidFill>
                  <a:srgbClr val="282828"/>
                </a:solidFill>
                <a:latin typeface="Arial"/>
              </a:rPr>
              <a:t>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оценки</a:t>
            </a:r>
            <a:r>
              <a:rPr sz="1100" dirty="0">
                <a:solidFill>
                  <a:srgbClr val="282828"/>
                </a:solidFill>
                <a:latin typeface="Arial"/>
              </a:rPr>
              <a:t>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запасов</a:t>
            </a:r>
            <a:r>
              <a:rPr sz="1100" dirty="0">
                <a:solidFill>
                  <a:srgbClr val="282828"/>
                </a:solidFill>
                <a:latin typeface="Arial"/>
              </a:rPr>
              <a:t> в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программе</a:t>
            </a:r>
            <a:r>
              <a:rPr sz="1100" dirty="0">
                <a:solidFill>
                  <a:srgbClr val="282828"/>
                </a:solidFill>
                <a:latin typeface="Arial"/>
              </a:rPr>
              <a:t> с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нуля</a:t>
            </a:r>
            <a:r>
              <a:rPr sz="1100" dirty="0">
                <a:solidFill>
                  <a:srgbClr val="282828"/>
                </a:solidFill>
                <a:latin typeface="Arial"/>
              </a:rPr>
              <a:t>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889504" y="1645920"/>
            <a:ext cx="2011680" cy="4114800"/>
          </a:xfrm>
          <a:prstGeom prst="roundRect">
            <a:avLst/>
          </a:prstGeom>
          <a:solidFill>
            <a:srgbClr val="F5F5F5"/>
          </a:solidFill>
          <a:ln w="1270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980944" y="1737360"/>
            <a:ext cx="1828800" cy="21544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1" dirty="0" err="1">
                <a:solidFill>
                  <a:srgbClr val="DB1414"/>
                </a:solidFill>
                <a:latin typeface="Arial"/>
              </a:rPr>
              <a:t>Шаг</a:t>
            </a:r>
            <a:r>
              <a:rPr sz="1600" b="1" dirty="0">
                <a:solidFill>
                  <a:srgbClr val="DB1414"/>
                </a:solidFill>
                <a:latin typeface="Arial"/>
              </a:rPr>
              <a:t> 2</a:t>
            </a:r>
          </a:p>
          <a:p>
            <a:pPr algn="ctr">
              <a:spcAft>
                <a:spcPts val="600"/>
              </a:spcAft>
            </a:pPr>
            <a:r>
              <a:rPr b="1" dirty="0" err="1">
                <a:solidFill>
                  <a:srgbClr val="282828"/>
                </a:solidFill>
                <a:latin typeface="Arial"/>
              </a:rPr>
              <a:t>Счет</a:t>
            </a:r>
            <a:r>
              <a:rPr b="1" dirty="0">
                <a:solidFill>
                  <a:srgbClr val="282828"/>
                </a:solidFill>
                <a:latin typeface="Arial"/>
              </a:rPr>
              <a:t> и </a:t>
            </a:r>
            <a:r>
              <a:rPr b="1" dirty="0" err="1">
                <a:solidFill>
                  <a:srgbClr val="282828"/>
                </a:solidFill>
                <a:latin typeface="Arial"/>
              </a:rPr>
              <a:t>договор</a:t>
            </a:r>
            <a:endParaRPr b="1" dirty="0">
              <a:solidFill>
                <a:srgbClr val="282828"/>
              </a:solidFill>
              <a:latin typeface="Arial"/>
            </a:endParaRPr>
          </a:p>
          <a:p>
            <a:r>
              <a:rPr sz="1100" dirty="0" err="1">
                <a:solidFill>
                  <a:srgbClr val="282828"/>
                </a:solidFill>
                <a:latin typeface="Arial"/>
              </a:rPr>
              <a:t>Выставление</a:t>
            </a:r>
            <a:r>
              <a:rPr sz="1100" dirty="0">
                <a:solidFill>
                  <a:srgbClr val="282828"/>
                </a:solidFill>
                <a:latin typeface="Arial"/>
              </a:rPr>
              <a:t>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счета</a:t>
            </a:r>
            <a:r>
              <a:rPr sz="1100" dirty="0">
                <a:solidFill>
                  <a:srgbClr val="282828"/>
                </a:solidFill>
                <a:latin typeface="Arial"/>
              </a:rPr>
              <a:t>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покупателю</a:t>
            </a:r>
            <a:r>
              <a:rPr sz="1100" dirty="0">
                <a:solidFill>
                  <a:srgbClr val="282828"/>
                </a:solidFill>
                <a:latin typeface="Arial"/>
              </a:rPr>
              <a:t>,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обязательное</a:t>
            </a:r>
            <a:r>
              <a:rPr sz="1100" dirty="0">
                <a:solidFill>
                  <a:srgbClr val="282828"/>
                </a:solidFill>
                <a:latin typeface="Arial"/>
              </a:rPr>
              <a:t>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заполнение</a:t>
            </a:r>
            <a:r>
              <a:rPr sz="1100" dirty="0">
                <a:solidFill>
                  <a:srgbClr val="282828"/>
                </a:solidFill>
                <a:latin typeface="Arial"/>
              </a:rPr>
              <a:t>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реквизитов</a:t>
            </a:r>
            <a:r>
              <a:rPr sz="1100" dirty="0">
                <a:solidFill>
                  <a:srgbClr val="282828"/>
                </a:solidFill>
                <a:latin typeface="Arial"/>
              </a:rPr>
              <a:t> и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создание</a:t>
            </a:r>
            <a:r>
              <a:rPr sz="1100" dirty="0">
                <a:solidFill>
                  <a:srgbClr val="282828"/>
                </a:solidFill>
                <a:latin typeface="Arial"/>
              </a:rPr>
              <a:t>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договора</a:t>
            </a:r>
            <a:r>
              <a:rPr sz="1100" dirty="0">
                <a:solidFill>
                  <a:srgbClr val="282828"/>
                </a:solidFill>
                <a:latin typeface="Arial"/>
              </a:rPr>
              <a:t>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контрагента</a:t>
            </a:r>
            <a:r>
              <a:rPr sz="1100" dirty="0">
                <a:solidFill>
                  <a:srgbClr val="282828"/>
                </a:solidFill>
                <a:latin typeface="Arial"/>
              </a:rPr>
              <a:t> в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справочнике</a:t>
            </a:r>
            <a:r>
              <a:rPr sz="1100" dirty="0">
                <a:solidFill>
                  <a:srgbClr val="282828"/>
                </a:solidFill>
                <a:latin typeface="Arial"/>
              </a:rPr>
              <a:t>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84064" y="1645920"/>
            <a:ext cx="2011680" cy="4114800"/>
          </a:xfrm>
          <a:prstGeom prst="roundRect">
            <a:avLst/>
          </a:prstGeom>
          <a:solidFill>
            <a:srgbClr val="F5F5F5"/>
          </a:solidFill>
          <a:ln w="1270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5175504" y="1737360"/>
            <a:ext cx="1828800" cy="1985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1" dirty="0" err="1">
                <a:solidFill>
                  <a:srgbClr val="DB1414"/>
                </a:solidFill>
                <a:latin typeface="Arial"/>
              </a:rPr>
              <a:t>Шаг</a:t>
            </a:r>
            <a:r>
              <a:rPr sz="1600" b="1" dirty="0">
                <a:solidFill>
                  <a:srgbClr val="DB1414"/>
                </a:solidFill>
                <a:latin typeface="Arial"/>
              </a:rPr>
              <a:t> 3</a:t>
            </a:r>
          </a:p>
          <a:p>
            <a:pPr algn="ctr">
              <a:spcAft>
                <a:spcPts val="600"/>
              </a:spcAft>
            </a:pPr>
            <a:r>
              <a:rPr b="1" dirty="0" err="1">
                <a:solidFill>
                  <a:srgbClr val="282828"/>
                </a:solidFill>
                <a:latin typeface="Arial"/>
              </a:rPr>
              <a:t>Контроль</a:t>
            </a:r>
            <a:r>
              <a:rPr b="1" dirty="0">
                <a:solidFill>
                  <a:srgbClr val="282828"/>
                </a:solidFill>
                <a:latin typeface="Arial"/>
              </a:rPr>
              <a:t> </a:t>
            </a:r>
            <a:r>
              <a:rPr b="1" dirty="0" err="1">
                <a:solidFill>
                  <a:srgbClr val="282828"/>
                </a:solidFill>
                <a:latin typeface="Arial"/>
              </a:rPr>
              <a:t>хронологии</a:t>
            </a:r>
            <a:endParaRPr b="1" dirty="0">
              <a:solidFill>
                <a:srgbClr val="282828"/>
              </a:solidFill>
              <a:latin typeface="Arial"/>
            </a:endParaRPr>
          </a:p>
          <a:p>
            <a:r>
              <a:rPr sz="1100" dirty="0" err="1">
                <a:solidFill>
                  <a:srgbClr val="282828"/>
                </a:solidFill>
                <a:latin typeface="Arial"/>
              </a:rPr>
              <a:t>Строгий</a:t>
            </a:r>
            <a:r>
              <a:rPr sz="1100" dirty="0">
                <a:solidFill>
                  <a:srgbClr val="282828"/>
                </a:solidFill>
                <a:latin typeface="Arial"/>
              </a:rPr>
              <a:t>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контроль</a:t>
            </a:r>
            <a:r>
              <a:rPr sz="1100" dirty="0">
                <a:solidFill>
                  <a:srgbClr val="282828"/>
                </a:solidFill>
                <a:latin typeface="Arial"/>
              </a:rPr>
              <a:t>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времени</a:t>
            </a:r>
            <a:r>
              <a:rPr sz="1100" dirty="0">
                <a:solidFill>
                  <a:srgbClr val="282828"/>
                </a:solidFill>
                <a:latin typeface="Arial"/>
              </a:rPr>
              <a:t>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документов</a:t>
            </a:r>
            <a:r>
              <a:rPr sz="1100" dirty="0">
                <a:solidFill>
                  <a:srgbClr val="282828"/>
                </a:solidFill>
                <a:latin typeface="Arial"/>
              </a:rPr>
              <a:t>: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проведение</a:t>
            </a:r>
            <a:r>
              <a:rPr sz="1100" dirty="0">
                <a:solidFill>
                  <a:srgbClr val="282828"/>
                </a:solidFill>
                <a:latin typeface="Arial"/>
              </a:rPr>
              <a:t>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реализации</a:t>
            </a:r>
            <a:r>
              <a:rPr sz="1100" dirty="0">
                <a:solidFill>
                  <a:srgbClr val="282828"/>
                </a:solidFill>
                <a:latin typeface="Arial"/>
              </a:rPr>
              <a:t>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продукции</a:t>
            </a:r>
            <a:r>
              <a:rPr sz="1100" dirty="0">
                <a:solidFill>
                  <a:srgbClr val="282828"/>
                </a:solidFill>
                <a:latin typeface="Arial"/>
              </a:rPr>
              <a:t>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должно</a:t>
            </a:r>
            <a:r>
              <a:rPr sz="1100" dirty="0">
                <a:solidFill>
                  <a:srgbClr val="282828"/>
                </a:solidFill>
                <a:latin typeface="Arial"/>
              </a:rPr>
              <a:t>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быть</a:t>
            </a:r>
            <a:r>
              <a:rPr sz="1100" dirty="0">
                <a:solidFill>
                  <a:srgbClr val="282828"/>
                </a:solidFill>
                <a:latin typeface="Arial"/>
              </a:rPr>
              <a:t> ПОЗЖЕ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времени</a:t>
            </a:r>
            <a:r>
              <a:rPr sz="1100" dirty="0">
                <a:solidFill>
                  <a:srgbClr val="282828"/>
                </a:solidFill>
                <a:latin typeface="Arial"/>
              </a:rPr>
              <a:t>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выпуска</a:t>
            </a:r>
            <a:r>
              <a:rPr sz="1100" dirty="0">
                <a:solidFill>
                  <a:srgbClr val="282828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278624" y="1645920"/>
            <a:ext cx="2011680" cy="4114800"/>
          </a:xfrm>
          <a:prstGeom prst="roundRect">
            <a:avLst/>
          </a:prstGeom>
          <a:solidFill>
            <a:srgbClr val="F5F5F5"/>
          </a:solidFill>
          <a:ln w="1270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370064" y="1737360"/>
            <a:ext cx="1828800" cy="1538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1" dirty="0" err="1">
                <a:solidFill>
                  <a:srgbClr val="DB1414"/>
                </a:solidFill>
                <a:latin typeface="Arial"/>
              </a:rPr>
              <a:t>Шаг</a:t>
            </a:r>
            <a:r>
              <a:rPr sz="1600" b="1" dirty="0">
                <a:solidFill>
                  <a:srgbClr val="DB1414"/>
                </a:solidFill>
                <a:latin typeface="Arial"/>
              </a:rPr>
              <a:t> 4</a:t>
            </a:r>
          </a:p>
          <a:p>
            <a:pPr algn="ctr">
              <a:spcAft>
                <a:spcPts val="600"/>
              </a:spcAft>
            </a:pPr>
            <a:r>
              <a:rPr b="1" dirty="0" err="1">
                <a:solidFill>
                  <a:srgbClr val="282828"/>
                </a:solidFill>
                <a:latin typeface="Arial"/>
              </a:rPr>
              <a:t>Банк</a:t>
            </a:r>
            <a:r>
              <a:rPr b="1" dirty="0">
                <a:solidFill>
                  <a:srgbClr val="282828"/>
                </a:solidFill>
                <a:latin typeface="Arial"/>
              </a:rPr>
              <a:t> и </a:t>
            </a:r>
            <a:r>
              <a:rPr b="1" dirty="0" err="1">
                <a:solidFill>
                  <a:srgbClr val="282828"/>
                </a:solidFill>
                <a:latin typeface="Arial"/>
              </a:rPr>
              <a:t>оплата</a:t>
            </a:r>
            <a:endParaRPr b="1" dirty="0">
              <a:solidFill>
                <a:srgbClr val="282828"/>
              </a:solidFill>
              <a:latin typeface="Arial"/>
            </a:endParaRPr>
          </a:p>
          <a:p>
            <a:r>
              <a:rPr sz="1100" dirty="0" err="1">
                <a:solidFill>
                  <a:srgbClr val="282828"/>
                </a:solidFill>
                <a:latin typeface="Arial"/>
              </a:rPr>
              <a:t>Отражение</a:t>
            </a:r>
            <a:r>
              <a:rPr sz="1100" dirty="0">
                <a:solidFill>
                  <a:srgbClr val="282828"/>
                </a:solidFill>
                <a:latin typeface="Arial"/>
              </a:rPr>
              <a:t>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оплаты</a:t>
            </a:r>
            <a:r>
              <a:rPr sz="1100" dirty="0">
                <a:solidFill>
                  <a:srgbClr val="282828"/>
                </a:solidFill>
                <a:latin typeface="Arial"/>
              </a:rPr>
              <a:t>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от</a:t>
            </a:r>
            <a:r>
              <a:rPr sz="1100" dirty="0">
                <a:solidFill>
                  <a:srgbClr val="282828"/>
                </a:solidFill>
                <a:latin typeface="Arial"/>
              </a:rPr>
              <a:t>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покупателя</a:t>
            </a:r>
            <a:r>
              <a:rPr sz="1100" dirty="0">
                <a:solidFill>
                  <a:srgbClr val="282828"/>
                </a:solidFill>
                <a:latin typeface="Arial"/>
              </a:rPr>
              <a:t>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через</a:t>
            </a:r>
            <a:r>
              <a:rPr sz="1100" dirty="0">
                <a:solidFill>
                  <a:srgbClr val="282828"/>
                </a:solidFill>
                <a:latin typeface="Arial"/>
              </a:rPr>
              <a:t>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банковскую</a:t>
            </a:r>
            <a:r>
              <a:rPr sz="1100" dirty="0">
                <a:solidFill>
                  <a:srgbClr val="282828"/>
                </a:solidFill>
                <a:latin typeface="Arial"/>
              </a:rPr>
              <a:t>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выписку</a:t>
            </a:r>
            <a:r>
              <a:rPr sz="1100" dirty="0">
                <a:solidFill>
                  <a:srgbClr val="282828"/>
                </a:solidFill>
                <a:latin typeface="Arial"/>
              </a:rPr>
              <a:t> с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обязательной</a:t>
            </a:r>
            <a:r>
              <a:rPr sz="1100" dirty="0">
                <a:solidFill>
                  <a:srgbClr val="282828"/>
                </a:solidFill>
                <a:latin typeface="Arial"/>
              </a:rPr>
              <a:t>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привязкой</a:t>
            </a:r>
            <a:r>
              <a:rPr sz="1100" dirty="0">
                <a:solidFill>
                  <a:srgbClr val="282828"/>
                </a:solidFill>
                <a:latin typeface="Arial"/>
              </a:rPr>
              <a:t> к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конкретному</a:t>
            </a:r>
            <a:r>
              <a:rPr sz="1100" dirty="0">
                <a:solidFill>
                  <a:srgbClr val="282828"/>
                </a:solidFill>
                <a:latin typeface="Arial"/>
              </a:rPr>
              <a:t>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договору</a:t>
            </a:r>
            <a:r>
              <a:rPr sz="1100" dirty="0">
                <a:solidFill>
                  <a:srgbClr val="282828"/>
                </a:solidFill>
                <a:latin typeface="Arial"/>
              </a:rPr>
              <a:t>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473184" y="1645920"/>
            <a:ext cx="2011680" cy="4114800"/>
          </a:xfrm>
          <a:prstGeom prst="roundRect">
            <a:avLst/>
          </a:prstGeom>
          <a:solidFill>
            <a:srgbClr val="F5F5F5"/>
          </a:solidFill>
          <a:ln w="1270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9564624" y="1737360"/>
            <a:ext cx="1828800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1" dirty="0" err="1">
                <a:solidFill>
                  <a:srgbClr val="DB1414"/>
                </a:solidFill>
                <a:latin typeface="Arial"/>
              </a:rPr>
              <a:t>Шаг</a:t>
            </a:r>
            <a:r>
              <a:rPr sz="1600" b="1" dirty="0">
                <a:solidFill>
                  <a:srgbClr val="DB1414"/>
                </a:solidFill>
                <a:latin typeface="Arial"/>
              </a:rPr>
              <a:t> 5</a:t>
            </a:r>
          </a:p>
          <a:p>
            <a:pPr algn="ctr">
              <a:spcAft>
                <a:spcPts val="600"/>
              </a:spcAft>
            </a:pPr>
            <a:r>
              <a:rPr b="1" dirty="0">
                <a:solidFill>
                  <a:srgbClr val="282828"/>
                </a:solidFill>
                <a:latin typeface="Arial"/>
              </a:rPr>
              <a:t>УПД и </a:t>
            </a:r>
            <a:r>
              <a:rPr b="1" dirty="0" err="1">
                <a:solidFill>
                  <a:srgbClr val="282828"/>
                </a:solidFill>
                <a:latin typeface="Arial"/>
              </a:rPr>
              <a:t>аудит</a:t>
            </a:r>
            <a:endParaRPr b="1" dirty="0">
              <a:solidFill>
                <a:srgbClr val="282828"/>
              </a:solidFill>
              <a:latin typeface="Arial"/>
            </a:endParaRPr>
          </a:p>
          <a:p>
            <a:r>
              <a:rPr sz="1100" dirty="0" err="1">
                <a:solidFill>
                  <a:srgbClr val="282828"/>
                </a:solidFill>
                <a:latin typeface="Arial"/>
              </a:rPr>
              <a:t>Формирование</a:t>
            </a:r>
            <a:r>
              <a:rPr sz="1100" dirty="0">
                <a:solidFill>
                  <a:srgbClr val="282828"/>
                </a:solidFill>
                <a:latin typeface="Arial"/>
              </a:rPr>
              <a:t> УПД,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обязательный</a:t>
            </a:r>
            <a:r>
              <a:rPr sz="1100" dirty="0">
                <a:solidFill>
                  <a:srgbClr val="282828"/>
                </a:solidFill>
                <a:latin typeface="Arial"/>
              </a:rPr>
              <a:t>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самоаудит</a:t>
            </a:r>
            <a:r>
              <a:rPr sz="1100" dirty="0">
                <a:solidFill>
                  <a:srgbClr val="282828"/>
                </a:solidFill>
                <a:latin typeface="Arial"/>
              </a:rPr>
              <a:t>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проводок</a:t>
            </a:r>
            <a:r>
              <a:rPr sz="1100" dirty="0">
                <a:solidFill>
                  <a:srgbClr val="282828"/>
                </a:solidFill>
                <a:latin typeface="Arial"/>
              </a:rPr>
              <a:t> и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контроль</a:t>
            </a:r>
            <a:r>
              <a:rPr sz="1100" dirty="0">
                <a:solidFill>
                  <a:srgbClr val="282828"/>
                </a:solidFill>
                <a:latin typeface="Arial"/>
              </a:rPr>
              <a:t>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себестоимости</a:t>
            </a:r>
            <a:r>
              <a:rPr sz="1100" dirty="0">
                <a:solidFill>
                  <a:srgbClr val="282828"/>
                </a:solidFill>
                <a:latin typeface="Arial"/>
              </a:rPr>
              <a:t>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через</a:t>
            </a:r>
            <a:r>
              <a:rPr sz="1100" dirty="0">
                <a:solidFill>
                  <a:srgbClr val="282828"/>
                </a:solidFill>
                <a:latin typeface="Arial"/>
              </a:rPr>
              <a:t>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окно</a:t>
            </a:r>
            <a:r>
              <a:rPr sz="1100" dirty="0">
                <a:solidFill>
                  <a:srgbClr val="282828"/>
                </a:solidFill>
                <a:latin typeface="Arial"/>
              </a:rPr>
              <a:t>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движения</a:t>
            </a:r>
            <a:r>
              <a:rPr sz="1100" dirty="0">
                <a:solidFill>
                  <a:srgbClr val="282828"/>
                </a:solidFill>
                <a:latin typeface="Arial"/>
              </a:rPr>
              <a:t>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документа</a:t>
            </a:r>
            <a:r>
              <a:rPr sz="1100" dirty="0">
                <a:solidFill>
                  <a:srgbClr val="282828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919536" y="348424"/>
            <a:ext cx="9310903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Тренажеры</a:t>
            </a:r>
            <a:r>
              <a:rPr sz="2100" b="1" dirty="0">
                <a:solidFill>
                  <a:srgbClr val="282828"/>
                </a:solidFill>
                <a:latin typeface="Futura PT Demi" panose="020B0604020202020204" charset="-52"/>
              </a:rPr>
              <a:t> в </a:t>
            </a:r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среде</a:t>
            </a:r>
            <a:r>
              <a:rPr sz="2100" b="1" dirty="0">
                <a:solidFill>
                  <a:srgbClr val="282828"/>
                </a:solidFill>
                <a:latin typeface="Futura PT Demi" panose="020B0604020202020204" charset="-52"/>
              </a:rPr>
              <a:t> «1С:Образование» </a:t>
            </a:r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предлагают</a:t>
            </a:r>
            <a:r>
              <a:rPr sz="2100" b="1" dirty="0">
                <a:solidFill>
                  <a:srgbClr val="282828"/>
                </a:solidFill>
                <a:latin typeface="Futura PT Demi" panose="020B0604020202020204" charset="-52"/>
              </a:rPr>
              <a:t> 5 </a:t>
            </a:r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типов</a:t>
            </a:r>
            <a:r>
              <a:rPr sz="2100" b="1" dirty="0">
                <a:solidFill>
                  <a:srgbClr val="282828"/>
                </a:solidFill>
                <a:latin typeface="Futura PT Demi" panose="020B0604020202020204" charset="-52"/>
              </a:rPr>
              <a:t> </a:t>
            </a:r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интерактивных</a:t>
            </a:r>
            <a:r>
              <a:rPr sz="2100" b="1" dirty="0">
                <a:solidFill>
                  <a:srgbClr val="282828"/>
                </a:solidFill>
                <a:latin typeface="Futura PT Demi" panose="020B0604020202020204" charset="-52"/>
              </a:rPr>
              <a:t> </a:t>
            </a:r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ЭОРов</a:t>
            </a:r>
            <a:endParaRPr sz="2100" b="1" dirty="0">
              <a:solidFill>
                <a:srgbClr val="282828"/>
              </a:solidFill>
              <a:latin typeface="Futura PT Demi" panose="020B0604020202020204" charset="-52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7200" y="6217920"/>
            <a:ext cx="11277295" cy="25400"/>
          </a:xfrm>
          <a:prstGeom prst="rect">
            <a:avLst/>
          </a:prstGeom>
          <a:solidFill>
            <a:srgbClr val="DB14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57200" y="630936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808080"/>
                </a:solidFill>
                <a:latin typeface="Arial"/>
              </a:rPr>
              <a:t>Цифровая библиотека учебных материалов для СПО  |  Вебинар «1С:Образование»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0" y="6309360"/>
            <a:ext cx="304769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000" dirty="0">
                <a:solidFill>
                  <a:srgbClr val="808080"/>
                </a:solidFill>
                <a:latin typeface="Arial"/>
              </a:rPr>
              <a:t>27 августа 2026 года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94944" y="1645920"/>
            <a:ext cx="2011680" cy="4114800"/>
          </a:xfrm>
          <a:prstGeom prst="roundRect">
            <a:avLst/>
          </a:prstGeom>
          <a:solidFill>
            <a:srgbClr val="FDF8F0"/>
          </a:solidFill>
          <a:ln w="1270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86384" y="1737360"/>
            <a:ext cx="182880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1" dirty="0" err="1">
                <a:solidFill>
                  <a:srgbClr val="DB1414"/>
                </a:solidFill>
                <a:latin typeface="Arial"/>
              </a:rPr>
              <a:t>Тип</a:t>
            </a:r>
            <a:r>
              <a:rPr sz="1600" b="1" dirty="0">
                <a:solidFill>
                  <a:srgbClr val="DB1414"/>
                </a:solidFill>
                <a:latin typeface="Arial"/>
              </a:rPr>
              <a:t> 1</a:t>
            </a:r>
          </a:p>
          <a:p>
            <a:pPr algn="ctr">
              <a:spcAft>
                <a:spcPts val="600"/>
              </a:spcAft>
            </a:pPr>
            <a:r>
              <a:rPr b="1" dirty="0" err="1">
                <a:solidFill>
                  <a:srgbClr val="282828"/>
                </a:solidFill>
                <a:latin typeface="Arial"/>
              </a:rPr>
              <a:t>Одиночный</a:t>
            </a:r>
            <a:r>
              <a:rPr b="1" dirty="0">
                <a:solidFill>
                  <a:srgbClr val="282828"/>
                </a:solidFill>
                <a:latin typeface="Arial"/>
              </a:rPr>
              <a:t> </a:t>
            </a:r>
            <a:r>
              <a:rPr b="1" dirty="0" err="1">
                <a:solidFill>
                  <a:srgbClr val="282828"/>
                </a:solidFill>
                <a:latin typeface="Arial"/>
              </a:rPr>
              <a:t>выбор</a:t>
            </a:r>
            <a:endParaRPr b="1" dirty="0">
              <a:solidFill>
                <a:srgbClr val="282828"/>
              </a:solidFill>
              <a:latin typeface="Arial"/>
            </a:endParaRPr>
          </a:p>
          <a:p>
            <a:r>
              <a:rPr sz="1100" dirty="0" err="1">
                <a:solidFill>
                  <a:srgbClr val="282828"/>
                </a:solidFill>
                <a:latin typeface="Arial"/>
              </a:rPr>
              <a:t>Используется</a:t>
            </a:r>
            <a:r>
              <a:rPr sz="1100" dirty="0">
                <a:solidFill>
                  <a:srgbClr val="282828"/>
                </a:solidFill>
                <a:latin typeface="Arial"/>
              </a:rPr>
              <a:t>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для</a:t>
            </a:r>
            <a:r>
              <a:rPr sz="1100" dirty="0">
                <a:solidFill>
                  <a:srgbClr val="282828"/>
                </a:solidFill>
                <a:latin typeface="Arial"/>
              </a:rPr>
              <a:t>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мгновенной</a:t>
            </a:r>
            <a:r>
              <a:rPr sz="1100" dirty="0">
                <a:solidFill>
                  <a:srgbClr val="282828"/>
                </a:solidFill>
                <a:latin typeface="Arial"/>
              </a:rPr>
              <a:t>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проверки</a:t>
            </a:r>
            <a:r>
              <a:rPr sz="1100" dirty="0">
                <a:solidFill>
                  <a:srgbClr val="282828"/>
                </a:solidFill>
                <a:latin typeface="Arial"/>
              </a:rPr>
              <a:t>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понимания</a:t>
            </a:r>
            <a:r>
              <a:rPr sz="1100" dirty="0">
                <a:solidFill>
                  <a:srgbClr val="282828"/>
                </a:solidFill>
                <a:latin typeface="Arial"/>
              </a:rPr>
              <a:t>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базовых</a:t>
            </a:r>
            <a:r>
              <a:rPr sz="1100" dirty="0">
                <a:solidFill>
                  <a:srgbClr val="282828"/>
                </a:solidFill>
                <a:latin typeface="Arial"/>
              </a:rPr>
              <a:t>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терминов</a:t>
            </a:r>
            <a:r>
              <a:rPr sz="1100" dirty="0">
                <a:solidFill>
                  <a:srgbClr val="282828"/>
                </a:solidFill>
                <a:latin typeface="Arial"/>
              </a:rPr>
              <a:t>,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нормативных</a:t>
            </a:r>
            <a:r>
              <a:rPr sz="1100" dirty="0">
                <a:solidFill>
                  <a:srgbClr val="282828"/>
                </a:solidFill>
                <a:latin typeface="Arial"/>
              </a:rPr>
              <a:t>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стандартов</a:t>
            </a:r>
            <a:r>
              <a:rPr sz="1100" dirty="0">
                <a:solidFill>
                  <a:srgbClr val="282828"/>
                </a:solidFill>
                <a:latin typeface="Arial"/>
              </a:rPr>
              <a:t> и ФСБУ.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889504" y="1645920"/>
            <a:ext cx="2011680" cy="4114800"/>
          </a:xfrm>
          <a:prstGeom prst="roundRect">
            <a:avLst/>
          </a:prstGeom>
          <a:solidFill>
            <a:srgbClr val="F5F5F5"/>
          </a:solidFill>
          <a:ln w="1270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980944" y="1737360"/>
            <a:ext cx="182880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1" dirty="0" err="1">
                <a:solidFill>
                  <a:srgbClr val="DB1414"/>
                </a:solidFill>
                <a:latin typeface="Arial"/>
              </a:rPr>
              <a:t>Тип</a:t>
            </a:r>
            <a:r>
              <a:rPr sz="1600" b="1" dirty="0">
                <a:solidFill>
                  <a:srgbClr val="DB1414"/>
                </a:solidFill>
                <a:latin typeface="Arial"/>
              </a:rPr>
              <a:t> 2</a:t>
            </a:r>
          </a:p>
          <a:p>
            <a:pPr algn="ctr">
              <a:spcAft>
                <a:spcPts val="600"/>
              </a:spcAft>
            </a:pPr>
            <a:r>
              <a:rPr b="1" dirty="0" err="1">
                <a:solidFill>
                  <a:srgbClr val="282828"/>
                </a:solidFill>
                <a:latin typeface="Arial"/>
              </a:rPr>
              <a:t>Множествен</a:t>
            </a:r>
            <a:r>
              <a:rPr lang="ru-RU" b="1" dirty="0">
                <a:solidFill>
                  <a:srgbClr val="282828"/>
                </a:solidFill>
                <a:latin typeface="Arial"/>
              </a:rPr>
              <a:t> </a:t>
            </a:r>
            <a:r>
              <a:rPr b="1" dirty="0" err="1">
                <a:solidFill>
                  <a:srgbClr val="282828"/>
                </a:solidFill>
                <a:latin typeface="Arial"/>
              </a:rPr>
              <a:t>ный</a:t>
            </a:r>
            <a:r>
              <a:rPr b="1" dirty="0">
                <a:solidFill>
                  <a:srgbClr val="282828"/>
                </a:solidFill>
                <a:latin typeface="Arial"/>
              </a:rPr>
              <a:t> </a:t>
            </a:r>
            <a:r>
              <a:rPr b="1" dirty="0" err="1">
                <a:solidFill>
                  <a:srgbClr val="282828"/>
                </a:solidFill>
                <a:latin typeface="Arial"/>
              </a:rPr>
              <a:t>выбор</a:t>
            </a:r>
            <a:endParaRPr b="1" dirty="0">
              <a:solidFill>
                <a:srgbClr val="282828"/>
              </a:solidFill>
              <a:latin typeface="Arial"/>
            </a:endParaRPr>
          </a:p>
          <a:p>
            <a:r>
              <a:rPr sz="1100" dirty="0" err="1">
                <a:solidFill>
                  <a:srgbClr val="282828"/>
                </a:solidFill>
                <a:latin typeface="Arial"/>
              </a:rPr>
              <a:t>Применяется</a:t>
            </a:r>
            <a:r>
              <a:rPr sz="1100" dirty="0">
                <a:solidFill>
                  <a:srgbClr val="282828"/>
                </a:solidFill>
                <a:latin typeface="Arial"/>
              </a:rPr>
              <a:t>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при</a:t>
            </a:r>
            <a:r>
              <a:rPr sz="1100" dirty="0">
                <a:solidFill>
                  <a:srgbClr val="282828"/>
                </a:solidFill>
                <a:latin typeface="Arial"/>
              </a:rPr>
              <a:t>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анализе</a:t>
            </a:r>
            <a:r>
              <a:rPr sz="1100" dirty="0">
                <a:solidFill>
                  <a:srgbClr val="282828"/>
                </a:solidFill>
                <a:latin typeface="Arial"/>
              </a:rPr>
              <a:t>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сложных</a:t>
            </a:r>
            <a:r>
              <a:rPr sz="1100" dirty="0">
                <a:solidFill>
                  <a:srgbClr val="282828"/>
                </a:solidFill>
                <a:latin typeface="Arial"/>
              </a:rPr>
              <a:t>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хозяйственных</a:t>
            </a:r>
            <a:r>
              <a:rPr sz="1100" dirty="0">
                <a:solidFill>
                  <a:srgbClr val="282828"/>
                </a:solidFill>
                <a:latin typeface="Arial"/>
              </a:rPr>
              <a:t>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ситуаций</a:t>
            </a:r>
            <a:r>
              <a:rPr sz="1100" dirty="0">
                <a:solidFill>
                  <a:srgbClr val="282828"/>
                </a:solidFill>
                <a:latin typeface="Arial"/>
              </a:rPr>
              <a:t> и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правильности</a:t>
            </a:r>
            <a:r>
              <a:rPr sz="1100" dirty="0">
                <a:solidFill>
                  <a:srgbClr val="282828"/>
                </a:solidFill>
                <a:latin typeface="Arial"/>
              </a:rPr>
              <a:t>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подбора</a:t>
            </a:r>
            <a:r>
              <a:rPr sz="1100" dirty="0">
                <a:solidFill>
                  <a:srgbClr val="282828"/>
                </a:solidFill>
                <a:latin typeface="Arial"/>
              </a:rPr>
              <a:t>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нескольких</a:t>
            </a:r>
            <a:r>
              <a:rPr sz="1100" dirty="0">
                <a:solidFill>
                  <a:srgbClr val="282828"/>
                </a:solidFill>
                <a:latin typeface="Arial"/>
              </a:rPr>
              <a:t>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счетов</a:t>
            </a:r>
            <a:r>
              <a:rPr sz="1100" dirty="0">
                <a:solidFill>
                  <a:srgbClr val="282828"/>
                </a:solidFill>
                <a:latin typeface="Arial"/>
              </a:rPr>
              <a:t>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108448" y="1645920"/>
            <a:ext cx="2011680" cy="4114800"/>
          </a:xfrm>
          <a:prstGeom prst="roundRect">
            <a:avLst/>
          </a:prstGeom>
          <a:solidFill>
            <a:srgbClr val="FDF8F0"/>
          </a:solidFill>
          <a:ln w="1270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5175504" y="1737360"/>
            <a:ext cx="182880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1" dirty="0" err="1">
                <a:solidFill>
                  <a:srgbClr val="DB1414"/>
                </a:solidFill>
                <a:latin typeface="Arial"/>
              </a:rPr>
              <a:t>Тип</a:t>
            </a:r>
            <a:r>
              <a:rPr sz="1600" b="1" dirty="0">
                <a:solidFill>
                  <a:srgbClr val="DB1414"/>
                </a:solidFill>
                <a:latin typeface="Arial"/>
              </a:rPr>
              <a:t> 3</a:t>
            </a:r>
          </a:p>
          <a:p>
            <a:pPr algn="ctr">
              <a:spcAft>
                <a:spcPts val="600"/>
              </a:spcAft>
            </a:pPr>
            <a:r>
              <a:rPr b="1" dirty="0" err="1">
                <a:solidFill>
                  <a:srgbClr val="282828"/>
                </a:solidFill>
                <a:latin typeface="Arial"/>
              </a:rPr>
              <a:t>Установление</a:t>
            </a:r>
            <a:r>
              <a:rPr b="1" dirty="0">
                <a:solidFill>
                  <a:srgbClr val="282828"/>
                </a:solidFill>
                <a:latin typeface="Arial"/>
              </a:rPr>
              <a:t> </a:t>
            </a:r>
            <a:r>
              <a:rPr b="1" dirty="0" err="1">
                <a:solidFill>
                  <a:srgbClr val="282828"/>
                </a:solidFill>
                <a:latin typeface="Arial"/>
              </a:rPr>
              <a:t>связей</a:t>
            </a:r>
            <a:endParaRPr b="1" dirty="0">
              <a:solidFill>
                <a:srgbClr val="282828"/>
              </a:solidFill>
              <a:latin typeface="Arial"/>
            </a:endParaRPr>
          </a:p>
          <a:p>
            <a:r>
              <a:rPr sz="1100" dirty="0" err="1">
                <a:solidFill>
                  <a:srgbClr val="282828"/>
                </a:solidFill>
                <a:latin typeface="Arial"/>
              </a:rPr>
              <a:t>Развивает</a:t>
            </a:r>
            <a:r>
              <a:rPr sz="1100" dirty="0">
                <a:solidFill>
                  <a:srgbClr val="282828"/>
                </a:solidFill>
                <a:latin typeface="Arial"/>
              </a:rPr>
              <a:t>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навыки</a:t>
            </a:r>
            <a:r>
              <a:rPr sz="1100" dirty="0">
                <a:solidFill>
                  <a:srgbClr val="282828"/>
                </a:solidFill>
                <a:latin typeface="Arial"/>
              </a:rPr>
              <a:t>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быстрого</a:t>
            </a:r>
            <a:r>
              <a:rPr sz="1100" dirty="0">
                <a:solidFill>
                  <a:srgbClr val="282828"/>
                </a:solidFill>
                <a:latin typeface="Arial"/>
              </a:rPr>
              <a:t>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сопоставления</a:t>
            </a:r>
            <a:r>
              <a:rPr sz="1100" dirty="0">
                <a:solidFill>
                  <a:srgbClr val="282828"/>
                </a:solidFill>
                <a:latin typeface="Arial"/>
              </a:rPr>
              <a:t>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бухгалтерских</a:t>
            </a:r>
            <a:r>
              <a:rPr sz="1100" dirty="0">
                <a:solidFill>
                  <a:srgbClr val="282828"/>
                </a:solidFill>
                <a:latin typeface="Arial"/>
              </a:rPr>
              <a:t>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счетов</a:t>
            </a:r>
            <a:r>
              <a:rPr sz="1100" dirty="0">
                <a:solidFill>
                  <a:srgbClr val="282828"/>
                </a:solidFill>
                <a:latin typeface="Arial"/>
              </a:rPr>
              <a:t>,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субсчетов</a:t>
            </a:r>
            <a:r>
              <a:rPr sz="1100" dirty="0">
                <a:solidFill>
                  <a:srgbClr val="282828"/>
                </a:solidFill>
                <a:latin typeface="Arial"/>
              </a:rPr>
              <a:t> и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видов</a:t>
            </a:r>
            <a:r>
              <a:rPr sz="1100" dirty="0">
                <a:solidFill>
                  <a:srgbClr val="282828"/>
                </a:solidFill>
                <a:latin typeface="Arial"/>
              </a:rPr>
              <a:t>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первичных</a:t>
            </a:r>
            <a:r>
              <a:rPr sz="1100" dirty="0">
                <a:solidFill>
                  <a:srgbClr val="282828"/>
                </a:solidFill>
                <a:latin typeface="Arial"/>
              </a:rPr>
              <a:t>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документов</a:t>
            </a:r>
            <a:r>
              <a:rPr sz="1100" dirty="0">
                <a:solidFill>
                  <a:srgbClr val="282828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278624" y="1645920"/>
            <a:ext cx="2011680" cy="4114800"/>
          </a:xfrm>
          <a:prstGeom prst="roundRect">
            <a:avLst/>
          </a:prstGeom>
          <a:solidFill>
            <a:srgbClr val="F5F5F5"/>
          </a:solidFill>
          <a:ln w="1270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370064" y="1737360"/>
            <a:ext cx="1828800" cy="1985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1" dirty="0" err="1">
                <a:solidFill>
                  <a:srgbClr val="DB1414"/>
                </a:solidFill>
                <a:latin typeface="Arial"/>
              </a:rPr>
              <a:t>Тип</a:t>
            </a:r>
            <a:r>
              <a:rPr sz="1600" b="1" dirty="0">
                <a:solidFill>
                  <a:srgbClr val="DB1414"/>
                </a:solidFill>
                <a:latin typeface="Arial"/>
              </a:rPr>
              <a:t> 4</a:t>
            </a:r>
          </a:p>
          <a:p>
            <a:pPr algn="ctr">
              <a:spcAft>
                <a:spcPts val="600"/>
              </a:spcAft>
            </a:pPr>
            <a:r>
              <a:rPr b="1" dirty="0" err="1">
                <a:solidFill>
                  <a:srgbClr val="282828"/>
                </a:solidFill>
                <a:latin typeface="Arial"/>
              </a:rPr>
              <a:t>Сборка</a:t>
            </a:r>
            <a:r>
              <a:rPr b="1" dirty="0">
                <a:solidFill>
                  <a:srgbClr val="282828"/>
                </a:solidFill>
                <a:latin typeface="Arial"/>
              </a:rPr>
              <a:t> </a:t>
            </a:r>
            <a:r>
              <a:rPr b="1" dirty="0" err="1">
                <a:solidFill>
                  <a:srgbClr val="282828"/>
                </a:solidFill>
                <a:latin typeface="Arial"/>
              </a:rPr>
              <a:t>формул</a:t>
            </a:r>
            <a:endParaRPr b="1" dirty="0">
              <a:solidFill>
                <a:srgbClr val="282828"/>
              </a:solidFill>
              <a:latin typeface="Arial"/>
            </a:endParaRPr>
          </a:p>
          <a:p>
            <a:r>
              <a:rPr sz="1100" dirty="0" err="1">
                <a:solidFill>
                  <a:srgbClr val="282828"/>
                </a:solidFill>
                <a:latin typeface="Arial"/>
              </a:rPr>
              <a:t>Интерактивный</a:t>
            </a:r>
            <a:r>
              <a:rPr sz="1100" dirty="0">
                <a:solidFill>
                  <a:srgbClr val="282828"/>
                </a:solidFill>
                <a:latin typeface="Arial"/>
              </a:rPr>
              <a:t>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конструктор</a:t>
            </a:r>
            <a:r>
              <a:rPr sz="1100" dirty="0">
                <a:solidFill>
                  <a:srgbClr val="282828"/>
                </a:solidFill>
                <a:latin typeface="Arial"/>
              </a:rPr>
              <a:t>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расчетных</a:t>
            </a:r>
            <a:r>
              <a:rPr sz="1100" dirty="0">
                <a:solidFill>
                  <a:srgbClr val="282828"/>
                </a:solidFill>
                <a:latin typeface="Arial"/>
              </a:rPr>
              <a:t>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формул</a:t>
            </a:r>
            <a:r>
              <a:rPr sz="1100" dirty="0">
                <a:solidFill>
                  <a:srgbClr val="282828"/>
                </a:solidFill>
                <a:latin typeface="Arial"/>
              </a:rPr>
              <a:t>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из</a:t>
            </a:r>
            <a:r>
              <a:rPr sz="1100" dirty="0">
                <a:solidFill>
                  <a:srgbClr val="282828"/>
                </a:solidFill>
                <a:latin typeface="Arial"/>
              </a:rPr>
              <a:t>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разрозненных</a:t>
            </a:r>
            <a:r>
              <a:rPr sz="1100" dirty="0">
                <a:solidFill>
                  <a:srgbClr val="282828"/>
                </a:solidFill>
                <a:latin typeface="Arial"/>
              </a:rPr>
              <a:t>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визуальных</a:t>
            </a:r>
            <a:r>
              <a:rPr sz="1100" dirty="0">
                <a:solidFill>
                  <a:srgbClr val="282828"/>
                </a:solidFill>
                <a:latin typeface="Arial"/>
              </a:rPr>
              <a:t>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элементов</a:t>
            </a:r>
            <a:r>
              <a:rPr sz="1100" dirty="0">
                <a:solidFill>
                  <a:srgbClr val="282828"/>
                </a:solidFill>
                <a:latin typeface="Arial"/>
              </a:rPr>
              <a:t>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на</a:t>
            </a:r>
            <a:r>
              <a:rPr sz="1100" dirty="0">
                <a:solidFill>
                  <a:srgbClr val="282828"/>
                </a:solidFill>
                <a:latin typeface="Arial"/>
              </a:rPr>
              <a:t>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экране</a:t>
            </a:r>
            <a:r>
              <a:rPr sz="1100" dirty="0">
                <a:solidFill>
                  <a:srgbClr val="282828"/>
                </a:solidFill>
                <a:latin typeface="Arial"/>
              </a:rPr>
              <a:t>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473184" y="1645920"/>
            <a:ext cx="2011680" cy="4114800"/>
          </a:xfrm>
          <a:prstGeom prst="roundRect">
            <a:avLst/>
          </a:prstGeom>
          <a:solidFill>
            <a:srgbClr val="FDF8F0"/>
          </a:solidFill>
          <a:ln w="1270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9564624" y="1737360"/>
            <a:ext cx="182880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1" dirty="0" err="1">
                <a:solidFill>
                  <a:srgbClr val="DB1414"/>
                </a:solidFill>
                <a:latin typeface="Arial"/>
              </a:rPr>
              <a:t>Тип</a:t>
            </a:r>
            <a:r>
              <a:rPr sz="1600" b="1" dirty="0">
                <a:solidFill>
                  <a:srgbClr val="DB1414"/>
                </a:solidFill>
                <a:latin typeface="Arial"/>
              </a:rPr>
              <a:t> 5</a:t>
            </a:r>
          </a:p>
          <a:p>
            <a:pPr algn="ctr">
              <a:spcAft>
                <a:spcPts val="600"/>
              </a:spcAft>
            </a:pPr>
            <a:r>
              <a:rPr b="1" dirty="0" err="1">
                <a:solidFill>
                  <a:srgbClr val="282828"/>
                </a:solidFill>
                <a:latin typeface="Arial"/>
              </a:rPr>
              <a:t>Ввод</a:t>
            </a:r>
            <a:r>
              <a:rPr b="1" dirty="0">
                <a:solidFill>
                  <a:srgbClr val="282828"/>
                </a:solidFill>
                <a:latin typeface="Arial"/>
              </a:rPr>
              <a:t> </a:t>
            </a:r>
            <a:r>
              <a:rPr b="1" dirty="0" err="1">
                <a:solidFill>
                  <a:srgbClr val="282828"/>
                </a:solidFill>
                <a:latin typeface="Arial"/>
              </a:rPr>
              <a:t>точного</a:t>
            </a:r>
            <a:r>
              <a:rPr b="1" dirty="0">
                <a:solidFill>
                  <a:srgbClr val="282828"/>
                </a:solidFill>
                <a:latin typeface="Arial"/>
              </a:rPr>
              <a:t> </a:t>
            </a:r>
            <a:r>
              <a:rPr b="1" dirty="0" err="1">
                <a:solidFill>
                  <a:srgbClr val="282828"/>
                </a:solidFill>
                <a:latin typeface="Arial"/>
              </a:rPr>
              <a:t>числа</a:t>
            </a:r>
            <a:endParaRPr b="1" dirty="0">
              <a:solidFill>
                <a:srgbClr val="282828"/>
              </a:solidFill>
              <a:latin typeface="Arial"/>
            </a:endParaRPr>
          </a:p>
          <a:p>
            <a:r>
              <a:rPr sz="1100" dirty="0" err="1">
                <a:solidFill>
                  <a:srgbClr val="282828"/>
                </a:solidFill>
                <a:latin typeface="Arial"/>
              </a:rPr>
              <a:t>Жесткий</a:t>
            </a:r>
            <a:r>
              <a:rPr sz="1100" dirty="0">
                <a:solidFill>
                  <a:srgbClr val="282828"/>
                </a:solidFill>
                <a:latin typeface="Arial"/>
              </a:rPr>
              <a:t>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контроль</a:t>
            </a:r>
            <a:r>
              <a:rPr sz="1100" dirty="0">
                <a:solidFill>
                  <a:srgbClr val="282828"/>
                </a:solidFill>
                <a:latin typeface="Arial"/>
              </a:rPr>
              <a:t>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расчетов</a:t>
            </a:r>
            <a:r>
              <a:rPr sz="1100" dirty="0">
                <a:solidFill>
                  <a:srgbClr val="282828"/>
                </a:solidFill>
                <a:latin typeface="Arial"/>
              </a:rPr>
              <a:t>: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студент</a:t>
            </a:r>
            <a:r>
              <a:rPr sz="1100" dirty="0">
                <a:solidFill>
                  <a:srgbClr val="282828"/>
                </a:solidFill>
                <a:latin typeface="Arial"/>
              </a:rPr>
              <a:t>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вводит</a:t>
            </a:r>
            <a:r>
              <a:rPr sz="1100" dirty="0">
                <a:solidFill>
                  <a:srgbClr val="282828"/>
                </a:solidFill>
                <a:latin typeface="Arial"/>
              </a:rPr>
              <a:t>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сальдо</a:t>
            </a:r>
            <a:r>
              <a:rPr sz="1100" dirty="0">
                <a:solidFill>
                  <a:srgbClr val="282828"/>
                </a:solidFill>
                <a:latin typeface="Arial"/>
              </a:rPr>
              <a:t> ОСВ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или</a:t>
            </a:r>
            <a:r>
              <a:rPr sz="1100" dirty="0">
                <a:solidFill>
                  <a:srgbClr val="282828"/>
                </a:solidFill>
                <a:latin typeface="Arial"/>
              </a:rPr>
              <a:t>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суммы</a:t>
            </a:r>
            <a:r>
              <a:rPr sz="1100" dirty="0">
                <a:solidFill>
                  <a:srgbClr val="282828"/>
                </a:solidFill>
                <a:latin typeface="Arial"/>
              </a:rPr>
              <a:t>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оборотов</a:t>
            </a:r>
            <a:r>
              <a:rPr sz="1100" dirty="0">
                <a:solidFill>
                  <a:srgbClr val="282828"/>
                </a:solidFill>
                <a:latin typeface="Arial"/>
              </a:rPr>
              <a:t>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для</a:t>
            </a:r>
            <a:r>
              <a:rPr sz="1100" dirty="0">
                <a:solidFill>
                  <a:srgbClr val="282828"/>
                </a:solidFill>
                <a:latin typeface="Arial"/>
              </a:rPr>
              <a:t>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сверки</a:t>
            </a:r>
            <a:r>
              <a:rPr sz="1100" dirty="0">
                <a:solidFill>
                  <a:srgbClr val="282828"/>
                </a:solidFill>
                <a:latin typeface="Arial"/>
              </a:rPr>
              <a:t> с </a:t>
            </a:r>
            <a:r>
              <a:rPr sz="1100" dirty="0" err="1">
                <a:solidFill>
                  <a:srgbClr val="282828"/>
                </a:solidFill>
                <a:latin typeface="Arial"/>
              </a:rPr>
              <a:t>эталоном</a:t>
            </a:r>
            <a:r>
              <a:rPr sz="1100" dirty="0">
                <a:solidFill>
                  <a:srgbClr val="282828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817353" y="322024"/>
            <a:ext cx="979552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Методика</a:t>
            </a:r>
            <a:r>
              <a:rPr sz="2100" b="1" dirty="0">
                <a:solidFill>
                  <a:srgbClr val="282828"/>
                </a:solidFill>
                <a:latin typeface="Futura PT Demi" panose="020B0604020202020204" charset="-52"/>
              </a:rPr>
              <a:t> </a:t>
            </a:r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гарантирует</a:t>
            </a:r>
            <a:r>
              <a:rPr sz="2100" b="1" dirty="0">
                <a:solidFill>
                  <a:srgbClr val="282828"/>
                </a:solidFill>
                <a:latin typeface="Futura PT Demi" panose="020B0604020202020204" charset="-52"/>
              </a:rPr>
              <a:t> </a:t>
            </a:r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высокие</a:t>
            </a:r>
            <a:r>
              <a:rPr sz="2100" b="1" dirty="0">
                <a:solidFill>
                  <a:srgbClr val="282828"/>
                </a:solidFill>
                <a:latin typeface="Futura PT Demi" panose="020B0604020202020204" charset="-52"/>
              </a:rPr>
              <a:t> </a:t>
            </a:r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баллы</a:t>
            </a:r>
            <a:r>
              <a:rPr sz="2100" b="1" dirty="0">
                <a:solidFill>
                  <a:srgbClr val="282828"/>
                </a:solidFill>
                <a:latin typeface="Futura PT Demi" panose="020B0604020202020204" charset="-52"/>
              </a:rPr>
              <a:t> ДЭ </a:t>
            </a:r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для</a:t>
            </a:r>
            <a:r>
              <a:rPr sz="2100" b="1" dirty="0">
                <a:solidFill>
                  <a:srgbClr val="282828"/>
                </a:solidFill>
                <a:latin typeface="Futura PT Demi" panose="020B0604020202020204" charset="-52"/>
              </a:rPr>
              <a:t> 3 </a:t>
            </a:r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ключевых</a:t>
            </a:r>
            <a:r>
              <a:rPr sz="2100" b="1" dirty="0">
                <a:solidFill>
                  <a:srgbClr val="282828"/>
                </a:solidFill>
                <a:latin typeface="Futura PT Demi" panose="020B0604020202020204" charset="-52"/>
              </a:rPr>
              <a:t> </a:t>
            </a:r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участников</a:t>
            </a:r>
            <a:r>
              <a:rPr sz="2100" b="1" dirty="0">
                <a:solidFill>
                  <a:srgbClr val="282828"/>
                </a:solidFill>
                <a:latin typeface="Futura PT Demi" panose="020B0604020202020204" charset="-52"/>
              </a:rPr>
              <a:t> </a:t>
            </a:r>
            <a:r>
              <a:rPr sz="2100" b="1" dirty="0" err="1">
                <a:solidFill>
                  <a:srgbClr val="282828"/>
                </a:solidFill>
                <a:latin typeface="Futura PT Demi" panose="020B0604020202020204" charset="-52"/>
              </a:rPr>
              <a:t>процесса</a:t>
            </a:r>
            <a:endParaRPr sz="2100" b="1" dirty="0">
              <a:solidFill>
                <a:srgbClr val="282828"/>
              </a:solidFill>
              <a:latin typeface="Futura PT Demi" panose="020B0604020202020204" charset="-52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7200" y="6217920"/>
            <a:ext cx="11277295" cy="25400"/>
          </a:xfrm>
          <a:prstGeom prst="rect">
            <a:avLst/>
          </a:prstGeom>
          <a:solidFill>
            <a:srgbClr val="DB14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57200" y="630936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808080"/>
                </a:solidFill>
                <a:latin typeface="Arial"/>
              </a:rPr>
              <a:t>Цифровая библиотека учебных материалов для СПО  |  Вебинар «1С:Образование»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0" y="6309360"/>
            <a:ext cx="304769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000" dirty="0">
                <a:solidFill>
                  <a:srgbClr val="808080"/>
                </a:solidFill>
                <a:latin typeface="Arial"/>
              </a:rPr>
              <a:t>27 августа 2026 года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1371600"/>
            <a:ext cx="3474720" cy="3657600"/>
          </a:xfrm>
          <a:prstGeom prst="roundRect">
            <a:avLst/>
          </a:prstGeom>
          <a:solidFill>
            <a:srgbClr val="F5F5F5"/>
          </a:solidFill>
          <a:ln w="1270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548640" y="1463040"/>
            <a:ext cx="3291840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1" dirty="0" err="1">
                <a:solidFill>
                  <a:srgbClr val="DB1414"/>
                </a:solidFill>
                <a:latin typeface="Arial"/>
              </a:rPr>
              <a:t>Студенту</a:t>
            </a:r>
            <a:endParaRPr sz="2000" b="1" dirty="0">
              <a:solidFill>
                <a:srgbClr val="DB1414"/>
              </a:solidFill>
              <a:latin typeface="Arial"/>
            </a:endParaRPr>
          </a:p>
          <a:p>
            <a:br>
              <a:rPr sz="2000" dirty="0"/>
            </a:br>
            <a:r>
              <a:rPr sz="1400" dirty="0">
                <a:solidFill>
                  <a:srgbClr val="282828"/>
                </a:solidFill>
                <a:latin typeface="Arial"/>
              </a:rPr>
              <a:t>•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Снятие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предэкзаменационного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стресса</a:t>
            </a:r>
            <a:br>
              <a:rPr sz="2000" dirty="0"/>
            </a:br>
            <a:r>
              <a:rPr sz="1400" dirty="0">
                <a:solidFill>
                  <a:srgbClr val="282828"/>
                </a:solidFill>
                <a:latin typeface="Arial"/>
              </a:rPr>
              <a:t>•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Устойчивая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моторика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работы</a:t>
            </a:r>
            <a:r>
              <a:rPr sz="1400" dirty="0">
                <a:solidFill>
                  <a:srgbClr val="282828"/>
                </a:solidFill>
                <a:latin typeface="Arial"/>
              </a:rPr>
              <a:t> в 1С</a:t>
            </a:r>
            <a:br>
              <a:rPr sz="2000" dirty="0"/>
            </a:br>
            <a:r>
              <a:rPr sz="1400" dirty="0">
                <a:solidFill>
                  <a:srgbClr val="282828"/>
                </a:solidFill>
                <a:latin typeface="Arial"/>
              </a:rPr>
              <a:t>•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Осмысленное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проведение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операций</a:t>
            </a:r>
            <a:br>
              <a:rPr sz="2000" dirty="0"/>
            </a:br>
            <a:r>
              <a:rPr sz="1400" dirty="0">
                <a:solidFill>
                  <a:srgbClr val="282828"/>
                </a:solidFill>
                <a:latin typeface="Arial"/>
              </a:rPr>
              <a:t>•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Готовый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практический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опыт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для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резюме</a:t>
            </a:r>
            <a:endParaRPr sz="1400" dirty="0">
              <a:solidFill>
                <a:srgbClr val="282828"/>
              </a:solidFill>
              <a:latin typeface="Arial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4297680" y="1371600"/>
            <a:ext cx="3474720" cy="3657600"/>
          </a:xfrm>
          <a:prstGeom prst="roundRect">
            <a:avLst/>
          </a:prstGeom>
          <a:solidFill>
            <a:srgbClr val="F5F5F5"/>
          </a:solidFill>
          <a:ln w="1270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389120" y="1463040"/>
            <a:ext cx="3291840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1" dirty="0" err="1">
                <a:solidFill>
                  <a:srgbClr val="DB1414"/>
                </a:solidFill>
                <a:latin typeface="Arial"/>
              </a:rPr>
              <a:t>Преподавателю</a:t>
            </a:r>
            <a:endParaRPr sz="2000" b="1" dirty="0">
              <a:solidFill>
                <a:srgbClr val="DB1414"/>
              </a:solidFill>
              <a:latin typeface="Arial"/>
            </a:endParaRPr>
          </a:p>
          <a:p>
            <a:br>
              <a:rPr sz="2000" dirty="0"/>
            </a:br>
            <a:r>
              <a:rPr sz="1400" dirty="0">
                <a:solidFill>
                  <a:srgbClr val="282828"/>
                </a:solidFill>
                <a:latin typeface="Arial"/>
              </a:rPr>
              <a:t>•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Готовый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цифровой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банк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оценочных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средств</a:t>
            </a:r>
            <a:br>
              <a:rPr sz="2000" dirty="0"/>
            </a:br>
            <a:r>
              <a:rPr sz="1400" dirty="0">
                <a:solidFill>
                  <a:srgbClr val="282828"/>
                </a:solidFill>
                <a:latin typeface="Arial"/>
              </a:rPr>
              <a:t>•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Полное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освобождение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от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ручной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проверки</a:t>
            </a:r>
            <a:br>
              <a:rPr sz="2000" dirty="0"/>
            </a:br>
            <a:r>
              <a:rPr sz="1400" dirty="0">
                <a:solidFill>
                  <a:srgbClr val="282828"/>
                </a:solidFill>
                <a:latin typeface="Arial"/>
              </a:rPr>
              <a:t>•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Мониторинг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слабых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мест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группы</a:t>
            </a:r>
            <a:br>
              <a:rPr sz="2000" dirty="0"/>
            </a:br>
            <a:r>
              <a:rPr sz="1400" dirty="0">
                <a:solidFill>
                  <a:srgbClr val="282828"/>
                </a:solidFill>
                <a:latin typeface="Arial"/>
              </a:rPr>
              <a:t>•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Инструмент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легкой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кастомизации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курса</a:t>
            </a:r>
            <a:endParaRPr sz="1400" dirty="0">
              <a:solidFill>
                <a:srgbClr val="282828"/>
              </a:solidFill>
              <a:latin typeface="Arial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8138160" y="1371600"/>
            <a:ext cx="3474720" cy="3657600"/>
          </a:xfrm>
          <a:prstGeom prst="roundRect">
            <a:avLst/>
          </a:prstGeom>
          <a:solidFill>
            <a:srgbClr val="FDF8F0"/>
          </a:solidFill>
          <a:ln w="1270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229600" y="1463040"/>
            <a:ext cx="3291840" cy="2431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1" dirty="0" err="1">
                <a:solidFill>
                  <a:srgbClr val="DB1414"/>
                </a:solidFill>
                <a:latin typeface="Arial"/>
              </a:rPr>
              <a:t>Колледжу</a:t>
            </a:r>
            <a:endParaRPr sz="2000" b="1" dirty="0">
              <a:solidFill>
                <a:srgbClr val="DB1414"/>
              </a:solidFill>
              <a:latin typeface="Arial"/>
            </a:endParaRPr>
          </a:p>
          <a:p>
            <a:br>
              <a:rPr sz="2000" dirty="0"/>
            </a:br>
            <a:r>
              <a:rPr sz="1400" dirty="0">
                <a:solidFill>
                  <a:srgbClr val="282828"/>
                </a:solidFill>
                <a:latin typeface="Arial"/>
              </a:rPr>
              <a:t>•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Рост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средних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показателей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сдачи</a:t>
            </a:r>
            <a:r>
              <a:rPr sz="1400" dirty="0">
                <a:solidFill>
                  <a:srgbClr val="282828"/>
                </a:solidFill>
                <a:latin typeface="Arial"/>
              </a:rPr>
              <a:t> ДЭ</a:t>
            </a:r>
            <a:br>
              <a:rPr sz="2000" dirty="0"/>
            </a:br>
            <a:r>
              <a:rPr sz="1400" dirty="0">
                <a:solidFill>
                  <a:srgbClr val="282828"/>
                </a:solidFill>
                <a:latin typeface="Arial"/>
              </a:rPr>
              <a:t>•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Соответствие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обновленным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требованиям</a:t>
            </a:r>
            <a:r>
              <a:rPr sz="1400" dirty="0">
                <a:solidFill>
                  <a:srgbClr val="282828"/>
                </a:solidFill>
                <a:latin typeface="Arial"/>
              </a:rPr>
              <a:t> ГИА</a:t>
            </a:r>
            <a:br>
              <a:rPr sz="2000" dirty="0"/>
            </a:br>
            <a:r>
              <a:rPr sz="1400" dirty="0">
                <a:solidFill>
                  <a:srgbClr val="282828"/>
                </a:solidFill>
                <a:latin typeface="Arial"/>
              </a:rPr>
              <a:t>•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Исключение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ошибок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Подготовительного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дня</a:t>
            </a:r>
            <a:br>
              <a:rPr sz="2000" dirty="0"/>
            </a:br>
            <a:r>
              <a:rPr sz="1400" dirty="0">
                <a:solidFill>
                  <a:srgbClr val="282828"/>
                </a:solidFill>
                <a:latin typeface="Arial"/>
              </a:rPr>
              <a:t>•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Повышение</a:t>
            </a:r>
            <a:r>
              <a:rPr sz="1400" dirty="0">
                <a:solidFill>
                  <a:srgbClr val="282828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282828"/>
                </a:solidFill>
                <a:latin typeface="Arial"/>
              </a:rPr>
              <a:t>конкурентоспособности</a:t>
            </a:r>
            <a:r>
              <a:rPr sz="1400" dirty="0">
                <a:solidFill>
                  <a:srgbClr val="282828"/>
                </a:solidFill>
                <a:latin typeface="Arial"/>
              </a:rPr>
              <a:t> ПОО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57200" y="5212080"/>
            <a:ext cx="11277295" cy="822960"/>
          </a:xfrm>
          <a:prstGeom prst="rect">
            <a:avLst/>
          </a:prstGeom>
          <a:solidFill>
            <a:srgbClr val="2828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 dirty="0" err="1">
                <a:solidFill>
                  <a:srgbClr val="FFCC00"/>
                </a:solidFill>
                <a:latin typeface="Arial"/>
              </a:rPr>
              <a:t>Спасибо</a:t>
            </a:r>
            <a:r>
              <a:rPr sz="1300" b="1" dirty="0">
                <a:solidFill>
                  <a:srgbClr val="FFCC00"/>
                </a:solidFill>
                <a:latin typeface="Arial"/>
              </a:rPr>
              <a:t> </a:t>
            </a:r>
            <a:r>
              <a:rPr sz="1300" b="1" dirty="0" err="1">
                <a:solidFill>
                  <a:srgbClr val="FFCC00"/>
                </a:solidFill>
                <a:latin typeface="Arial"/>
              </a:rPr>
              <a:t>за</a:t>
            </a:r>
            <a:r>
              <a:rPr sz="1300" b="1" dirty="0">
                <a:solidFill>
                  <a:srgbClr val="FFCC00"/>
                </a:solidFill>
                <a:latin typeface="Arial"/>
              </a:rPr>
              <a:t> </a:t>
            </a:r>
            <a:r>
              <a:rPr sz="1300" b="1" dirty="0" err="1">
                <a:solidFill>
                  <a:srgbClr val="FFCC00"/>
                </a:solidFill>
                <a:latin typeface="Arial"/>
              </a:rPr>
              <a:t>внимание</a:t>
            </a:r>
            <a:r>
              <a:rPr sz="1300" b="1" dirty="0">
                <a:solidFill>
                  <a:srgbClr val="FFCC00"/>
                </a:solidFill>
                <a:latin typeface="Arial"/>
              </a:rPr>
              <a:t>! </a:t>
            </a:r>
            <a:r>
              <a:rPr sz="1300" b="1" dirty="0" err="1">
                <a:solidFill>
                  <a:srgbClr val="FFCC00"/>
                </a:solidFill>
                <a:latin typeface="Arial"/>
              </a:rPr>
              <a:t>Вопросы</a:t>
            </a:r>
            <a:r>
              <a:rPr sz="1300" b="1" dirty="0">
                <a:solidFill>
                  <a:srgbClr val="FFCC00"/>
                </a:solidFill>
                <a:latin typeface="Arial"/>
              </a:rPr>
              <a:t> и </a:t>
            </a:r>
            <a:r>
              <a:rPr sz="1300" b="1" dirty="0" err="1">
                <a:solidFill>
                  <a:srgbClr val="FFCC00"/>
                </a:solidFill>
                <a:latin typeface="Arial"/>
              </a:rPr>
              <a:t>обратная</a:t>
            </a:r>
            <a:r>
              <a:rPr sz="1300" b="1" dirty="0">
                <a:solidFill>
                  <a:srgbClr val="FFCC00"/>
                </a:solidFill>
                <a:latin typeface="Arial"/>
              </a:rPr>
              <a:t> </a:t>
            </a:r>
            <a:r>
              <a:rPr sz="1300" b="1" dirty="0" err="1">
                <a:solidFill>
                  <a:srgbClr val="FFCC00"/>
                </a:solidFill>
                <a:latin typeface="Arial"/>
              </a:rPr>
              <a:t>связь</a:t>
            </a:r>
            <a:r>
              <a:rPr sz="1300" b="1" dirty="0">
                <a:solidFill>
                  <a:srgbClr val="FFCC00"/>
                </a:solidFill>
                <a:latin typeface="Arial"/>
              </a:rPr>
              <a:t>:</a:t>
            </a:r>
          </a:p>
          <a:p>
            <a:pPr algn="ctr"/>
            <a:r>
              <a:rPr sz="1200" dirty="0" err="1">
                <a:solidFill>
                  <a:srgbClr val="FFFFFF"/>
                </a:solidFill>
                <a:latin typeface="Arial"/>
              </a:rPr>
              <a:t>Матвеева</a:t>
            </a:r>
            <a:r>
              <a:rPr sz="1200" dirty="0">
                <a:solidFill>
                  <a:srgbClr val="FFFFFF"/>
                </a:solidFill>
                <a:latin typeface="Arial"/>
              </a:rPr>
              <a:t> Ольга </a:t>
            </a:r>
            <a:r>
              <a:rPr sz="1200" dirty="0" err="1">
                <a:solidFill>
                  <a:srgbClr val="FFFFFF"/>
                </a:solidFill>
                <a:latin typeface="Arial"/>
              </a:rPr>
              <a:t>Григорьевна</a:t>
            </a:r>
            <a:r>
              <a:rPr sz="1200" dirty="0">
                <a:solidFill>
                  <a:srgbClr val="FFFFFF"/>
                </a:solidFill>
                <a:latin typeface="Arial"/>
              </a:rPr>
              <a:t>  |  Email: uchet74@yandex.ru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5868D6-16A0-1024-E9B9-BFA73A3EF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3084" y="4077072"/>
            <a:ext cx="10363200" cy="1362075"/>
          </a:xfrm>
        </p:spPr>
        <p:txBody>
          <a:bodyPr/>
          <a:lstStyle/>
          <a:p>
            <a:r>
              <a:rPr lang="ru-RU" dirty="0"/>
              <a:t>Обновление курса «1С:Управление торговлей». Как работать с новыми материалами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31F1B18-F030-7315-531F-78922D0F59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3084" y="2451099"/>
            <a:ext cx="10363200" cy="1500187"/>
          </a:xfrm>
        </p:spPr>
        <p:txBody>
          <a:bodyPr/>
          <a:lstStyle/>
          <a:p>
            <a:r>
              <a:rPr lang="ru-RU" dirty="0"/>
              <a:t>Никита Александрович </a:t>
            </a:r>
            <a:r>
              <a:rPr lang="ru-RU" dirty="0" err="1"/>
              <a:t>Аквилянов</a:t>
            </a:r>
            <a:r>
              <a:rPr lang="ru-RU" dirty="0"/>
              <a:t>, руководитель проекта «1с для СПО», фирма «1С»</a:t>
            </a:r>
          </a:p>
        </p:txBody>
      </p:sp>
    </p:spTree>
    <p:extLst>
      <p:ext uri="{BB962C8B-B14F-4D97-AF65-F5344CB8AC3E}">
        <p14:creationId xmlns:p14="http://schemas.microsoft.com/office/powerpoint/2010/main" val="285280580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96F54B-BC07-B771-9FB9-AE985311A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Обновленная структура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A410889-68DC-1347-BD0D-C3F39674A20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619"/>
          <a:stretch/>
        </p:blipFill>
        <p:spPr>
          <a:xfrm>
            <a:off x="551384" y="2358523"/>
            <a:ext cx="5356658" cy="323617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E266D02-3452-4543-85AA-D872F6425D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4072" y="2358523"/>
            <a:ext cx="5252778" cy="368750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47D3993-F525-C44C-8446-0FAAC8B2767D}"/>
              </a:ext>
            </a:extLst>
          </p:cNvPr>
          <p:cNvSpPr txBox="1"/>
          <p:nvPr/>
        </p:nvSpPr>
        <p:spPr>
          <a:xfrm>
            <a:off x="3037114" y="1719943"/>
            <a:ext cx="8883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Futura PT Demi" panose="020B0604020202020204" charset="-52"/>
              </a:rPr>
              <a:t>Было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CC9A11B-4EF1-9448-B6DA-7B7FD6FB2ACF}"/>
              </a:ext>
            </a:extLst>
          </p:cNvPr>
          <p:cNvSpPr txBox="1"/>
          <p:nvPr/>
        </p:nvSpPr>
        <p:spPr>
          <a:xfrm>
            <a:off x="8781677" y="1719943"/>
            <a:ext cx="9893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Futura PT Demi" panose="020B0604020202020204" charset="-52"/>
              </a:rPr>
              <a:t>Стало</a:t>
            </a:r>
          </a:p>
        </p:txBody>
      </p:sp>
    </p:spTree>
    <p:extLst>
      <p:ext uri="{BB962C8B-B14F-4D97-AF65-F5344CB8AC3E}">
        <p14:creationId xmlns:p14="http://schemas.microsoft.com/office/powerpoint/2010/main" val="57714948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96F54B-BC07-B771-9FB9-AE985311A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6338" y="115888"/>
            <a:ext cx="4297734" cy="1081087"/>
          </a:xfrm>
        </p:spPr>
        <p:txBody>
          <a:bodyPr/>
          <a:lstStyle/>
          <a:p>
            <a:r>
              <a:rPr lang="ru-RU" sz="3600" dirty="0"/>
              <a:t>Новое наполнение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4DF8E9E-82B6-8A46-8EDC-E1A8AFC80A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5480" y="1412605"/>
            <a:ext cx="4979804" cy="2078527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7C8D2D4-C098-FE4A-8E2B-0EEF0E6D67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0096" y="908720"/>
            <a:ext cx="4474377" cy="574015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3F19FFC-5168-D04B-9D5B-0D0247A770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5480" y="3706763"/>
            <a:ext cx="5099325" cy="2340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03190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96F54B-BC07-B771-9FB9-AE985311A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6338" y="115888"/>
            <a:ext cx="5449862" cy="1081087"/>
          </a:xfrm>
        </p:spPr>
        <p:txBody>
          <a:bodyPr/>
          <a:lstStyle/>
          <a:p>
            <a:r>
              <a:rPr lang="ru-RU" sz="3600" dirty="0"/>
              <a:t>Методическое пособие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AACA24D-B33C-1A49-B01E-52F28E3691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5987" y="1739532"/>
            <a:ext cx="3101523" cy="437172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97A97A2-660C-3142-ADE6-BDB1770B1A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5739" y="1593938"/>
            <a:ext cx="3114702" cy="437172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7838EB8-6D10-1A44-A551-C8F0DBCBED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1469" y="1472617"/>
            <a:ext cx="3108509" cy="437172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C32051E-4FEF-C04A-9263-E9611C020D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80176" y="1323642"/>
            <a:ext cx="3145894" cy="437172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9789437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96F54B-BC07-B771-9FB9-AE985311A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ИИ — ваш помощник, а не замена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3243F93-E2FB-D342-8CDF-54986B24B9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5640" y="1556792"/>
            <a:ext cx="7036574" cy="4545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06278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96F54B-BC07-B771-9FB9-AE985311A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7528" y="260648"/>
            <a:ext cx="9410700" cy="1081087"/>
          </a:xfrm>
        </p:spPr>
        <p:txBody>
          <a:bodyPr/>
          <a:lstStyle/>
          <a:p>
            <a:r>
              <a:rPr lang="ru-RU" sz="3600" dirty="0"/>
              <a:t>Адаптация курса под рабочую программу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C151F1A-87C1-2842-8D9D-C348AD09BC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8606" y="2636912"/>
            <a:ext cx="4280002" cy="252028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A48697D-A8E9-2045-A7BF-DBECCF9DAE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392" y="1844824"/>
            <a:ext cx="6244510" cy="432048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Рамка 5">
            <a:extLst>
              <a:ext uri="{FF2B5EF4-FFF2-40B4-BE49-F238E27FC236}">
                <a16:creationId xmlns:a16="http://schemas.microsoft.com/office/drawing/2014/main" id="{AE54CF13-C74D-E74E-81F8-FE4B366B31F6}"/>
              </a:ext>
            </a:extLst>
          </p:cNvPr>
          <p:cNvSpPr/>
          <p:nvPr/>
        </p:nvSpPr>
        <p:spPr>
          <a:xfrm>
            <a:off x="7288606" y="3861048"/>
            <a:ext cx="2906190" cy="360040"/>
          </a:xfrm>
          <a:prstGeom prst="frame">
            <a:avLst>
              <a:gd name="adj1" fmla="val 2176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86196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96F54B-BC07-B771-9FB9-AE985311A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7568" y="181757"/>
            <a:ext cx="5377854" cy="1081087"/>
          </a:xfrm>
        </p:spPr>
        <p:txBody>
          <a:bodyPr/>
          <a:lstStyle/>
          <a:p>
            <a:r>
              <a:rPr lang="ru-RU" sz="3600" dirty="0"/>
              <a:t>Результат адаптации</a:t>
            </a:r>
          </a:p>
        </p:txBody>
      </p:sp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F935D603-1A33-5948-A48C-331FCC01BB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7066766"/>
              </p:ext>
            </p:extLst>
          </p:nvPr>
        </p:nvGraphicFramePr>
        <p:xfrm>
          <a:off x="248192" y="1268760"/>
          <a:ext cx="7720016" cy="5512376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100883">
                  <a:extLst>
                    <a:ext uri="{9D8B030D-6E8A-4147-A177-3AD203B41FA5}">
                      <a16:colId xmlns:a16="http://schemas.microsoft.com/office/drawing/2014/main" val="3937178149"/>
                    </a:ext>
                  </a:extLst>
                </a:gridCol>
                <a:gridCol w="2092821">
                  <a:extLst>
                    <a:ext uri="{9D8B030D-6E8A-4147-A177-3AD203B41FA5}">
                      <a16:colId xmlns:a16="http://schemas.microsoft.com/office/drawing/2014/main" val="3100745332"/>
                    </a:ext>
                  </a:extLst>
                </a:gridCol>
                <a:gridCol w="3526312">
                  <a:extLst>
                    <a:ext uri="{9D8B030D-6E8A-4147-A177-3AD203B41FA5}">
                      <a16:colId xmlns:a16="http://schemas.microsoft.com/office/drawing/2014/main" val="220737593"/>
                    </a:ext>
                  </a:extLst>
                </a:gridCol>
              </a:tblGrid>
              <a:tr h="17130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effectLst/>
                        </a:rPr>
                        <a:t>Тема из рабочей программы (РП)</a:t>
                      </a:r>
                      <a:endParaRPr lang="ru-RU" sz="10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47" marR="3247" marT="324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effectLst/>
                        </a:rPr>
                        <a:t>Модуль и занятие курса «1С:УТ»</a:t>
                      </a:r>
                      <a:endParaRPr lang="ru-RU" sz="10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47" marR="3247" marT="324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effectLst/>
                        </a:rPr>
                        <a:t>Что нужно добавить/убрать для полного закрытия темы РП</a:t>
                      </a:r>
                      <a:endParaRPr lang="ru-RU" sz="10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47" marR="3247" marT="3247" marB="0" anchor="ctr"/>
                </a:tc>
                <a:extLst>
                  <a:ext uri="{0D108BD9-81ED-4DB2-BD59-A6C34878D82A}">
                    <a16:rowId xmlns:a16="http://schemas.microsoft.com/office/drawing/2014/main" val="2954992584"/>
                  </a:ext>
                </a:extLst>
              </a:tr>
              <a:tr h="68521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</a:rPr>
                        <a:t>Ввод начальных данных, отражающих структуру и характер деятельности торгового предприятия; заполнение справочной информации; настройка учётной политики; ввод начальных остатков</a:t>
                      </a:r>
                      <a:endParaRPr lang="ru-RU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47" marR="3247" marT="324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</a:rPr>
                        <a:t>Модуль 2. Ввод основных сведений организации. Занятия 2–5: первоначальная настройка, сведения об организации, учётная политика, склады, номенклатура</a:t>
                      </a:r>
                      <a:endParaRPr lang="ru-RU" sz="10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47" marR="3247" marT="324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</a:rPr>
                        <a:t>Добавить отдельный практикум по вводу начальных остатков по всем ключевым регистрам (товары, касса, расчётные счета, подотчётные лица, взаиморасчёты) с типовыми ошибками и контрольными точками. Убрать избыточные детали по маркировке (если не требуется по РП).</a:t>
                      </a:r>
                      <a:endParaRPr lang="ru-RU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47" marR="3247" marT="3247" marB="0" anchor="ctr"/>
                </a:tc>
                <a:extLst>
                  <a:ext uri="{0D108BD9-81ED-4DB2-BD59-A6C34878D82A}">
                    <a16:rowId xmlns:a16="http://schemas.microsoft.com/office/drawing/2014/main" val="1222645045"/>
                  </a:ext>
                </a:extLst>
              </a:tr>
              <a:tr h="428257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Управление взаиморасчётами с контрагентами; регистрация контрагентов (юрлица, ИП, физлица)</a:t>
                      </a:r>
                      <a:endParaRPr lang="ru-RU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47" marR="3247" marT="324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</a:rPr>
                        <a:t>Модуль 3. Контрагенты, цены, правила продаж. Занятие 6: работа с контрагентами</a:t>
                      </a:r>
                      <a:endParaRPr lang="ru-RU" sz="10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47" marR="3247" marT="324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</a:rPr>
                        <a:t>Добавить разбор типовых хозяйственных ситуаций: аванс поставщику, зачёт аванса, возврат средств, корректировка долга. Включить практические кейсы по заполнению объекта расчётов (договор, документ, без указания) и отчёт «Ведомость расчётов».</a:t>
                      </a:r>
                      <a:endParaRPr lang="ru-RU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47" marR="3247" marT="3247" marB="0" anchor="ctr"/>
                </a:tc>
                <a:extLst>
                  <a:ext uri="{0D108BD9-81ED-4DB2-BD59-A6C34878D82A}">
                    <a16:rowId xmlns:a16="http://schemas.microsoft.com/office/drawing/2014/main" val="478968131"/>
                  </a:ext>
                </a:extLst>
              </a:tr>
              <a:tr h="428257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</a:rPr>
                        <a:t>Управление запасами и закупками; оформление поступления ТМЦ; работа с заказами поставщикам</a:t>
                      </a:r>
                      <a:endParaRPr lang="ru-RU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47" marR="3247" marT="324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</a:rPr>
                        <a:t>Модуль 4. Закупки. Занятия 13–14: оформление поступления и оплаты, заказы поставщикам (</a:t>
                      </a:r>
                      <a:r>
                        <a:rPr lang="en-US" sz="1000" u="none" strike="noStrike" dirty="0">
                          <a:effectLst/>
                        </a:rPr>
                        <a:t>Min–Max)</a:t>
                      </a:r>
                      <a:endParaRPr lang="en-US" sz="10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47" marR="3247" marT="324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</a:rPr>
                        <a:t>Добавить кейс по распределению дополнительных расходов (транспорт, услуги) на себестоимость товаров и оформлению возвратов поставщикам (занятие 16). Убрать детали по импортным товарам и ГТД, если не требуются по РП.</a:t>
                      </a:r>
                      <a:endParaRPr lang="ru-RU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47" marR="3247" marT="3247" marB="0" anchor="ctr"/>
                </a:tc>
                <a:extLst>
                  <a:ext uri="{0D108BD9-81ED-4DB2-BD59-A6C34878D82A}">
                    <a16:rowId xmlns:a16="http://schemas.microsoft.com/office/drawing/2014/main" val="2093752046"/>
                  </a:ext>
                </a:extLst>
              </a:tr>
              <a:tr h="382290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Оформление складских операций; проведение инвентаризации; перемещение, внутреннее потребление</a:t>
                      </a:r>
                      <a:endParaRPr lang="ru-RU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47" marR="3247" marT="324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</a:rPr>
                        <a:t>Модуль 6. Склад. Занятие 22: внутренние операции и инвентаризация</a:t>
                      </a:r>
                      <a:endParaRPr lang="ru-RU" sz="10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47" marR="3247" marT="324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</a:rPr>
                        <a:t>Добавить практику по оформлению заказа на перемещение и документа перемещения, разбору статусов и контроля остатков. Включить кейс по пересортице и списанию недостач.</a:t>
                      </a:r>
                      <a:endParaRPr lang="ru-RU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47" marR="3247" marT="3247" marB="0" anchor="ctr"/>
                </a:tc>
                <a:extLst>
                  <a:ext uri="{0D108BD9-81ED-4DB2-BD59-A6C34878D82A}">
                    <a16:rowId xmlns:a16="http://schemas.microsoft.com/office/drawing/2014/main" val="2887064596"/>
                  </a:ext>
                </a:extLst>
              </a:tr>
              <a:tr h="457677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Ведение взаиморасчётов с подотчётными лицами</a:t>
                      </a:r>
                      <a:endParaRPr lang="ru-RU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47" marR="3247" marT="324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</a:rPr>
                        <a:t>Модуль 4 (закупки) и Модуль 5 (продажи). Фрагментарно в документах поступления/возвратов и авансовых отчётах</a:t>
                      </a:r>
                      <a:endParaRPr lang="ru-RU" sz="10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47" marR="3247" marT="324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</a:rPr>
                        <a:t>Добавить отдельный блок/практикум по работе с подотчётными лицами: оформление авансового отчёта, контроль лимитов, закрытие задолженности, типовые ошибки. В текущем курсе тема раскрыта недостаточно.</a:t>
                      </a:r>
                      <a:endParaRPr lang="ru-RU" sz="10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47" marR="3247" marT="3247" marB="0" anchor="ctr"/>
                </a:tc>
                <a:extLst>
                  <a:ext uri="{0D108BD9-81ED-4DB2-BD59-A6C34878D82A}">
                    <a16:rowId xmlns:a16="http://schemas.microsoft.com/office/drawing/2014/main" val="3331412297"/>
                  </a:ext>
                </a:extLst>
              </a:tr>
              <a:tr h="382290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Управление отношениями с покупателями и поставщиками (соглашения, договоры, правила работы)</a:t>
                      </a:r>
                      <a:endParaRPr lang="ru-RU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47" marR="3247" marT="324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Модуль 3. Занятия 7–8: соглашения с поставщиками, правила продаж и ценообразование</a:t>
                      </a:r>
                      <a:endParaRPr lang="ru-RU" sz="10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47" marR="3247" marT="324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</a:rPr>
                        <a:t>Добавить сравнение понятий «соглашение» и «договор» на примерах типовых условий (сроки оплаты, скидки, обеспечение заказов). Включить кейс по настройке типовых соглашений и проверке условий в документах.</a:t>
                      </a:r>
                      <a:endParaRPr lang="ru-RU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47" marR="3247" marT="3247" marB="0" anchor="ctr"/>
                </a:tc>
                <a:extLst>
                  <a:ext uri="{0D108BD9-81ED-4DB2-BD59-A6C34878D82A}">
                    <a16:rowId xmlns:a16="http://schemas.microsoft.com/office/drawing/2014/main" val="1681757584"/>
                  </a:ext>
                </a:extLst>
              </a:tr>
              <a:tr h="428257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Основные торговые операции: оптовые и розничные продажи; реализация ТМЦ</a:t>
                      </a:r>
                      <a:endParaRPr lang="ru-RU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47" marR="3247" marT="324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Модуль 5. Продажи. Занятия 17–20: оптовые продажи, продажа под заказ, кредит, розничная торговля через РМК</a:t>
                      </a:r>
                      <a:endParaRPr lang="ru-RU" sz="10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47" marR="3247" marT="324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</a:rPr>
                        <a:t>Добавить разбор схем: продажа с предоплатой, продажа в кредит с контролем лимита, возвраты от клиентов. Включить практику по статусам заказов и обеспечению.</a:t>
                      </a:r>
                      <a:endParaRPr lang="ru-RU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247" marR="3247" marT="3247" marB="0" anchor="ctr"/>
                </a:tc>
                <a:extLst>
                  <a:ext uri="{0D108BD9-81ED-4DB2-BD59-A6C34878D82A}">
                    <a16:rowId xmlns:a16="http://schemas.microsoft.com/office/drawing/2014/main" val="105652490"/>
                  </a:ext>
                </a:extLst>
              </a:tr>
            </a:tbl>
          </a:graphicData>
        </a:graphic>
      </p:graphicFrame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AA0C9CB-D5DC-DE46-905B-3E3B7A124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6240" y="2060848"/>
            <a:ext cx="3831584" cy="324036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06911332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96F54B-BC07-B771-9FB9-AE985311A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Промпт → КТП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EDED819-7A27-7B4A-99A4-E428E1AA8A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050"/>
          <a:stretch/>
        </p:blipFill>
        <p:spPr>
          <a:xfrm>
            <a:off x="5897799" y="1628800"/>
            <a:ext cx="5959239" cy="451554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BF7292B-AA7D-2348-AB38-F2995E109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851" y="2888456"/>
            <a:ext cx="4527505" cy="108108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Стрелка вправо с вырезом 11">
            <a:extLst>
              <a:ext uri="{FF2B5EF4-FFF2-40B4-BE49-F238E27FC236}">
                <a16:creationId xmlns:a16="http://schemas.microsoft.com/office/drawing/2014/main" id="{EAB5F693-D24A-8B4C-A099-7B090C664167}"/>
              </a:ext>
            </a:extLst>
          </p:cNvPr>
          <p:cNvSpPr/>
          <p:nvPr/>
        </p:nvSpPr>
        <p:spPr>
          <a:xfrm>
            <a:off x="4811526" y="3144156"/>
            <a:ext cx="627247" cy="569686"/>
          </a:xfrm>
          <a:prstGeom prst="notched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366784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96F54B-BC07-B771-9FB9-AE985311A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7568" y="116632"/>
            <a:ext cx="9410700" cy="1081087"/>
          </a:xfrm>
        </p:spPr>
        <p:txBody>
          <a:bodyPr/>
          <a:lstStyle/>
          <a:p>
            <a:r>
              <a:rPr lang="ru-RU" sz="3600" dirty="0"/>
              <a:t>Несколько рабочих программ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77058AA-1417-FA4B-A59E-4926ACA9EF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392" y="1494200"/>
            <a:ext cx="5647397" cy="479725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93C1D3A-DEF3-4E47-B04F-7D3CFDF88D6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99"/>
          <a:stretch/>
        </p:blipFill>
        <p:spPr>
          <a:xfrm>
            <a:off x="6784754" y="1494200"/>
            <a:ext cx="5048101" cy="479725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3423222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96F54B-BC07-B771-9FB9-AE985311A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625091" y="2888456"/>
            <a:ext cx="4442149" cy="1081087"/>
          </a:xfrm>
        </p:spPr>
        <p:txBody>
          <a:bodyPr/>
          <a:lstStyle/>
          <a:p>
            <a:pPr algn="ctr"/>
            <a:r>
              <a:rPr lang="ru-RU" sz="3600" dirty="0"/>
              <a:t>Важные правила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244A43BA-08F3-F14C-B014-35572BAA14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22" b="4914"/>
          <a:stretch/>
        </p:blipFill>
        <p:spPr bwMode="auto">
          <a:xfrm>
            <a:off x="2446338" y="44624"/>
            <a:ext cx="8330182" cy="6752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032529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96F54B-BC07-B771-9FB9-AE985311A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3552" y="260648"/>
            <a:ext cx="9410700" cy="1081087"/>
          </a:xfrm>
        </p:spPr>
        <p:txBody>
          <a:bodyPr/>
          <a:lstStyle/>
          <a:p>
            <a:r>
              <a:rPr lang="ru-RU" sz="3600" dirty="0"/>
              <a:t>Составление авторского курса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DE52D79-BFD9-D14A-9D6A-A817785F6C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343" y="1844823"/>
            <a:ext cx="3539459" cy="399424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FEB8BBC-CAAF-D440-9167-7ACE4AA8AF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4052" y="1844824"/>
            <a:ext cx="7597948" cy="399424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Стрелка вправо с вырезом 7">
            <a:extLst>
              <a:ext uri="{FF2B5EF4-FFF2-40B4-BE49-F238E27FC236}">
                <a16:creationId xmlns:a16="http://schemas.microsoft.com/office/drawing/2014/main" id="{61B32DDF-B185-944B-A23B-699B006FFBF8}"/>
              </a:ext>
            </a:extLst>
          </p:cNvPr>
          <p:cNvSpPr/>
          <p:nvPr/>
        </p:nvSpPr>
        <p:spPr>
          <a:xfrm>
            <a:off x="3848803" y="3557104"/>
            <a:ext cx="627247" cy="569686"/>
          </a:xfrm>
          <a:prstGeom prst="notched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212266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9CA03205-EE07-3947-F582-230E40F1A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7692" y="475828"/>
            <a:ext cx="10363200" cy="1362075"/>
          </a:xfrm>
        </p:spPr>
        <p:txBody>
          <a:bodyPr/>
          <a:lstStyle/>
          <a:p>
            <a:pPr>
              <a:defRPr/>
            </a:pPr>
            <a:r>
              <a:rPr lang="ru-RU" dirty="0">
                <a:latin typeface="+mj-lt"/>
              </a:rPr>
              <a:t>Спасибо за внимание!</a:t>
            </a:r>
          </a:p>
        </p:txBody>
      </p:sp>
      <p:sp>
        <p:nvSpPr>
          <p:cNvPr id="29699" name="Текст 4">
            <a:extLst>
              <a:ext uri="{FF2B5EF4-FFF2-40B4-BE49-F238E27FC236}">
                <a16:creationId xmlns:a16="http://schemas.microsoft.com/office/drawing/2014/main" id="{8C330300-389A-BAE9-442A-CA285FF49B1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869160"/>
            <a:ext cx="10363200" cy="1500187"/>
          </a:xfrm>
        </p:spPr>
        <p:txBody>
          <a:bodyPr/>
          <a:lstStyle/>
          <a:p>
            <a:r>
              <a:rPr lang="en-US" altLang="ru-RU" dirty="0">
                <a:latin typeface="Futura PT Demi" charset="-52"/>
                <a:hlinkClick r:id="rId2"/>
              </a:rPr>
              <a:t>https://q-service.1c.ru/q/01a02f46-8007-7df1-831b-03d5e72a3526</a:t>
            </a:r>
            <a:r>
              <a:rPr lang="ru-RU" altLang="ru-RU" dirty="0">
                <a:latin typeface="Futura PT Demi" charset="-52"/>
              </a:rPr>
              <a:t>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C0A9D73-3A20-7F42-B833-8615C97F9E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497" y="1819806"/>
            <a:ext cx="5876528" cy="4138845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E88A72E-4EEB-1E47-8591-1C8EEADF6E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4032" y="2549599"/>
            <a:ext cx="2487080" cy="2470499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00CD6D44-5FD1-EECA-9810-66653DE10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Планы развития проекта «1С для СПО» на 2026-2027 учебный год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D7A1874-8270-C770-1EE2-C176AD0B65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643962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32EA43AF-E43E-4B1A-643F-2DEA285E6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5520" y="260648"/>
            <a:ext cx="9410700" cy="1081087"/>
          </a:xfrm>
        </p:spPr>
        <p:txBody>
          <a:bodyPr/>
          <a:lstStyle/>
          <a:p>
            <a:r>
              <a:rPr lang="ru-RU" sz="3600" dirty="0"/>
              <a:t>Новые наборы учебных материалов: </a:t>
            </a:r>
            <a:br>
              <a:rPr lang="ru-RU" sz="3600" dirty="0"/>
            </a:br>
            <a:r>
              <a:rPr lang="ru-RU" sz="3600" dirty="0"/>
              <a:t>выход в течение 2026-2027 учебного года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9D5DF286-70F6-2C40-C555-E16EB0A1C4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2669" y="2204864"/>
            <a:ext cx="11569700" cy="2160240"/>
          </a:xfrm>
        </p:spPr>
        <p:txBody>
          <a:bodyPr/>
          <a:lstStyle/>
          <a:p>
            <a:r>
              <a:rPr lang="ru-RU" sz="2400" dirty="0"/>
              <a:t>Основные принципы работы с программой «1С:Управление нашей фирмой» </a:t>
            </a:r>
          </a:p>
          <a:p>
            <a:r>
              <a:rPr lang="ru-RU" sz="2400" dirty="0"/>
              <a:t>Расширение конфигурации на примере «1С:Управление нашей фирмой»</a:t>
            </a:r>
          </a:p>
          <a:p>
            <a:r>
              <a:rPr lang="ru-RU" sz="2400" dirty="0"/>
              <a:t>Практикум по бухучету</a:t>
            </a:r>
          </a:p>
          <a:p>
            <a:r>
              <a:rPr lang="ru-RU" sz="2400" dirty="0"/>
              <a:t>Разработка мобильных приложений в «1С:Предприятие»</a:t>
            </a:r>
          </a:p>
          <a:p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061BBB6-7238-B9AC-B37E-FB1CEEBEBD21}"/>
              </a:ext>
            </a:extLst>
          </p:cNvPr>
          <p:cNvSpPr txBox="1"/>
          <p:nvPr/>
        </p:nvSpPr>
        <p:spPr>
          <a:xfrm>
            <a:off x="3060449" y="4149080"/>
            <a:ext cx="609414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C00000"/>
                </a:solidFill>
                <a:latin typeface="Futura PT Demi" panose="020B0702020204020303" pitchFamily="34" charset="0"/>
              </a:rPr>
              <a:t>Традиционно в первом семестре пройдет серия вебинаров с авторами курсов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AC37EB7-9996-D7AE-1E57-CED33B2263F2}"/>
              </a:ext>
            </a:extLst>
          </p:cNvPr>
          <p:cNvSpPr txBox="1"/>
          <p:nvPr/>
        </p:nvSpPr>
        <p:spPr>
          <a:xfrm>
            <a:off x="322669" y="5228233"/>
            <a:ext cx="1124593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C00000"/>
                </a:solidFill>
                <a:latin typeface="Futura PT Demi" panose="020B0702020204020303" pitchFamily="34" charset="0"/>
              </a:rPr>
              <a:t>Приглашаем преподавателей колледжей стать авторами-разработчиками</a:t>
            </a:r>
            <a:r>
              <a:rPr lang="en-US" sz="2400" dirty="0">
                <a:solidFill>
                  <a:srgbClr val="C00000"/>
                </a:solidFill>
                <a:latin typeface="Futura PT Demi" panose="020B0702020204020303" pitchFamily="34" charset="0"/>
              </a:rPr>
              <a:t> </a:t>
            </a:r>
            <a:r>
              <a:rPr lang="ru-RU" sz="2400" dirty="0">
                <a:solidFill>
                  <a:srgbClr val="C00000"/>
                </a:solidFill>
                <a:latin typeface="Futura PT Demi" panose="020B0702020204020303" pitchFamily="34" charset="0"/>
              </a:rPr>
              <a:t>учебных материалов «1С для СПО»</a:t>
            </a:r>
          </a:p>
          <a:p>
            <a:pPr algn="ctr"/>
            <a:r>
              <a:rPr lang="ru-RU" sz="2400" dirty="0">
                <a:solidFill>
                  <a:srgbClr val="C00000"/>
                </a:solidFill>
                <a:latin typeface="Futura PT Demi" panose="020B0702020204020303" pitchFamily="34" charset="0"/>
              </a:rPr>
              <a:t>Контакты: Никита </a:t>
            </a:r>
            <a:r>
              <a:rPr lang="ru-RU" sz="2400" dirty="0" err="1">
                <a:solidFill>
                  <a:srgbClr val="C00000"/>
                </a:solidFill>
                <a:latin typeface="Futura PT Demi" panose="020B0702020204020303" pitchFamily="34" charset="0"/>
              </a:rPr>
              <a:t>Аквилянов</a:t>
            </a:r>
            <a:r>
              <a:rPr lang="ru-RU" sz="2400" dirty="0">
                <a:solidFill>
                  <a:srgbClr val="C00000"/>
                </a:solidFill>
                <a:latin typeface="Futura PT Demi" panose="020B0702020204020303" pitchFamily="34" charset="0"/>
              </a:rPr>
              <a:t>, </a:t>
            </a:r>
            <a:r>
              <a:rPr lang="en-US" sz="2400" dirty="0">
                <a:solidFill>
                  <a:srgbClr val="C00000"/>
                </a:solidFill>
                <a:latin typeface="Futura PT Demi" panose="020B0702020204020303" pitchFamily="34" charset="0"/>
              </a:rPr>
              <a:t>akvn@1c.ru</a:t>
            </a:r>
            <a:endParaRPr lang="ru-RU" sz="2400" dirty="0">
              <a:solidFill>
                <a:srgbClr val="C00000"/>
              </a:solidFill>
              <a:latin typeface="Futura PT Demi" panose="020B07020202040203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1134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137C2A2-05E9-64C6-F87E-1D4E8E48C2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5920" y="1188682"/>
            <a:ext cx="4782612" cy="3386974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64A3DF-C5E6-BF68-065C-B6DC499D10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6359" y="296168"/>
            <a:ext cx="9410700" cy="1081087"/>
          </a:xfrm>
        </p:spPr>
        <p:txBody>
          <a:bodyPr/>
          <a:lstStyle/>
          <a:p>
            <a:r>
              <a:rPr lang="ru-RU" sz="3600" dirty="0"/>
              <a:t>Дополнительно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EABAFA0-75F5-46D4-E0E8-BF3021BE49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9278" y="2500668"/>
            <a:ext cx="5346940" cy="3168650"/>
          </a:xfrm>
        </p:spPr>
        <p:txBody>
          <a:bodyPr/>
          <a:lstStyle/>
          <a:p>
            <a:r>
              <a:rPr lang="ru-RU" sz="2800" dirty="0"/>
              <a:t>Рекламный буклет </a:t>
            </a:r>
            <a:br>
              <a:rPr lang="ru-RU" sz="2800" dirty="0"/>
            </a:br>
            <a:r>
              <a:rPr lang="ru-RU" sz="2800" dirty="0"/>
              <a:t>«1С для СПО»</a:t>
            </a:r>
          </a:p>
          <a:p>
            <a:r>
              <a:rPr lang="ru-RU" sz="2800" dirty="0"/>
              <a:t>Таблица соответствия учебных материалов специальностям и междисциплинарным курсам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80E0687-C7DE-1E47-8350-F5E26ADE97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9388" y="3539585"/>
            <a:ext cx="4782612" cy="3101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79765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47F32E-49B4-6548-725C-A7E81A4F96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Как приобрести учебные материалы </a:t>
            </a:r>
            <a:br>
              <a:rPr lang="ru-RU" sz="3600" dirty="0"/>
            </a:br>
            <a:r>
              <a:rPr lang="ru-RU" sz="3600" dirty="0"/>
              <a:t>«1С для СПО»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1A4C2B3-E080-3553-F2AF-772D94D27F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772656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7514CA-E435-0495-E009-40E152B9BB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6913" y="404664"/>
            <a:ext cx="8089528" cy="1081087"/>
          </a:xfrm>
        </p:spPr>
        <p:txBody>
          <a:bodyPr/>
          <a:lstStyle/>
          <a:p>
            <a:r>
              <a:rPr lang="ru-RU" sz="3600" dirty="0"/>
              <a:t>Полный комплект учебных материалов «1С для СПО»</a:t>
            </a:r>
            <a:br>
              <a:rPr lang="ru-RU" dirty="0"/>
            </a:br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41B07AC-7FA1-E7D0-8040-5C3B7A878B48}"/>
              </a:ext>
            </a:extLst>
          </p:cNvPr>
          <p:cNvSpPr txBox="1"/>
          <p:nvPr/>
        </p:nvSpPr>
        <p:spPr>
          <a:xfrm>
            <a:off x="2963851" y="5940087"/>
            <a:ext cx="74168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C00000"/>
                </a:solidFill>
                <a:latin typeface="Futura PT Demi" panose="020B0604020202020204" charset="-52"/>
                <a:hlinkClick r:id="rId2"/>
              </a:rPr>
              <a:t>https://reestr.digital.gov.ru/reestr/2486957/</a:t>
            </a:r>
            <a:r>
              <a:rPr lang="ru-RU" dirty="0">
                <a:solidFill>
                  <a:srgbClr val="C00000"/>
                </a:solidFill>
                <a:latin typeface="Futura PT Demi" panose="020B0604020202020204" charset="-52"/>
              </a:rPr>
              <a:t> </a:t>
            </a:r>
            <a:endParaRPr lang="ru-RU" dirty="0">
              <a:latin typeface="Futura PT Demi" panose="020B0604020202020204" charset="-5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199AF03-F1B4-0C0A-E1F1-3E4A71969118}"/>
              </a:ext>
            </a:extLst>
          </p:cNvPr>
          <p:cNvSpPr txBox="1"/>
          <p:nvPr/>
        </p:nvSpPr>
        <p:spPr>
          <a:xfrm>
            <a:off x="2783831" y="6278796"/>
            <a:ext cx="77768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Futura PT Demi" panose="020B0604020202020204" charset="-52"/>
              </a:rPr>
              <a:t>Стоимость подписки на 12 месяцев: 57 400 р</a:t>
            </a:r>
          </a:p>
        </p:txBody>
      </p:sp>
      <p:pic>
        <p:nvPicPr>
          <p:cNvPr id="8" name="Рисунок 2">
            <a:extLst>
              <a:ext uri="{FF2B5EF4-FFF2-40B4-BE49-F238E27FC236}">
                <a16:creationId xmlns:a16="http://schemas.microsoft.com/office/drawing/2014/main" id="{0DC8C13B-6BB0-C6BF-E901-99FA48EEEC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285" y="1581683"/>
            <a:ext cx="9095955" cy="4296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241426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28543F-9631-71FD-C8F3-AE1E86321F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6596" y="404664"/>
            <a:ext cx="10214060" cy="1081087"/>
          </a:xfrm>
        </p:spPr>
        <p:txBody>
          <a:bodyPr/>
          <a:lstStyle/>
          <a:p>
            <a:r>
              <a:rPr lang="ru-RU" sz="3600" dirty="0"/>
              <a:t>Учебные материалы «1С для СПО» </a:t>
            </a:r>
            <a:br>
              <a:rPr lang="ru-RU" sz="3600" dirty="0"/>
            </a:br>
            <a:r>
              <a:rPr lang="ru-RU" sz="3600" dirty="0"/>
              <a:t>по отдельности</a:t>
            </a:r>
            <a:br>
              <a:rPr lang="ru-RU" dirty="0"/>
            </a:br>
            <a:r>
              <a:rPr lang="en-US" dirty="0">
                <a:hlinkClick r:id="rId2"/>
              </a:rPr>
              <a:t>https://obrazovanie.1c.ru/spo/how-to-buy/</a:t>
            </a:r>
            <a:r>
              <a:rPr lang="ru-RU" dirty="0"/>
              <a:t>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7B36608-E35B-DAFE-8E25-A3B6D7E869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6160" y="2297598"/>
            <a:ext cx="3636643" cy="374684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E7CDB34-E04A-589B-5C71-F08B40A3B6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7448" y="2323785"/>
            <a:ext cx="4567354" cy="436436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C7ECDF2-0EA4-74B2-5262-B9A9FFD39019}"/>
              </a:ext>
            </a:extLst>
          </p:cNvPr>
          <p:cNvSpPr txBox="1"/>
          <p:nvPr/>
        </p:nvSpPr>
        <p:spPr>
          <a:xfrm>
            <a:off x="7252768" y="6012081"/>
            <a:ext cx="4491457" cy="6822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ctr">
              <a:lnSpc>
                <a:spcPts val="2250"/>
              </a:lnSpc>
              <a:buNone/>
            </a:pPr>
            <a:r>
              <a:rPr lang="ru-RU" sz="2000" b="0" i="0" dirty="0">
                <a:solidFill>
                  <a:srgbClr val="333333"/>
                </a:solidFill>
                <a:effectLst/>
                <a:latin typeface="Futura PT Demi" panose="020B0604020202020204" charset="-52"/>
                <a:hlinkClick r:id="rId5"/>
              </a:rPr>
              <a:t>Подробнее в </a:t>
            </a:r>
            <a:r>
              <a:rPr lang="ru-RU" sz="2000" b="0" i="0" dirty="0" err="1">
                <a:solidFill>
                  <a:srgbClr val="333333"/>
                </a:solidFill>
                <a:effectLst/>
                <a:latin typeface="Futura PT Demi" panose="020B0604020202020204" charset="-52"/>
                <a:hlinkClick r:id="rId5"/>
              </a:rPr>
              <a:t>инфописьме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Futura PT Demi" panose="020B0604020202020204" charset="-52"/>
                <a:hlinkClick r:id="rId5"/>
              </a:rPr>
              <a:t> фирмы 1С № 34778 от 14.08.2026 </a:t>
            </a:r>
            <a:endParaRPr lang="ru-RU" sz="2000" b="0" i="0" dirty="0">
              <a:solidFill>
                <a:srgbClr val="333333"/>
              </a:solidFill>
              <a:effectLst/>
              <a:latin typeface="Futura PT Demi" panose="020B060402020202020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95926943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E5E99E-6758-7657-9674-A71BBB2ED2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6913" y="332656"/>
            <a:ext cx="9410700" cy="1081087"/>
          </a:xfrm>
        </p:spPr>
        <p:txBody>
          <a:bodyPr/>
          <a:lstStyle/>
          <a:p>
            <a:r>
              <a:rPr lang="ru-RU" sz="3600" dirty="0"/>
              <a:t>Возможности по управлению учебными материалами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89481FA9-58E1-F953-9993-77EC816B23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8560686"/>
              </p:ext>
            </p:extLst>
          </p:nvPr>
        </p:nvGraphicFramePr>
        <p:xfrm>
          <a:off x="479376" y="1593428"/>
          <a:ext cx="11449470" cy="38517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00600">
                  <a:extLst>
                    <a:ext uri="{9D8B030D-6E8A-4147-A177-3AD203B41FA5}">
                      <a16:colId xmlns:a16="http://schemas.microsoft.com/office/drawing/2014/main" val="3318194758"/>
                    </a:ext>
                  </a:extLst>
                </a:gridCol>
                <a:gridCol w="3312368">
                  <a:extLst>
                    <a:ext uri="{9D8B030D-6E8A-4147-A177-3AD203B41FA5}">
                      <a16:colId xmlns:a16="http://schemas.microsoft.com/office/drawing/2014/main" val="85587802"/>
                    </a:ext>
                  </a:extLst>
                </a:gridCol>
                <a:gridCol w="2736502">
                  <a:extLst>
                    <a:ext uri="{9D8B030D-6E8A-4147-A177-3AD203B41FA5}">
                      <a16:colId xmlns:a16="http://schemas.microsoft.com/office/drawing/2014/main" val="2577869066"/>
                    </a:ext>
                  </a:extLst>
                </a:gridCol>
              </a:tblGrid>
              <a:tr h="65319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  <a:latin typeface="Futura PT Demi" panose="020B0604020202020204" charset="-52"/>
                        </a:rPr>
                        <a:t>В составе системы «1С:Образование»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tx1"/>
                          </a:solidFill>
                          <a:latin typeface="Futura PT Demi" panose="020B0604020202020204" charset="-52"/>
                        </a:rPr>
                        <a:t>Без системы «1С:Образование»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6433536"/>
                  </a:ext>
                </a:extLst>
              </a:tr>
              <a:tr h="378440">
                <a:tc>
                  <a:txBody>
                    <a:bodyPr/>
                    <a:lstStyle/>
                    <a:p>
                      <a:r>
                        <a:rPr lang="ru-RU" dirty="0">
                          <a:latin typeface="Futura PT Demi" panose="020B0604020202020204" charset="-52"/>
                        </a:rPr>
                        <a:t>Без ограничения количества пользователей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0510809"/>
                  </a:ext>
                </a:extLst>
              </a:tr>
              <a:tr h="653198">
                <a:tc>
                  <a:txBody>
                    <a:bodyPr/>
                    <a:lstStyle/>
                    <a:p>
                      <a:r>
                        <a:rPr lang="ru-RU" dirty="0">
                          <a:latin typeface="Futura PT Demi" panose="020B0604020202020204" charset="-52"/>
                        </a:rPr>
                        <a:t>Учебные материалы по общеобразовательным дисциплинам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8440">
                <a:tc>
                  <a:txBody>
                    <a:bodyPr/>
                    <a:lstStyle/>
                    <a:p>
                      <a:r>
                        <a:rPr lang="ru-RU" dirty="0">
                          <a:latin typeface="Futura PT Demi" panose="020B0604020202020204" charset="-52"/>
                        </a:rPr>
                        <a:t>Учет занятий в электронном журнале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7134651"/>
                  </a:ext>
                </a:extLst>
              </a:tr>
              <a:tr h="378440">
                <a:tc>
                  <a:txBody>
                    <a:bodyPr/>
                    <a:lstStyle/>
                    <a:p>
                      <a:r>
                        <a:rPr lang="ru-RU" dirty="0">
                          <a:latin typeface="Futura PT Demi" panose="020B0604020202020204" charset="-52"/>
                        </a:rPr>
                        <a:t>Электронный дневник студента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4240176"/>
                  </a:ext>
                </a:extLst>
              </a:tr>
              <a:tr h="378440">
                <a:tc>
                  <a:txBody>
                    <a:bodyPr/>
                    <a:lstStyle/>
                    <a:p>
                      <a:r>
                        <a:rPr lang="ru-RU" dirty="0">
                          <a:latin typeface="Futura PT Demi" panose="020B0604020202020204" charset="-52"/>
                        </a:rPr>
                        <a:t>Назначение заданий и автоматическая проверка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8092313"/>
                  </a:ext>
                </a:extLst>
              </a:tr>
              <a:tr h="653198">
                <a:tc>
                  <a:txBody>
                    <a:bodyPr/>
                    <a:lstStyle/>
                    <a:p>
                      <a:r>
                        <a:rPr lang="ru-RU" dirty="0">
                          <a:latin typeface="Futura PT Demi" panose="020B0604020202020204" charset="-52"/>
                        </a:rPr>
                        <a:t>Возможность добавлять авторские учебные материалы, редактировать тесты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7411962"/>
                  </a:ext>
                </a:extLst>
              </a:tr>
              <a:tr h="378440">
                <a:tc>
                  <a:txBody>
                    <a:bodyPr/>
                    <a:lstStyle/>
                    <a:p>
                      <a:r>
                        <a:rPr lang="ru-RU" dirty="0">
                          <a:latin typeface="Futura PT Demi" panose="020B0604020202020204" charset="-52"/>
                        </a:rPr>
                        <a:t>Обмен данными с «1С:Колледж»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3032385"/>
                  </a:ext>
                </a:extLst>
              </a:tr>
            </a:tbl>
          </a:graphicData>
        </a:graphic>
      </p:graphicFrame>
      <p:pic>
        <p:nvPicPr>
          <p:cNvPr id="5" name="Рисунок 4" descr="Маркеры-галочки">
            <a:extLst>
              <a:ext uri="{FF2B5EF4-FFF2-40B4-BE49-F238E27FC236}">
                <a16:creationId xmlns:a16="http://schemas.microsoft.com/office/drawing/2014/main" id="{4399110D-2D2B-3042-EC0E-04B18190AA4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248127" y="2204864"/>
            <a:ext cx="385191" cy="385191"/>
          </a:xfrm>
          <a:prstGeom prst="rect">
            <a:avLst/>
          </a:prstGeom>
        </p:spPr>
      </p:pic>
      <p:pic>
        <p:nvPicPr>
          <p:cNvPr id="7" name="Рисунок 6" descr="Маркеры-галочки">
            <a:extLst>
              <a:ext uri="{FF2B5EF4-FFF2-40B4-BE49-F238E27FC236}">
                <a16:creationId xmlns:a16="http://schemas.microsoft.com/office/drawing/2014/main" id="{3AD637A8-A733-FE89-5C40-35B3118AD6F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248127" y="3243065"/>
            <a:ext cx="385191" cy="385191"/>
          </a:xfrm>
          <a:prstGeom prst="rect">
            <a:avLst/>
          </a:prstGeom>
        </p:spPr>
      </p:pic>
      <p:pic>
        <p:nvPicPr>
          <p:cNvPr id="9" name="Рисунок 8" descr="Маркеры-галочки">
            <a:extLst>
              <a:ext uri="{FF2B5EF4-FFF2-40B4-BE49-F238E27FC236}">
                <a16:creationId xmlns:a16="http://schemas.microsoft.com/office/drawing/2014/main" id="{EFE90BAE-08C1-7F03-FCC5-22AAD2B61F1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248127" y="3611752"/>
            <a:ext cx="385191" cy="385191"/>
          </a:xfrm>
          <a:prstGeom prst="rect">
            <a:avLst/>
          </a:prstGeom>
        </p:spPr>
      </p:pic>
      <p:pic>
        <p:nvPicPr>
          <p:cNvPr id="11" name="Рисунок 10" descr="Маркеры-галочки">
            <a:extLst>
              <a:ext uri="{FF2B5EF4-FFF2-40B4-BE49-F238E27FC236}">
                <a16:creationId xmlns:a16="http://schemas.microsoft.com/office/drawing/2014/main" id="{E7587701-9036-3AEA-B887-AAB4AC387C4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248127" y="3968106"/>
            <a:ext cx="385191" cy="385191"/>
          </a:xfrm>
          <a:prstGeom prst="rect">
            <a:avLst/>
          </a:prstGeom>
        </p:spPr>
      </p:pic>
      <p:pic>
        <p:nvPicPr>
          <p:cNvPr id="13" name="Рисунок 12" descr="Маркеры-галочки">
            <a:extLst>
              <a:ext uri="{FF2B5EF4-FFF2-40B4-BE49-F238E27FC236}">
                <a16:creationId xmlns:a16="http://schemas.microsoft.com/office/drawing/2014/main" id="{E71A73A2-37F1-2C49-EF0C-B121FF6B64C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242397" y="4483969"/>
            <a:ext cx="385191" cy="385191"/>
          </a:xfrm>
          <a:prstGeom prst="rect">
            <a:avLst/>
          </a:prstGeom>
        </p:spPr>
      </p:pic>
      <p:pic>
        <p:nvPicPr>
          <p:cNvPr id="15" name="Рисунок 14" descr="Маркеры-галочки">
            <a:extLst>
              <a:ext uri="{FF2B5EF4-FFF2-40B4-BE49-F238E27FC236}">
                <a16:creationId xmlns:a16="http://schemas.microsoft.com/office/drawing/2014/main" id="{9E3C360A-20E8-F805-D0FE-4705CBB91E2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44471" y="2204864"/>
            <a:ext cx="385191" cy="385191"/>
          </a:xfrm>
          <a:prstGeom prst="rect">
            <a:avLst/>
          </a:prstGeom>
        </p:spPr>
      </p:pic>
      <p:pic>
        <p:nvPicPr>
          <p:cNvPr id="17" name="Рисунок 16" descr="Маркеры-галочки">
            <a:extLst>
              <a:ext uri="{FF2B5EF4-FFF2-40B4-BE49-F238E27FC236}">
                <a16:creationId xmlns:a16="http://schemas.microsoft.com/office/drawing/2014/main" id="{5497EF08-33A7-D4C0-CBB6-C070FA9F3BB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44471" y="3266198"/>
            <a:ext cx="385191" cy="385191"/>
          </a:xfrm>
          <a:prstGeom prst="rect">
            <a:avLst/>
          </a:prstGeom>
        </p:spPr>
      </p:pic>
      <p:pic>
        <p:nvPicPr>
          <p:cNvPr id="19" name="Рисунок 18" descr="Маркеры-галочки">
            <a:extLst>
              <a:ext uri="{FF2B5EF4-FFF2-40B4-BE49-F238E27FC236}">
                <a16:creationId xmlns:a16="http://schemas.microsoft.com/office/drawing/2014/main" id="{E3DC16DF-3937-CEC1-4DC0-3B5118B1EC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44471" y="3618598"/>
            <a:ext cx="385191" cy="385191"/>
          </a:xfrm>
          <a:prstGeom prst="rect">
            <a:avLst/>
          </a:prstGeom>
        </p:spPr>
      </p:pic>
      <p:pic>
        <p:nvPicPr>
          <p:cNvPr id="21" name="Рисунок 20" descr="Маркеры-галочки">
            <a:extLst>
              <a:ext uri="{FF2B5EF4-FFF2-40B4-BE49-F238E27FC236}">
                <a16:creationId xmlns:a16="http://schemas.microsoft.com/office/drawing/2014/main" id="{340B1FEF-F6D3-04E0-7ACA-BC24A4E92E3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44471" y="4013712"/>
            <a:ext cx="385191" cy="385191"/>
          </a:xfrm>
          <a:prstGeom prst="rect">
            <a:avLst/>
          </a:prstGeom>
        </p:spPr>
      </p:pic>
      <p:pic>
        <p:nvPicPr>
          <p:cNvPr id="23" name="Рисунок 22" descr="Закрыть">
            <a:extLst>
              <a:ext uri="{FF2B5EF4-FFF2-40B4-BE49-F238E27FC236}">
                <a16:creationId xmlns:a16="http://schemas.microsoft.com/office/drawing/2014/main" id="{DED639E5-B4EF-1E62-3763-73FDF2A95AF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12213" y="4483968"/>
            <a:ext cx="457200" cy="457200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72CDDF5B-F57F-34DB-C8C9-90BCE2018BF8}"/>
              </a:ext>
            </a:extLst>
          </p:cNvPr>
          <p:cNvSpPr txBox="1"/>
          <p:nvPr/>
        </p:nvSpPr>
        <p:spPr>
          <a:xfrm>
            <a:off x="3048000" y="607468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dk1"/>
                </a:solidFill>
                <a:latin typeface="Futura PT Demi" panose="020B0604020202020204" charset="-52"/>
              </a:rPr>
              <a:t>Подробнее в </a:t>
            </a:r>
            <a:r>
              <a:rPr lang="ru-RU" dirty="0">
                <a:solidFill>
                  <a:schemeClr val="dk1"/>
                </a:solidFill>
                <a:latin typeface="Futura PT Demi" panose="020B0604020202020204" charset="-52"/>
                <a:hlinkClick r:id="rId4"/>
              </a:rPr>
              <a:t>«Инструкции для пользователей» </a:t>
            </a:r>
            <a:endParaRPr lang="ru-RU" dirty="0">
              <a:solidFill>
                <a:schemeClr val="dk1"/>
              </a:solidFill>
              <a:latin typeface="Futura PT Demi" panose="020B0604020202020204" charset="-52"/>
            </a:endParaRPr>
          </a:p>
        </p:txBody>
      </p:sp>
      <p:pic>
        <p:nvPicPr>
          <p:cNvPr id="27" name="Рисунок 26" descr="Маркеры-галочки">
            <a:extLst>
              <a:ext uri="{FF2B5EF4-FFF2-40B4-BE49-F238E27FC236}">
                <a16:creationId xmlns:a16="http://schemas.microsoft.com/office/drawing/2014/main" id="{16EC0551-94D2-DB2F-5D0F-DA21CF18825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242397" y="5060033"/>
            <a:ext cx="385191" cy="385191"/>
          </a:xfrm>
          <a:prstGeom prst="rect">
            <a:avLst/>
          </a:prstGeom>
        </p:spPr>
      </p:pic>
      <p:pic>
        <p:nvPicPr>
          <p:cNvPr id="29" name="Рисунок 28" descr="Закрыть">
            <a:extLst>
              <a:ext uri="{FF2B5EF4-FFF2-40B4-BE49-F238E27FC236}">
                <a16:creationId xmlns:a16="http://schemas.microsoft.com/office/drawing/2014/main" id="{AF97E5E8-8AD4-0F22-8C0A-2A0760E47A3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19320" y="5060032"/>
            <a:ext cx="457200" cy="457200"/>
          </a:xfrm>
          <a:prstGeom prst="rect">
            <a:avLst/>
          </a:prstGeom>
        </p:spPr>
      </p:pic>
      <p:pic>
        <p:nvPicPr>
          <p:cNvPr id="18" name="Рисунок 17" descr="Маркеры-галочки">
            <a:extLst>
              <a:ext uri="{FF2B5EF4-FFF2-40B4-BE49-F238E27FC236}">
                <a16:creationId xmlns:a16="http://schemas.microsoft.com/office/drawing/2014/main" id="{4399110D-2D2B-3042-EC0E-04B18190AA4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242396" y="2735210"/>
            <a:ext cx="385191" cy="385191"/>
          </a:xfrm>
          <a:prstGeom prst="rect">
            <a:avLst/>
          </a:prstGeom>
        </p:spPr>
      </p:pic>
      <p:pic>
        <p:nvPicPr>
          <p:cNvPr id="20" name="Рисунок 19" descr="Закрыть">
            <a:extLst>
              <a:ext uri="{FF2B5EF4-FFF2-40B4-BE49-F238E27FC236}">
                <a16:creationId xmlns:a16="http://schemas.microsoft.com/office/drawing/2014/main" id="{AF97E5E8-8AD4-0F22-8C0A-2A0760E47A3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08466" y="2699205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167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ADA19B-80FE-C014-65D1-2D3166FCA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5520" y="274638"/>
            <a:ext cx="7632848" cy="1143000"/>
          </a:xfrm>
        </p:spPr>
        <p:txBody>
          <a:bodyPr/>
          <a:lstStyle/>
          <a:p>
            <a:r>
              <a:rPr lang="ru-RU" sz="3600" dirty="0"/>
              <a:t>Специальные условия приобретения в 2026 году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A4CF24C-0D16-16D5-2173-F9C27F7585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2044" y="1907131"/>
            <a:ext cx="5386917" cy="639762"/>
          </a:xfrm>
        </p:spPr>
        <p:txBody>
          <a:bodyPr/>
          <a:lstStyle/>
          <a:p>
            <a:r>
              <a:rPr lang="ru-RU" dirty="0"/>
              <a:t>В составе системы 1С:Образование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A4E01CE2-2F55-B74F-E43B-91E0D52205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07368" y="2858756"/>
            <a:ext cx="7200800" cy="3273228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Расширенный тестовый период до 01.12.2026:</a:t>
            </a:r>
          </a:p>
          <a:p>
            <a:r>
              <a:rPr lang="ru-RU" dirty="0"/>
              <a:t>При подаче заявки на подключение до 01.10.2026</a:t>
            </a:r>
          </a:p>
          <a:p>
            <a:r>
              <a:rPr lang="ru-RU" dirty="0"/>
              <a:t>Подключении пользователей с разными ролями</a:t>
            </a:r>
          </a:p>
          <a:p>
            <a:r>
              <a:rPr lang="ru-RU" dirty="0"/>
              <a:t>Прохождении </a:t>
            </a:r>
            <a:r>
              <a:rPr lang="ru-RU" dirty="0">
                <a:solidFill>
                  <a:srgbClr val="008000"/>
                </a:solidFill>
              </a:rPr>
              <a:t>бесплатного</a:t>
            </a:r>
            <a:r>
              <a:rPr lang="ru-RU" dirty="0"/>
              <a:t> обучения на курсе «Организация, контроль и анализ результатов учебной деятельности в цифровой среде «1С:Образование» - старт обучения 05.10.2026</a:t>
            </a:r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AE774985-F894-306F-D0BA-A3217F3B95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640859" y="1906995"/>
            <a:ext cx="4079097" cy="639762"/>
          </a:xfrm>
        </p:spPr>
        <p:txBody>
          <a:bodyPr/>
          <a:lstStyle/>
          <a:p>
            <a:r>
              <a:rPr lang="ru-RU" dirty="0"/>
              <a:t>По отдельности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D355F0F4-ED98-B728-CF0D-4E509CBBDE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608168" y="2862310"/>
            <a:ext cx="4334273" cy="3273227"/>
          </a:xfrm>
        </p:spPr>
        <p:txBody>
          <a:bodyPr/>
          <a:lstStyle/>
          <a:p>
            <a:r>
              <a:rPr lang="ru-RU" dirty="0"/>
              <a:t>Скидка 50% от рекомендованной розничной цены</a:t>
            </a:r>
          </a:p>
          <a:p>
            <a:r>
              <a:rPr lang="ru-RU" dirty="0"/>
              <a:t>Материалы «Старт в 1С: технологии, продукты, экосистема» за 100 р</a:t>
            </a:r>
          </a:p>
        </p:txBody>
      </p:sp>
    </p:spTree>
    <p:extLst>
      <p:ext uri="{BB962C8B-B14F-4D97-AF65-F5344CB8AC3E}">
        <p14:creationId xmlns:p14="http://schemas.microsoft.com/office/powerpoint/2010/main" val="20382090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48D6B3FF-0562-9E70-A5FF-D9EACDDA1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Ответы на вопросы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16649ED-71F7-2A02-93FC-059739C741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448040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Рисунок 2">
            <a:extLst>
              <a:ext uri="{FF2B5EF4-FFF2-40B4-BE49-F238E27FC236}">
                <a16:creationId xmlns:a16="http://schemas.microsoft.com/office/drawing/2014/main" id="{CA6E0DA5-BEAA-7AE7-AD2D-C1DE8C7CEC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9463" y="1376363"/>
            <a:ext cx="6188075" cy="846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7" name="Rectangle 2">
            <a:extLst>
              <a:ext uri="{FF2B5EF4-FFF2-40B4-BE49-F238E27FC236}">
                <a16:creationId xmlns:a16="http://schemas.microsoft.com/office/drawing/2014/main" id="{4B24DBB8-54A9-B483-B25B-68A5F3EFE3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19288" y="307975"/>
            <a:ext cx="9598025" cy="820738"/>
          </a:xfrm>
        </p:spPr>
        <p:txBody>
          <a:bodyPr/>
          <a:lstStyle/>
          <a:p>
            <a:r>
              <a:rPr lang="ru-RU" altLang="ru-RU" dirty="0">
                <a:solidFill>
                  <a:schemeClr val="tx1"/>
                </a:solidFill>
              </a:rPr>
              <a:t>Как получить сертификат участника</a:t>
            </a:r>
          </a:p>
        </p:txBody>
      </p:sp>
      <p:sp>
        <p:nvSpPr>
          <p:cNvPr id="31748" name="Rectangle 4">
            <a:extLst>
              <a:ext uri="{FF2B5EF4-FFF2-40B4-BE49-F238E27FC236}">
                <a16:creationId xmlns:a16="http://schemas.microsoft.com/office/drawing/2014/main" id="{5DEBEE2B-3BD2-35D2-211B-E918B01DFD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9763" y="6319838"/>
            <a:ext cx="1020762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lr>
                <a:srgbClr val="CC0000"/>
              </a:buClr>
              <a:buChar char="•"/>
              <a:defRPr sz="2000">
                <a:solidFill>
                  <a:schemeClr val="tx1"/>
                </a:solidFill>
                <a:latin typeface="Futura PT Demi" panose="020B0604020202020204" charset="-52"/>
              </a:defRPr>
            </a:lvl1pPr>
            <a:lvl2pPr marL="742950" indent="-285750">
              <a:spcBef>
                <a:spcPct val="20000"/>
              </a:spcBef>
              <a:buClr>
                <a:srgbClr val="CC0000"/>
              </a:buClr>
              <a:buChar char="•"/>
              <a:defRPr>
                <a:solidFill>
                  <a:schemeClr val="tx1"/>
                </a:solidFill>
                <a:latin typeface="Futura PT Demi" panose="020B0604020202020204" charset="-52"/>
              </a:defRPr>
            </a:lvl2pPr>
            <a:lvl3pPr marL="1143000" indent="-228600">
              <a:spcBef>
                <a:spcPct val="20000"/>
              </a:spcBef>
              <a:buClr>
                <a:srgbClr val="CC0000"/>
              </a:buClr>
              <a:buChar char="•"/>
              <a:defRPr sz="1600">
                <a:solidFill>
                  <a:schemeClr val="tx1"/>
                </a:solidFill>
                <a:latin typeface="Futura PT Demi" panose="020B0604020202020204" charset="-52"/>
              </a:defRPr>
            </a:lvl3pPr>
            <a:lvl4pPr marL="1600200" indent="-228600">
              <a:spcBef>
                <a:spcPct val="20000"/>
              </a:spcBef>
              <a:buClr>
                <a:srgbClr val="CC0000"/>
              </a:buClr>
              <a:buChar char="•"/>
              <a:defRPr sz="1400">
                <a:solidFill>
                  <a:schemeClr val="tx1"/>
                </a:solidFill>
                <a:latin typeface="Futura PT Demi" panose="020B0604020202020204" charset="-52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anose="020B0604020202020204" charset="-5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anose="020B0604020202020204" charset="-5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anose="020B0604020202020204" charset="-5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anose="020B0604020202020204" charset="-5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anose="020B0604020202020204" charset="-52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</a:pPr>
            <a:fld id="{A9D9AD37-A8D4-4810-8C8D-7D2527B7AC9C}" type="slidenum">
              <a:rPr lang="ru-RU" altLang="ru-RU" sz="1300" b="1">
                <a:solidFill>
                  <a:srgbClr val="0D3E65"/>
                </a:solidFill>
                <a:latin typeface="Arial" panose="020B0604020202020204" pitchFamily="34" charset="0"/>
              </a:rPr>
              <a:pPr algn="r">
                <a:spcBef>
                  <a:spcPct val="0"/>
                </a:spcBef>
                <a:buClrTx/>
                <a:buFontTx/>
                <a:buNone/>
              </a:pPr>
              <a:t>72</a:t>
            </a:fld>
            <a:endParaRPr lang="ru-RU" altLang="ru-RU" sz="1300" b="1">
              <a:solidFill>
                <a:srgbClr val="0D3E65"/>
              </a:solidFill>
              <a:latin typeface="Arial" panose="020B0604020202020204" pitchFamily="34" charset="0"/>
            </a:endParaRPr>
          </a:p>
        </p:txBody>
      </p:sp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id="{C24209D3-1940-2C8A-033C-BC458B243E27}"/>
              </a:ext>
            </a:extLst>
          </p:cNvPr>
          <p:cNvCxnSpPr>
            <a:cxnSpLocks/>
          </p:cNvCxnSpPr>
          <p:nvPr/>
        </p:nvCxnSpPr>
        <p:spPr>
          <a:xfrm flipV="1">
            <a:off x="4637088" y="1893888"/>
            <a:ext cx="5910262" cy="217805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31750" name="Рисунок 6">
            <a:extLst>
              <a:ext uri="{FF2B5EF4-FFF2-40B4-BE49-F238E27FC236}">
                <a16:creationId xmlns:a16="http://schemas.microsoft.com/office/drawing/2014/main" id="{CC12799D-93B1-C919-7951-B22ADE4F49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0550" y="2222500"/>
            <a:ext cx="4027488" cy="267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1" name="Объект 9">
            <a:extLst>
              <a:ext uri="{FF2B5EF4-FFF2-40B4-BE49-F238E27FC236}">
                <a16:creationId xmlns:a16="http://schemas.microsoft.com/office/drawing/2014/main" id="{9F0DBC13-E879-E1D2-61AE-12DB5CA71E46}"/>
              </a:ext>
            </a:extLst>
          </p:cNvPr>
          <p:cNvSpPr txBox="1">
            <a:spLocks/>
          </p:cNvSpPr>
          <p:nvPr/>
        </p:nvSpPr>
        <p:spPr bwMode="auto">
          <a:xfrm>
            <a:off x="144463" y="1303338"/>
            <a:ext cx="5810250" cy="5199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CC0000"/>
              </a:buClr>
              <a:buChar char="•"/>
              <a:defRPr sz="2000">
                <a:solidFill>
                  <a:schemeClr val="tx1"/>
                </a:solidFill>
                <a:latin typeface="Futura PT Demi" panose="020B0604020202020204" charset="-52"/>
              </a:defRPr>
            </a:lvl1pPr>
            <a:lvl2pPr marL="685800" indent="-228600">
              <a:spcBef>
                <a:spcPct val="20000"/>
              </a:spcBef>
              <a:buClr>
                <a:srgbClr val="CC0000"/>
              </a:buClr>
              <a:buChar char="•"/>
              <a:defRPr>
                <a:solidFill>
                  <a:schemeClr val="tx1"/>
                </a:solidFill>
                <a:latin typeface="Futura PT Demi" panose="020B0604020202020204" charset="-52"/>
              </a:defRPr>
            </a:lvl2pPr>
            <a:lvl3pPr marL="1143000" indent="-228600">
              <a:spcBef>
                <a:spcPct val="20000"/>
              </a:spcBef>
              <a:buClr>
                <a:srgbClr val="CC0000"/>
              </a:buClr>
              <a:buChar char="•"/>
              <a:defRPr sz="1600">
                <a:solidFill>
                  <a:schemeClr val="tx1"/>
                </a:solidFill>
                <a:latin typeface="Futura PT Demi" panose="020B0604020202020204" charset="-52"/>
              </a:defRPr>
            </a:lvl3pPr>
            <a:lvl4pPr marL="1600200" indent="-228600">
              <a:spcBef>
                <a:spcPct val="20000"/>
              </a:spcBef>
              <a:buClr>
                <a:srgbClr val="CC0000"/>
              </a:buClr>
              <a:buChar char="•"/>
              <a:defRPr sz="1400">
                <a:solidFill>
                  <a:schemeClr val="tx1"/>
                </a:solidFill>
                <a:latin typeface="Futura PT Demi" panose="020B0604020202020204" charset="-52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anose="020B0604020202020204" charset="-5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anose="020B0604020202020204" charset="-5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anose="020B0604020202020204" charset="-5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anose="020B0604020202020204" charset="-5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anose="020B0604020202020204" charset="-52"/>
              </a:defRPr>
            </a:lvl9pPr>
          </a:lstStyle>
          <a:p>
            <a:pPr algn="ctr" eaLnBrk="1" hangingPunct="1">
              <a:spcBef>
                <a:spcPts val="1000"/>
              </a:spcBef>
              <a:buClrTx/>
              <a:buFontTx/>
              <a:buNone/>
            </a:pPr>
            <a:r>
              <a:rPr lang="ru-RU" altLang="ru-RU" sz="1700">
                <a:solidFill>
                  <a:srgbClr val="000000"/>
                </a:solidFill>
                <a:latin typeface="Arial" panose="020B0604020202020204" pitchFamily="34" charset="0"/>
              </a:rPr>
              <a:t>По итогам вебинара участникам выдается </a:t>
            </a:r>
            <a:r>
              <a:rPr lang="ru-RU" altLang="ru-RU" sz="1700" b="1">
                <a:solidFill>
                  <a:srgbClr val="FF0000"/>
                </a:solidFill>
                <a:latin typeface="Arial" panose="020B0604020202020204" pitchFamily="34" charset="0"/>
              </a:rPr>
              <a:t>сертификат</a:t>
            </a:r>
          </a:p>
          <a:p>
            <a:pPr algn="ctr" eaLnBrk="1" hangingPunct="1">
              <a:spcBef>
                <a:spcPts val="1000"/>
              </a:spcBef>
              <a:buClrTx/>
              <a:buFontTx/>
              <a:buNone/>
            </a:pPr>
            <a:r>
              <a:rPr lang="ru-RU" altLang="ru-RU" sz="1700">
                <a:solidFill>
                  <a:srgbClr val="000000"/>
                </a:solidFill>
                <a:latin typeface="Arial" panose="020B0604020202020204" pitchFamily="34" charset="0"/>
              </a:rPr>
              <a:t>Для получения сертификата необходимо прослушать более 80% вебинара!</a:t>
            </a:r>
          </a:p>
          <a:p>
            <a:pPr algn="ctr" eaLnBrk="1" hangingPunct="1">
              <a:spcBef>
                <a:spcPts val="1000"/>
              </a:spcBef>
              <a:buClrTx/>
              <a:buFontTx/>
              <a:buNone/>
            </a:pPr>
            <a:endParaRPr lang="ru-RU" altLang="ru-RU" sz="170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ts val="1000"/>
              </a:spcBef>
              <a:buClrTx/>
            </a:pPr>
            <a:r>
              <a:rPr lang="ru-RU" altLang="ru-RU" sz="1700" b="1">
                <a:solidFill>
                  <a:srgbClr val="000000"/>
                </a:solidFill>
                <a:latin typeface="Arial" panose="020B0604020202020204" pitchFamily="34" charset="0"/>
              </a:rPr>
              <a:t>Письмо с материалами вебинара высылается </a:t>
            </a:r>
            <a:r>
              <a:rPr lang="ru-RU" altLang="ru-RU" sz="1700" b="1">
                <a:solidFill>
                  <a:srgbClr val="FF0000"/>
                </a:solidFill>
                <a:latin typeface="Arial" panose="020B0604020202020204" pitchFamily="34" charset="0"/>
              </a:rPr>
              <a:t>НА СЛЕДУЮЩИЙ РАБОЧИЙ ДЕНЬ</a:t>
            </a:r>
            <a:r>
              <a:rPr lang="ru-RU" altLang="ru-RU" sz="1700" b="1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</a:p>
          <a:p>
            <a:pPr eaLnBrk="1" hangingPunct="1">
              <a:spcBef>
                <a:spcPts val="1000"/>
              </a:spcBef>
              <a:buClrTx/>
            </a:pPr>
            <a:r>
              <a:rPr lang="ru-RU" altLang="ru-RU" sz="1700" b="1">
                <a:solidFill>
                  <a:srgbClr val="000000"/>
                </a:solidFill>
                <a:latin typeface="Arial" panose="020B0604020202020204" pitchFamily="34" charset="0"/>
              </a:rPr>
              <a:t>Сертификат будет выдаваться через социальную сеть ВК </a:t>
            </a:r>
            <a:r>
              <a:rPr lang="ru-RU" altLang="ru-RU" sz="1700" b="1">
                <a:solidFill>
                  <a:srgbClr val="FF0000"/>
                </a:solidFill>
                <a:latin typeface="Arial" panose="020B0604020202020204" pitchFamily="34" charset="0"/>
              </a:rPr>
              <a:t>НА СЛЕДУЮЩИЙ РАБОЧИЙ ДЕНЬ</a:t>
            </a:r>
            <a:r>
              <a:rPr lang="ru-RU" altLang="ru-RU" sz="1700" b="1">
                <a:solidFill>
                  <a:srgbClr val="000000"/>
                </a:solidFill>
                <a:latin typeface="Arial" panose="020B0604020202020204" pitchFamily="34" charset="0"/>
              </a:rPr>
              <a:t> после проведения вебинара</a:t>
            </a:r>
          </a:p>
          <a:p>
            <a:pPr eaLnBrk="1" hangingPunct="1">
              <a:spcBef>
                <a:spcPts val="1000"/>
              </a:spcBef>
              <a:buClrTx/>
            </a:pPr>
            <a:r>
              <a:rPr lang="ru-RU" altLang="ru-RU" sz="1700" b="1">
                <a:solidFill>
                  <a:srgbClr val="72BFC5"/>
                </a:solidFill>
                <a:latin typeface="Arial" panose="020B0604020202020204" pitchFamily="34" charset="0"/>
              </a:rPr>
              <a:t>Напишите слово </a:t>
            </a:r>
            <a:r>
              <a:rPr lang="ru-RU" altLang="ru-RU" sz="1700" b="1" i="1">
                <a:solidFill>
                  <a:srgbClr val="72BFC5"/>
                </a:solidFill>
                <a:latin typeface="Arial" panose="020B0604020202020204" pitchFamily="34" charset="0"/>
              </a:rPr>
              <a:t>«Сертификат» </a:t>
            </a:r>
            <a:r>
              <a:rPr lang="ru-RU" altLang="ru-RU" sz="1700" b="1">
                <a:solidFill>
                  <a:srgbClr val="72BFC5"/>
                </a:solidFill>
                <a:latin typeface="Arial" panose="020B0604020202020204" pitchFamily="34" charset="0"/>
              </a:rPr>
              <a:t>нам в сообщения</a:t>
            </a:r>
            <a:r>
              <a:rPr lang="ru-RU" altLang="ru-RU" sz="1700">
                <a:solidFill>
                  <a:srgbClr val="000000"/>
                </a:solidFill>
                <a:latin typeface="Arial" panose="020B0604020202020204" pitchFamily="34" charset="0"/>
              </a:rPr>
              <a:t> в сообществе во ВК </a:t>
            </a:r>
            <a:r>
              <a:rPr lang="ru-RU" altLang="ru-RU" sz="1700" b="1">
                <a:solidFill>
                  <a:srgbClr val="FF0000"/>
                </a:solidFill>
                <a:latin typeface="Arial" panose="020B0604020202020204" pitchFamily="34" charset="0"/>
              </a:rPr>
              <a:t>НА СЛЕДУЮЩИЙ РАБОЧИЙ ДЕНЬ</a:t>
            </a:r>
            <a:r>
              <a:rPr lang="ru-RU" altLang="ru-RU" sz="1700">
                <a:solidFill>
                  <a:srgbClr val="000000"/>
                </a:solidFill>
                <a:latin typeface="Arial" panose="020B0604020202020204" pitchFamily="34" charset="0"/>
              </a:rPr>
              <a:t> после проведения вебинара и следуйте дальнейшим инструкциям</a:t>
            </a:r>
          </a:p>
          <a:p>
            <a:pPr eaLnBrk="1" hangingPunct="1">
              <a:spcBef>
                <a:spcPts val="1000"/>
              </a:spcBef>
              <a:buClrTx/>
            </a:pPr>
            <a:r>
              <a:rPr lang="ru-RU" altLang="ru-RU" sz="1700">
                <a:solidFill>
                  <a:srgbClr val="000000"/>
                </a:solidFill>
                <a:latin typeface="Arial" panose="020B0604020202020204" pitchFamily="34" charset="0"/>
              </a:rPr>
              <a:t>Всю информацию мы продублируем в письме на ваш адрес электронной почты, указанной при регистрации </a:t>
            </a:r>
          </a:p>
          <a:p>
            <a:pPr algn="ctr" eaLnBrk="1" hangingPunct="1">
              <a:spcBef>
                <a:spcPts val="1000"/>
              </a:spcBef>
              <a:buClrTx/>
              <a:buFontTx/>
              <a:buNone/>
            </a:pPr>
            <a:endParaRPr lang="ru-RU" altLang="ru-RU" sz="800">
              <a:latin typeface="Arial" panose="020B0604020202020204" pitchFamily="34" charset="0"/>
            </a:endParaRPr>
          </a:p>
        </p:txBody>
      </p:sp>
      <p:sp>
        <p:nvSpPr>
          <p:cNvPr id="31752" name="TextBox 5">
            <a:extLst>
              <a:ext uri="{FF2B5EF4-FFF2-40B4-BE49-F238E27FC236}">
                <a16:creationId xmlns:a16="http://schemas.microsoft.com/office/drawing/2014/main" id="{15C61115-A083-596D-8A5D-8F3FCC0CA6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23100" y="5046663"/>
            <a:ext cx="3759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00"/>
              </a:buClr>
              <a:buChar char="•"/>
              <a:defRPr sz="2000">
                <a:solidFill>
                  <a:schemeClr val="tx1"/>
                </a:solidFill>
                <a:latin typeface="Futura PT Demi" panose="020B0604020202020204" charset="-52"/>
              </a:defRPr>
            </a:lvl1pPr>
            <a:lvl2pPr marL="742950" indent="-285750">
              <a:spcBef>
                <a:spcPct val="20000"/>
              </a:spcBef>
              <a:buClr>
                <a:srgbClr val="CC0000"/>
              </a:buClr>
              <a:buChar char="•"/>
              <a:defRPr>
                <a:solidFill>
                  <a:schemeClr val="tx1"/>
                </a:solidFill>
                <a:latin typeface="Futura PT Demi" panose="020B0604020202020204" charset="-52"/>
              </a:defRPr>
            </a:lvl2pPr>
            <a:lvl3pPr marL="1143000" indent="-228600">
              <a:spcBef>
                <a:spcPct val="20000"/>
              </a:spcBef>
              <a:buClr>
                <a:srgbClr val="CC0000"/>
              </a:buClr>
              <a:buChar char="•"/>
              <a:defRPr sz="1600">
                <a:solidFill>
                  <a:schemeClr val="tx1"/>
                </a:solidFill>
                <a:latin typeface="Futura PT Demi" panose="020B0604020202020204" charset="-52"/>
              </a:defRPr>
            </a:lvl3pPr>
            <a:lvl4pPr marL="1600200" indent="-228600">
              <a:spcBef>
                <a:spcPct val="20000"/>
              </a:spcBef>
              <a:buClr>
                <a:srgbClr val="CC0000"/>
              </a:buClr>
              <a:buChar char="•"/>
              <a:defRPr sz="1400">
                <a:solidFill>
                  <a:schemeClr val="tx1"/>
                </a:solidFill>
                <a:latin typeface="Futura PT Demi" panose="020B0604020202020204" charset="-52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anose="020B0604020202020204" charset="-5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anose="020B0604020202020204" charset="-5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anose="020B0604020202020204" charset="-5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anose="020B0604020202020204" charset="-5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anose="020B0604020202020204" charset="-52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ru-RU" altLang="ru-RU" sz="1800">
                <a:latin typeface="Arial" panose="020B0604020202020204" pitchFamily="34" charset="0"/>
                <a:hlinkClick r:id="rId4"/>
              </a:rPr>
              <a:t>https://vk.com/obrazovanie1c</a:t>
            </a:r>
            <a:r>
              <a:rPr lang="ru-RU" altLang="ru-RU" sz="1800">
                <a:latin typeface="Arial" panose="020B0604020202020204" pitchFamily="34" charset="0"/>
              </a:rPr>
              <a:t> </a:t>
            </a:r>
          </a:p>
        </p:txBody>
      </p:sp>
      <p:pic>
        <p:nvPicPr>
          <p:cNvPr id="31753" name="Picture 2">
            <a:extLst>
              <a:ext uri="{FF2B5EF4-FFF2-40B4-BE49-F238E27FC236}">
                <a16:creationId xmlns:a16="http://schemas.microsoft.com/office/drawing/2014/main" id="{BBA71AB2-AE6A-F08D-9481-B91B83E305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2575" y="5056188"/>
            <a:ext cx="1717675" cy="171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Заголовок 1">
            <a:extLst>
              <a:ext uri="{FF2B5EF4-FFF2-40B4-BE49-F238E27FC236}">
                <a16:creationId xmlns:a16="http://schemas.microsoft.com/office/drawing/2014/main" id="{F31E1443-7280-557C-D600-4EEE0A2ED0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66913" y="333375"/>
            <a:ext cx="9410700" cy="1081088"/>
          </a:xfrm>
        </p:spPr>
        <p:txBody>
          <a:bodyPr/>
          <a:lstStyle/>
          <a:p>
            <a:r>
              <a:rPr lang="ru-RU" altLang="ru-RU" dirty="0">
                <a:solidFill>
                  <a:schemeClr val="tx1"/>
                </a:solidFill>
              </a:rPr>
              <a:t>Актуальная информация о системе «1С:Образование» – </a:t>
            </a:r>
            <a:br>
              <a:rPr lang="ru-RU" altLang="ru-RU" dirty="0">
                <a:solidFill>
                  <a:schemeClr val="tx1"/>
                </a:solidFill>
              </a:rPr>
            </a:br>
            <a:r>
              <a:rPr lang="ru-RU" altLang="ru-RU" dirty="0">
                <a:solidFill>
                  <a:schemeClr val="tx1"/>
                </a:solidFill>
              </a:rPr>
              <a:t>в видеоматериалах на нашем сайте!</a:t>
            </a:r>
          </a:p>
        </p:txBody>
      </p:sp>
      <p:sp>
        <p:nvSpPr>
          <p:cNvPr id="30723" name="Номер слайда 3">
            <a:extLst>
              <a:ext uri="{FF2B5EF4-FFF2-40B4-BE49-F238E27FC236}">
                <a16:creationId xmlns:a16="http://schemas.microsoft.com/office/drawing/2014/main" id="{7C1DB115-B01C-442F-5FB2-BB526D595822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CC0000"/>
              </a:buClr>
              <a:buChar char="•"/>
              <a:defRPr sz="2000">
                <a:solidFill>
                  <a:schemeClr val="tx1"/>
                </a:solidFill>
                <a:latin typeface="Futura PT Demi" panose="020B0604020202020204" charset="-52"/>
              </a:defRPr>
            </a:lvl1pPr>
            <a:lvl2pPr marL="742950" indent="-285750">
              <a:spcBef>
                <a:spcPct val="20000"/>
              </a:spcBef>
              <a:buClr>
                <a:srgbClr val="CC0000"/>
              </a:buClr>
              <a:buChar char="•"/>
              <a:defRPr>
                <a:solidFill>
                  <a:schemeClr val="tx1"/>
                </a:solidFill>
                <a:latin typeface="Futura PT Demi" panose="020B0604020202020204" charset="-52"/>
              </a:defRPr>
            </a:lvl2pPr>
            <a:lvl3pPr marL="1143000" indent="-228600">
              <a:spcBef>
                <a:spcPct val="20000"/>
              </a:spcBef>
              <a:buClr>
                <a:srgbClr val="CC0000"/>
              </a:buClr>
              <a:buChar char="•"/>
              <a:defRPr sz="1600">
                <a:solidFill>
                  <a:schemeClr val="tx1"/>
                </a:solidFill>
                <a:latin typeface="Futura PT Demi" panose="020B0604020202020204" charset="-52"/>
              </a:defRPr>
            </a:lvl3pPr>
            <a:lvl4pPr marL="1600200" indent="-228600">
              <a:spcBef>
                <a:spcPct val="20000"/>
              </a:spcBef>
              <a:buClr>
                <a:srgbClr val="CC0000"/>
              </a:buClr>
              <a:buChar char="•"/>
              <a:defRPr sz="1400">
                <a:solidFill>
                  <a:schemeClr val="tx1"/>
                </a:solidFill>
                <a:latin typeface="Futura PT Demi" panose="020B0604020202020204" charset="-52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anose="020B0604020202020204" charset="-5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anose="020B0604020202020204" charset="-5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anose="020B0604020202020204" charset="-5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anose="020B0604020202020204" charset="-5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anose="020B0604020202020204" charset="-52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FD27D18A-D96E-404D-8056-DB44E3AB08A6}" type="slidenum">
              <a:rPr lang="ru-RU" altLang="ru-RU" sz="1200">
                <a:solidFill>
                  <a:srgbClr val="898989"/>
                </a:solidFill>
                <a:latin typeface="Arial" panose="020B0604020202020204" pitchFamily="34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73</a:t>
            </a:fld>
            <a:endParaRPr lang="ru-RU" altLang="ru-RU" sz="1200">
              <a:solidFill>
                <a:srgbClr val="898989"/>
              </a:solidFill>
              <a:latin typeface="Arial" panose="020B0604020202020204" pitchFamily="34" charset="0"/>
            </a:endParaRPr>
          </a:p>
        </p:txBody>
      </p:sp>
      <p:pic>
        <p:nvPicPr>
          <p:cNvPr id="30724" name="Рисунок 8">
            <a:extLst>
              <a:ext uri="{FF2B5EF4-FFF2-40B4-BE49-F238E27FC236}">
                <a16:creationId xmlns:a16="http://schemas.microsoft.com/office/drawing/2014/main" id="{9AC13482-0411-23FA-3467-4112B37FFF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9178" y="1779956"/>
            <a:ext cx="4093643" cy="3924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5" name="TextBox 10">
            <a:extLst>
              <a:ext uri="{FF2B5EF4-FFF2-40B4-BE49-F238E27FC236}">
                <a16:creationId xmlns:a16="http://schemas.microsoft.com/office/drawing/2014/main" id="{553E0DAE-2DC7-0E9E-0563-0C594D8014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8999" y="5721350"/>
            <a:ext cx="53340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CC0000"/>
              </a:buClr>
              <a:buChar char="•"/>
              <a:defRPr sz="2000">
                <a:solidFill>
                  <a:schemeClr val="tx1"/>
                </a:solidFill>
                <a:latin typeface="Futura PT Demi" panose="020B0604020202020204" charset="-52"/>
              </a:defRPr>
            </a:lvl1pPr>
            <a:lvl2pPr marL="742950" indent="-285750">
              <a:spcBef>
                <a:spcPct val="20000"/>
              </a:spcBef>
              <a:buClr>
                <a:srgbClr val="CC0000"/>
              </a:buClr>
              <a:buChar char="•"/>
              <a:defRPr>
                <a:solidFill>
                  <a:schemeClr val="tx1"/>
                </a:solidFill>
                <a:latin typeface="Futura PT Demi" panose="020B0604020202020204" charset="-52"/>
              </a:defRPr>
            </a:lvl2pPr>
            <a:lvl3pPr marL="1143000" indent="-228600">
              <a:spcBef>
                <a:spcPct val="20000"/>
              </a:spcBef>
              <a:buClr>
                <a:srgbClr val="CC0000"/>
              </a:buClr>
              <a:buChar char="•"/>
              <a:defRPr sz="1600">
                <a:solidFill>
                  <a:schemeClr val="tx1"/>
                </a:solidFill>
                <a:latin typeface="Futura PT Demi" panose="020B0604020202020204" charset="-52"/>
              </a:defRPr>
            </a:lvl3pPr>
            <a:lvl4pPr marL="1600200" indent="-228600">
              <a:spcBef>
                <a:spcPct val="20000"/>
              </a:spcBef>
              <a:buClr>
                <a:srgbClr val="CC0000"/>
              </a:buClr>
              <a:buChar char="•"/>
              <a:defRPr sz="1400">
                <a:solidFill>
                  <a:schemeClr val="tx1"/>
                </a:solidFill>
                <a:latin typeface="Futura PT Demi" panose="020B0604020202020204" charset="-52"/>
              </a:defRPr>
            </a:lvl4pPr>
            <a:lvl5pPr marL="2057400" indent="-228600">
              <a:spcBef>
                <a:spcPct val="20000"/>
              </a:spcBef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anose="020B0604020202020204" charset="-5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anose="020B0604020202020204" charset="-5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anose="020B0604020202020204" charset="-5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anose="020B0604020202020204" charset="-5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Char char="•"/>
              <a:defRPr sz="1200">
                <a:solidFill>
                  <a:schemeClr val="tx1"/>
                </a:solidFill>
                <a:latin typeface="Futura PT Demi" panose="020B0604020202020204" charset="-52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ru-RU" altLang="ru-RU" sz="1800" dirty="0">
                <a:latin typeface="Arial" panose="020B0604020202020204" pitchFamily="34" charset="0"/>
                <a:hlinkClick r:id="rId3"/>
              </a:rPr>
              <a:t>https://obrazovanie.1c.ru/events/</a:t>
            </a:r>
            <a:r>
              <a:rPr lang="ru-RU" altLang="ru-RU" sz="1800" dirty="0">
                <a:latin typeface="Arial" panose="020B0604020202020204" pitchFamily="34" charset="0"/>
              </a:rPr>
              <a:t> </a:t>
            </a:r>
          </a:p>
        </p:txBody>
      </p:sp>
      <p:pic>
        <p:nvPicPr>
          <p:cNvPr id="30726" name="Рисунок 2">
            <a:extLst>
              <a:ext uri="{FF2B5EF4-FFF2-40B4-BE49-F238E27FC236}">
                <a16:creationId xmlns:a16="http://schemas.microsoft.com/office/drawing/2014/main" id="{92EB6E0C-CA62-EF8B-46DF-57EEB66086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328" y="2996952"/>
            <a:ext cx="2160215" cy="2160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9CA03205-EE07-3947-F582-230E40F1A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/>
          <a:lstStyle/>
          <a:p>
            <a:pPr>
              <a:defRPr/>
            </a:pPr>
            <a:r>
              <a:rPr lang="ru-RU" dirty="0"/>
              <a:t>Спасибо за внимание!</a:t>
            </a:r>
          </a:p>
        </p:txBody>
      </p:sp>
      <p:sp>
        <p:nvSpPr>
          <p:cNvPr id="29699" name="Текст 4">
            <a:extLst>
              <a:ext uri="{FF2B5EF4-FFF2-40B4-BE49-F238E27FC236}">
                <a16:creationId xmlns:a16="http://schemas.microsoft.com/office/drawing/2014/main" id="{8C330300-389A-BAE9-442A-CA285FF49B1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/>
          <a:lstStyle/>
          <a:p>
            <a:endParaRPr lang="ru-RU" altLang="ru-RU">
              <a:latin typeface="Futura PT Demi" charset="-5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Специальное оформление">
  <a:themeElements>
    <a:clrScheme name="Специальное оформление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пециальное оформление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пециальное оформление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пециальное оформление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пециальное оформление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пециальное оформление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пециальное оформление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пециальное оформление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пециальное оформление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пециальное оформление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пециальное оформление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пециальное оформление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пециальное оформление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пециальное оформление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25176</TotalTime>
  <Words>6577</Words>
  <Application>Microsoft Office PowerPoint</Application>
  <PresentationFormat>Широкоэкранный</PresentationFormat>
  <Paragraphs>683</Paragraphs>
  <Slides>74</Slides>
  <Notes>24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74</vt:i4>
      </vt:variant>
    </vt:vector>
  </HeadingPairs>
  <TitlesOfParts>
    <vt:vector size="80" baseType="lpstr">
      <vt:lpstr>Courier New</vt:lpstr>
      <vt:lpstr>Futura PT Demi</vt:lpstr>
      <vt:lpstr>Times New Roman</vt:lpstr>
      <vt:lpstr>Arial</vt:lpstr>
      <vt:lpstr>Calibri</vt:lpstr>
      <vt:lpstr>Специальное оформление</vt:lpstr>
      <vt:lpstr>Презентация PowerPoint</vt:lpstr>
      <vt:lpstr>Сегодня в программе</vt:lpstr>
      <vt:lpstr>1С — Колледжам:  комплексная поддержка образовательных программ и актуальные формы сотрудничества  в 2026-2027 учебном году </vt:lpstr>
      <vt:lpstr>Комплексная программа поддержки</vt:lpstr>
      <vt:lpstr>Комплексная программа поддержки</vt:lpstr>
      <vt:lpstr>01 Программное обеспечение</vt:lpstr>
      <vt:lpstr>01 Программное обеспечение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03 Возможности для студентов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1С для СПО: результаты двух лет развития проекта</vt:lpstr>
      <vt:lpstr>Что такое проект «1С для СПО»?</vt:lpstr>
      <vt:lpstr>От идеи до реализации</vt:lpstr>
      <vt:lpstr>Актуальные учебные материалы и специальности СПО</vt:lpstr>
      <vt:lpstr>Состав учебных материалов</vt:lpstr>
      <vt:lpstr>Результаты апробации</vt:lpstr>
      <vt:lpstr>Методика изучения программных продуктов 1С в колледжах с использованием цифровых учебных материалов серии  «1С для СПО»</vt:lpstr>
      <vt:lpstr>Презентация PowerPoint</vt:lpstr>
      <vt:lpstr>Иерархия уровней сложности</vt:lpstr>
      <vt:lpstr>Востребованность в бизнесе</vt:lpstr>
      <vt:lpstr>Уровни компетенций</vt:lpstr>
      <vt:lpstr>Новый Курс по Разработке мобильных приложений на платформе «1С:Предприятие»  </vt:lpstr>
      <vt:lpstr>Разделы курса</vt:lpstr>
      <vt:lpstr>Раздел 1. Автономные мобильные приложения</vt:lpstr>
      <vt:lpstr>Раздел 2. Клиент-серверные мобильные приложения</vt:lpstr>
      <vt:lpstr>Методика и цифровые инструменты подготовки к демоэкзамену по специальности 38.02.01 в среде «1С:Образование»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Обновление курса «1С:Управление торговлей». Как работать с новыми материалами</vt:lpstr>
      <vt:lpstr>Обновленная структура</vt:lpstr>
      <vt:lpstr>Новое наполнение</vt:lpstr>
      <vt:lpstr>Методическое пособие</vt:lpstr>
      <vt:lpstr>ИИ — ваш помощник, а не замена </vt:lpstr>
      <vt:lpstr>Адаптация курса под рабочую программу</vt:lpstr>
      <vt:lpstr>Результат адаптации</vt:lpstr>
      <vt:lpstr>Промпт → КТП</vt:lpstr>
      <vt:lpstr>Несколько рабочих программ</vt:lpstr>
      <vt:lpstr>Важные правила</vt:lpstr>
      <vt:lpstr>Составление авторского курса</vt:lpstr>
      <vt:lpstr>Спасибо за внимание!</vt:lpstr>
      <vt:lpstr>Планы развития проекта «1С для СПО» на 2026-2027 учебный год</vt:lpstr>
      <vt:lpstr>Новые наборы учебных материалов:  выход в течение 2026-2027 учебного года</vt:lpstr>
      <vt:lpstr>Дополнительно</vt:lpstr>
      <vt:lpstr>Как приобрести учебные материалы  «1С для СПО»</vt:lpstr>
      <vt:lpstr>Полный комплект учебных материалов «1С для СПО» </vt:lpstr>
      <vt:lpstr>Учебные материалы «1С для СПО»  по отдельности https://obrazovanie.1c.ru/spo/how-to-buy/ </vt:lpstr>
      <vt:lpstr>Возможности по управлению учебными материалами</vt:lpstr>
      <vt:lpstr>Специальные условия приобретения в 2026 году</vt:lpstr>
      <vt:lpstr>Ответы на вопросы</vt:lpstr>
      <vt:lpstr>Как получить сертификат участника</vt:lpstr>
      <vt:lpstr>Актуальная информация о системе «1С:Образование» –  в видеоматериалах на нашем сайте!</vt:lpstr>
      <vt:lpstr>Спасибо за внимание!</vt:lpstr>
    </vt:vector>
  </TitlesOfParts>
  <Company>1C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Fomin_D</dc:creator>
  <cp:lastModifiedBy>Tatyana Chernetskaya</cp:lastModifiedBy>
  <cp:revision>653</cp:revision>
  <dcterms:created xsi:type="dcterms:W3CDTF">2015-09-09T08:16:26Z</dcterms:created>
  <dcterms:modified xsi:type="dcterms:W3CDTF">2026-08-27T06:44:09Z</dcterms:modified>
</cp:coreProperties>
</file>