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1076" r:id="rId3"/>
    <p:sldId id="1078" r:id="rId4"/>
    <p:sldId id="2732" r:id="rId5"/>
    <p:sldId id="2752" r:id="rId6"/>
    <p:sldId id="2748" r:id="rId7"/>
    <p:sldId id="2744" r:id="rId8"/>
    <p:sldId id="2750" r:id="rId9"/>
    <p:sldId id="2749" r:id="rId10"/>
    <p:sldId id="2745" r:id="rId11"/>
    <p:sldId id="2751" r:id="rId12"/>
    <p:sldId id="2754" r:id="rId13"/>
    <p:sldId id="2753" r:id="rId14"/>
    <p:sldId id="2755" r:id="rId15"/>
    <p:sldId id="2742" r:id="rId16"/>
    <p:sldId id="2747" r:id="rId17"/>
    <p:sldId id="2743" r:id="rId18"/>
    <p:sldId id="2746" r:id="rId19"/>
    <p:sldId id="2725" r:id="rId20"/>
    <p:sldId id="2741" r:id="rId21"/>
    <p:sldId id="2740" r:id="rId22"/>
    <p:sldId id="2731" r:id="rId23"/>
    <p:sldId id="1098" r:id="rId24"/>
    <p:sldId id="31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5480A8"/>
    <a:srgbClr val="425B93"/>
    <a:srgbClr val="D55049"/>
    <a:srgbClr val="79B3E8"/>
    <a:srgbClr val="7AD0E1"/>
    <a:srgbClr val="4C92D0"/>
    <a:srgbClr val="FB973C"/>
    <a:srgbClr val="D5222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7" autoAdjust="0"/>
    <p:restoredTop sz="89015" autoAdjust="0"/>
  </p:normalViewPr>
  <p:slideViewPr>
    <p:cSldViewPr snapToGrid="0">
      <p:cViewPr varScale="1">
        <p:scale>
          <a:sx n="99" d="100"/>
          <a:sy n="99" d="100"/>
        </p:scale>
        <p:origin x="-120" y="-222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4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DD535-D6A4-4058-933D-758629B0F15B}" type="doc">
      <dgm:prSet loTypeId="urn:microsoft.com/office/officeart/2005/8/layout/cycle4" loCatId="cycle" qsTypeId="urn:microsoft.com/office/officeart/2005/8/quickstyle/simple2#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077BACF-7EB1-4FBD-AB73-0CF54E714F9A}">
      <dgm:prSet phldrT="[Текст]" custT="1"/>
      <dgm:spPr>
        <a:solidFill>
          <a:srgbClr val="CCCC00"/>
        </a:solidFill>
      </dgm:spPr>
      <dgm:t>
        <a:bodyPr anchor="ctr" anchorCtr="1"/>
        <a:lstStyle/>
        <a:p>
          <a:pPr algn="l">
            <a:lnSpc>
              <a:spcPct val="100000"/>
            </a:lnSpc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Библиотека цифровых учебных материалов и курсов </a:t>
          </a:r>
        </a:p>
      </dgm:t>
    </dgm:pt>
    <dgm:pt modelId="{81E2C910-4F57-44B3-BED3-6DC9FAB1E42A}" type="parTrans" cxnId="{1174E01F-D4B2-4583-B2C3-4DDABF3E050B}">
      <dgm:prSet/>
      <dgm:spPr/>
      <dgm:t>
        <a:bodyPr/>
        <a:lstStyle/>
        <a:p>
          <a:endParaRPr lang="ru-RU"/>
        </a:p>
      </dgm:t>
    </dgm:pt>
    <dgm:pt modelId="{BC80689D-3192-4500-A80E-19ADADDC3AE3}" type="sibTrans" cxnId="{1174E01F-D4B2-4583-B2C3-4DDABF3E050B}">
      <dgm:prSet/>
      <dgm:spPr/>
      <dgm:t>
        <a:bodyPr/>
        <a:lstStyle/>
        <a:p>
          <a:endParaRPr lang="ru-RU"/>
        </a:p>
      </dgm:t>
    </dgm:pt>
    <dgm:pt modelId="{34BD311F-3557-4A67-AB93-45A6B52EE94D}">
      <dgm:prSet phldrT="[Текст]" custT="1"/>
      <dgm:spPr>
        <a:solidFill>
          <a:schemeClr val="bg2">
            <a:lumMod val="75000"/>
          </a:schemeClr>
        </a:solidFill>
      </dgm:spPr>
      <dgm:t>
        <a:bodyPr anchor="ctr" anchorCtr="1"/>
        <a:lstStyle/>
        <a:p>
          <a:pPr algn="l">
            <a:lnSpc>
              <a:spcPct val="100000"/>
            </a:lnSpc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1С:Оценка качества образования (для школ)</a:t>
          </a:r>
        </a:p>
      </dgm:t>
    </dgm:pt>
    <dgm:pt modelId="{52EF819D-811A-442C-9762-9A153E843FC3}" type="parTrans" cxnId="{67741D29-408D-4483-97C9-5DB9FE06AA99}">
      <dgm:prSet/>
      <dgm:spPr/>
      <dgm:t>
        <a:bodyPr/>
        <a:lstStyle/>
        <a:p>
          <a:endParaRPr lang="ru-RU"/>
        </a:p>
      </dgm:t>
    </dgm:pt>
    <dgm:pt modelId="{EA790768-77FC-4189-B587-D926F1E9FE65}" type="sibTrans" cxnId="{67741D29-408D-4483-97C9-5DB9FE06AA99}">
      <dgm:prSet/>
      <dgm:spPr/>
      <dgm:t>
        <a:bodyPr/>
        <a:lstStyle/>
        <a:p>
          <a:endParaRPr lang="ru-RU"/>
        </a:p>
      </dgm:t>
    </dgm:pt>
    <dgm:pt modelId="{31640DF2-C549-41DA-B737-147688551367}">
      <dgm:prSet phldrT="[Текст]" custT="1"/>
      <dgm:spPr>
        <a:solidFill>
          <a:srgbClr val="FFC000"/>
        </a:solidFill>
      </dgm:spPr>
      <dgm:t>
        <a:bodyPr lIns="0" tIns="0" rIns="36000" bIns="0"/>
        <a:lstStyle/>
        <a:p>
          <a:pPr marL="0" indent="0"/>
          <a:r>
            <a:rPr lang="ru-RU" sz="1400" b="1" dirty="0">
              <a:solidFill>
                <a:srgbClr val="C00000"/>
              </a:solidFill>
            </a:rPr>
            <a:t>  </a:t>
          </a:r>
        </a:p>
      </dgm:t>
    </dgm:pt>
    <dgm:pt modelId="{E0298F1F-4564-467D-B99F-CA347BFA258B}" type="parTrans" cxnId="{2DC004D8-3389-463A-8890-A21DFE12A4A2}">
      <dgm:prSet/>
      <dgm:spPr/>
      <dgm:t>
        <a:bodyPr/>
        <a:lstStyle/>
        <a:p>
          <a:endParaRPr lang="ru-RU"/>
        </a:p>
      </dgm:t>
    </dgm:pt>
    <dgm:pt modelId="{988E227B-1359-4BBE-9AC0-7026D139AFDA}" type="sibTrans" cxnId="{2DC004D8-3389-463A-8890-A21DFE12A4A2}">
      <dgm:prSet/>
      <dgm:spPr/>
      <dgm:t>
        <a:bodyPr/>
        <a:lstStyle/>
        <a:p>
          <a:endParaRPr lang="ru-RU"/>
        </a:p>
      </dgm:t>
    </dgm:pt>
    <dgm:pt modelId="{53D1FB27-E41D-465F-8647-008A86CDF3ED}">
      <dgm:prSet phldrT="[Текст]" custT="1"/>
      <dgm:spPr>
        <a:solidFill>
          <a:srgbClr val="C00000"/>
        </a:solidFill>
      </dgm:spPr>
      <dgm:t>
        <a:bodyPr lIns="108000" rIns="0" anchor="ctr" anchorCtr="1"/>
        <a:lstStyle/>
        <a:p>
          <a:pPr marL="0" lvl="0" indent="0" algn="l" defTabSz="666750" rtl="0" eaLnBrk="0" fontAlgn="base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Обучение пользователей</a:t>
          </a:r>
        </a:p>
      </dgm:t>
    </dgm:pt>
    <dgm:pt modelId="{1C17F01C-D0B5-40FA-81C5-9ECC9B6EBCB2}" type="sibTrans" cxnId="{6113F4BC-88E3-4874-9510-EEABB1031C53}">
      <dgm:prSet/>
      <dgm:spPr/>
      <dgm:t>
        <a:bodyPr/>
        <a:lstStyle/>
        <a:p>
          <a:endParaRPr lang="ru-RU"/>
        </a:p>
      </dgm:t>
    </dgm:pt>
    <dgm:pt modelId="{F7E04BDE-10C0-4E32-BE98-EECC943EE8F2}" type="parTrans" cxnId="{6113F4BC-88E3-4874-9510-EEABB1031C53}">
      <dgm:prSet/>
      <dgm:spPr/>
      <dgm:t>
        <a:bodyPr/>
        <a:lstStyle/>
        <a:p>
          <a:endParaRPr lang="ru-RU"/>
        </a:p>
      </dgm:t>
    </dgm:pt>
    <dgm:pt modelId="{176924F6-9576-46DE-A304-80713B040CBC}" type="pres">
      <dgm:prSet presAssocID="{69FDD535-D6A4-4058-933D-758629B0F15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D562D6-2283-45EF-AE0B-9F1C1C62E49D}" type="pres">
      <dgm:prSet presAssocID="{69FDD535-D6A4-4058-933D-758629B0F15B}" presName="children" presStyleCnt="0"/>
      <dgm:spPr/>
    </dgm:pt>
    <dgm:pt modelId="{C57C41A4-E40F-4DCB-9953-C0DF038036FE}" type="pres">
      <dgm:prSet presAssocID="{69FDD535-D6A4-4058-933D-758629B0F15B}" presName="childPlaceholder" presStyleCnt="0"/>
      <dgm:spPr/>
    </dgm:pt>
    <dgm:pt modelId="{070E5DB3-FFA3-429C-9981-ABC4C8723FF2}" type="pres">
      <dgm:prSet presAssocID="{69FDD535-D6A4-4058-933D-758629B0F15B}" presName="circle" presStyleCnt="0"/>
      <dgm:spPr/>
    </dgm:pt>
    <dgm:pt modelId="{02699610-4822-4D2B-BA76-BA595477CC90}" type="pres">
      <dgm:prSet presAssocID="{69FDD535-D6A4-4058-933D-758629B0F15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B366C-421E-4F08-AE04-BC5CDBF5ECE9}" type="pres">
      <dgm:prSet presAssocID="{69FDD535-D6A4-4058-933D-758629B0F15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A4258-7A41-4EDB-AB3A-7F2B67F8813F}" type="pres">
      <dgm:prSet presAssocID="{69FDD535-D6A4-4058-933D-758629B0F15B}" presName="quadrant3" presStyleLbl="node1" presStyleIdx="2" presStyleCnt="4" custScaleX="100484" custLinFactNeighborX="519" custLinFactNeighborY="-11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19683-3F7D-4313-9EB9-A2CC3C4B9638}" type="pres">
      <dgm:prSet presAssocID="{69FDD535-D6A4-4058-933D-758629B0F15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29542-621E-45CE-B9E5-E6934782E9F3}" type="pres">
      <dgm:prSet presAssocID="{69FDD535-D6A4-4058-933D-758629B0F15B}" presName="quadrantPlaceholder" presStyleCnt="0"/>
      <dgm:spPr/>
    </dgm:pt>
    <dgm:pt modelId="{435F3CC8-2DAC-4E03-B007-EF76A05392B9}" type="pres">
      <dgm:prSet presAssocID="{69FDD535-D6A4-4058-933D-758629B0F15B}" presName="center1" presStyleLbl="fgShp" presStyleIdx="0" presStyleCnt="2"/>
      <dgm:spPr>
        <a:noFill/>
        <a:ln>
          <a:noFill/>
        </a:ln>
      </dgm:spPr>
    </dgm:pt>
    <dgm:pt modelId="{C4729ADC-51D5-40F6-8069-809C97CAF6DF}" type="pres">
      <dgm:prSet presAssocID="{69FDD535-D6A4-4058-933D-758629B0F15B}" presName="center2" presStyleLbl="fgShp" presStyleIdx="1" presStyleCnt="2"/>
      <dgm:spPr>
        <a:noFill/>
        <a:ln>
          <a:noFill/>
        </a:ln>
      </dgm:spPr>
    </dgm:pt>
  </dgm:ptLst>
  <dgm:cxnLst>
    <dgm:cxn modelId="{DF023276-0650-4444-8536-A655D0DEFDBD}" type="presOf" srcId="{34BD311F-3557-4A67-AB93-45A6B52EE94D}" destId="{DA6B366C-421E-4F08-AE04-BC5CDBF5ECE9}" srcOrd="0" destOrd="0" presId="urn:microsoft.com/office/officeart/2005/8/layout/cycle4"/>
    <dgm:cxn modelId="{C1EFC75D-EDC5-47FC-8AC7-17CE7BC9CEC0}" type="presOf" srcId="{69FDD535-D6A4-4058-933D-758629B0F15B}" destId="{176924F6-9576-46DE-A304-80713B040CBC}" srcOrd="0" destOrd="0" presId="urn:microsoft.com/office/officeart/2005/8/layout/cycle4"/>
    <dgm:cxn modelId="{67741D29-408D-4483-97C9-5DB9FE06AA99}" srcId="{69FDD535-D6A4-4058-933D-758629B0F15B}" destId="{34BD311F-3557-4A67-AB93-45A6B52EE94D}" srcOrd="1" destOrd="0" parTransId="{52EF819D-811A-442C-9762-9A153E843FC3}" sibTransId="{EA790768-77FC-4189-B587-D926F1E9FE65}"/>
    <dgm:cxn modelId="{2DC004D8-3389-463A-8890-A21DFE12A4A2}" srcId="{69FDD535-D6A4-4058-933D-758629B0F15B}" destId="{31640DF2-C549-41DA-B737-147688551367}" srcOrd="0" destOrd="0" parTransId="{E0298F1F-4564-467D-B99F-CA347BFA258B}" sibTransId="{988E227B-1359-4BBE-9AC0-7026D139AFDA}"/>
    <dgm:cxn modelId="{DFB9BA94-A424-489A-91E5-50B450DBE91C}" type="presOf" srcId="{31640DF2-C549-41DA-B737-147688551367}" destId="{02699610-4822-4D2B-BA76-BA595477CC90}" srcOrd="0" destOrd="0" presId="urn:microsoft.com/office/officeart/2005/8/layout/cycle4"/>
    <dgm:cxn modelId="{70656BAB-194E-4FD3-9828-5712D082BA64}" type="presOf" srcId="{53D1FB27-E41D-465F-8647-008A86CDF3ED}" destId="{292A4258-7A41-4EDB-AB3A-7F2B67F8813F}" srcOrd="0" destOrd="0" presId="urn:microsoft.com/office/officeart/2005/8/layout/cycle4"/>
    <dgm:cxn modelId="{6113F4BC-88E3-4874-9510-EEABB1031C53}" srcId="{69FDD535-D6A4-4058-933D-758629B0F15B}" destId="{53D1FB27-E41D-465F-8647-008A86CDF3ED}" srcOrd="2" destOrd="0" parTransId="{F7E04BDE-10C0-4E32-BE98-EECC943EE8F2}" sibTransId="{1C17F01C-D0B5-40FA-81C5-9ECC9B6EBCB2}"/>
    <dgm:cxn modelId="{DAA8CDBC-792E-45D5-93ED-68546600A848}" type="presOf" srcId="{8077BACF-7EB1-4FBD-AB73-0CF54E714F9A}" destId="{12819683-3F7D-4313-9EB9-A2CC3C4B9638}" srcOrd="0" destOrd="0" presId="urn:microsoft.com/office/officeart/2005/8/layout/cycle4"/>
    <dgm:cxn modelId="{1174E01F-D4B2-4583-B2C3-4DDABF3E050B}" srcId="{69FDD535-D6A4-4058-933D-758629B0F15B}" destId="{8077BACF-7EB1-4FBD-AB73-0CF54E714F9A}" srcOrd="3" destOrd="0" parTransId="{81E2C910-4F57-44B3-BED3-6DC9FAB1E42A}" sibTransId="{BC80689D-3192-4500-A80E-19ADADDC3AE3}"/>
    <dgm:cxn modelId="{02D7BED7-A8A1-47DC-B0A9-3C1D75158023}" type="presParOf" srcId="{176924F6-9576-46DE-A304-80713B040CBC}" destId="{D3D562D6-2283-45EF-AE0B-9F1C1C62E49D}" srcOrd="0" destOrd="0" presId="urn:microsoft.com/office/officeart/2005/8/layout/cycle4"/>
    <dgm:cxn modelId="{850D3394-0B72-4612-B7D8-0D143E2D15E4}" type="presParOf" srcId="{D3D562D6-2283-45EF-AE0B-9F1C1C62E49D}" destId="{C57C41A4-E40F-4DCB-9953-C0DF038036FE}" srcOrd="0" destOrd="0" presId="urn:microsoft.com/office/officeart/2005/8/layout/cycle4"/>
    <dgm:cxn modelId="{0B2BCDB6-B3C7-4D40-8028-7EF37394BC02}" type="presParOf" srcId="{176924F6-9576-46DE-A304-80713B040CBC}" destId="{070E5DB3-FFA3-429C-9981-ABC4C8723FF2}" srcOrd="1" destOrd="0" presId="urn:microsoft.com/office/officeart/2005/8/layout/cycle4"/>
    <dgm:cxn modelId="{EDBF1CA8-285E-41FC-9101-8063688047F1}" type="presParOf" srcId="{070E5DB3-FFA3-429C-9981-ABC4C8723FF2}" destId="{02699610-4822-4D2B-BA76-BA595477CC90}" srcOrd="0" destOrd="0" presId="urn:microsoft.com/office/officeart/2005/8/layout/cycle4"/>
    <dgm:cxn modelId="{96BC4C2C-DE61-4FF4-8624-3AF64DBCB113}" type="presParOf" srcId="{070E5DB3-FFA3-429C-9981-ABC4C8723FF2}" destId="{DA6B366C-421E-4F08-AE04-BC5CDBF5ECE9}" srcOrd="1" destOrd="0" presId="urn:microsoft.com/office/officeart/2005/8/layout/cycle4"/>
    <dgm:cxn modelId="{2A6B1ACA-90F2-4B79-9153-02D9909611B9}" type="presParOf" srcId="{070E5DB3-FFA3-429C-9981-ABC4C8723FF2}" destId="{292A4258-7A41-4EDB-AB3A-7F2B67F8813F}" srcOrd="2" destOrd="0" presId="urn:microsoft.com/office/officeart/2005/8/layout/cycle4"/>
    <dgm:cxn modelId="{3FC47967-A44A-44EC-901A-31DFDADDDC83}" type="presParOf" srcId="{070E5DB3-FFA3-429C-9981-ABC4C8723FF2}" destId="{12819683-3F7D-4313-9EB9-A2CC3C4B9638}" srcOrd="3" destOrd="0" presId="urn:microsoft.com/office/officeart/2005/8/layout/cycle4"/>
    <dgm:cxn modelId="{99647C33-E189-4E16-999E-0BB047B2983A}" type="presParOf" srcId="{070E5DB3-FFA3-429C-9981-ABC4C8723FF2}" destId="{B1429542-621E-45CE-B9E5-E6934782E9F3}" srcOrd="4" destOrd="0" presId="urn:microsoft.com/office/officeart/2005/8/layout/cycle4"/>
    <dgm:cxn modelId="{C9D631EA-FA67-42CA-BD41-D6FA8ACB8DD9}" type="presParOf" srcId="{176924F6-9576-46DE-A304-80713B040CBC}" destId="{435F3CC8-2DAC-4E03-B007-EF76A05392B9}" srcOrd="2" destOrd="0" presId="urn:microsoft.com/office/officeart/2005/8/layout/cycle4"/>
    <dgm:cxn modelId="{56714E67-181F-4331-A4B2-1F0F3E6C4A3E}" type="presParOf" srcId="{176924F6-9576-46DE-A304-80713B040CBC}" destId="{C4729ADC-51D5-40F6-8069-809C97CAF6D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99610-4822-4D2B-BA76-BA595477CC90}">
      <dsp:nvSpPr>
        <dsp:cNvPr id="0" name=""/>
        <dsp:cNvSpPr/>
      </dsp:nvSpPr>
      <dsp:spPr>
        <a:xfrm>
          <a:off x="2452412" y="300289"/>
          <a:ext cx="2281149" cy="2281149"/>
        </a:xfrm>
        <a:prstGeom prst="pieWedge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360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</a:rPr>
            <a:t>  </a:t>
          </a:r>
        </a:p>
      </dsp:txBody>
      <dsp:txXfrm>
        <a:off x="3120545" y="968422"/>
        <a:ext cx="1613016" cy="1613016"/>
      </dsp:txXfrm>
    </dsp:sp>
    <dsp:sp modelId="{DA6B366C-421E-4F08-AE04-BC5CDBF5ECE9}">
      <dsp:nvSpPr>
        <dsp:cNvPr id="0" name=""/>
        <dsp:cNvSpPr/>
      </dsp:nvSpPr>
      <dsp:spPr>
        <a:xfrm rot="5400000">
          <a:off x="4838927" y="300289"/>
          <a:ext cx="2281149" cy="2281149"/>
        </a:xfrm>
        <a:prstGeom prst="pieWedge">
          <a:avLst/>
        </a:prstGeom>
        <a:solidFill>
          <a:schemeClr val="bg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1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1С:Оценка качества образования (для школ)</a:t>
          </a:r>
        </a:p>
      </dsp:txBody>
      <dsp:txXfrm rot="-5400000">
        <a:off x="4838927" y="968422"/>
        <a:ext cx="1613016" cy="1613016"/>
      </dsp:txXfrm>
    </dsp:sp>
    <dsp:sp modelId="{292A4258-7A41-4EDB-AB3A-7F2B67F8813F}">
      <dsp:nvSpPr>
        <dsp:cNvPr id="0" name=""/>
        <dsp:cNvSpPr/>
      </dsp:nvSpPr>
      <dsp:spPr>
        <a:xfrm rot="10800000">
          <a:off x="4845246" y="2661187"/>
          <a:ext cx="2292190" cy="2281149"/>
        </a:xfrm>
        <a:prstGeom prst="pieWedg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6680" rIns="0" bIns="106680" numCol="1" spcCol="1270" anchor="ctr" anchorCtr="1">
          <a:noAutofit/>
        </a:bodyPr>
        <a:lstStyle/>
        <a:p>
          <a:pPr marL="0" lvl="0" indent="0" algn="l" defTabSz="666750" rtl="0" eaLnBrk="0" fontAlgn="base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Обучение пользователей</a:t>
          </a:r>
        </a:p>
      </dsp:txBody>
      <dsp:txXfrm rot="10800000">
        <a:off x="4845246" y="2661187"/>
        <a:ext cx="1620823" cy="1613016"/>
      </dsp:txXfrm>
    </dsp:sp>
    <dsp:sp modelId="{12819683-3F7D-4313-9EB9-A2CC3C4B9638}">
      <dsp:nvSpPr>
        <dsp:cNvPr id="0" name=""/>
        <dsp:cNvSpPr/>
      </dsp:nvSpPr>
      <dsp:spPr>
        <a:xfrm rot="16200000">
          <a:off x="2452412" y="2686804"/>
          <a:ext cx="2281149" cy="2281149"/>
        </a:xfrm>
        <a:prstGeom prst="pieWedge">
          <a:avLst/>
        </a:prstGeom>
        <a:solidFill>
          <a:srgbClr val="CCCC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1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Библиотека цифровых учебных материалов и курсов </a:t>
          </a:r>
        </a:p>
      </dsp:txBody>
      <dsp:txXfrm rot="5400000">
        <a:off x="3120545" y="2686804"/>
        <a:ext cx="1613016" cy="1613016"/>
      </dsp:txXfrm>
    </dsp:sp>
    <dsp:sp modelId="{435F3CC8-2DAC-4E03-B007-EF76A05392B9}">
      <dsp:nvSpPr>
        <dsp:cNvPr id="0" name=""/>
        <dsp:cNvSpPr/>
      </dsp:nvSpPr>
      <dsp:spPr>
        <a:xfrm>
          <a:off x="4392443" y="2159980"/>
          <a:ext cx="787602" cy="684871"/>
        </a:xfrm>
        <a:prstGeom prst="circularArrow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4729ADC-51D5-40F6-8069-809C97CAF6DF}">
      <dsp:nvSpPr>
        <dsp:cNvPr id="0" name=""/>
        <dsp:cNvSpPr/>
      </dsp:nvSpPr>
      <dsp:spPr>
        <a:xfrm rot="10800000">
          <a:off x="4392443" y="2423392"/>
          <a:ext cx="787602" cy="684871"/>
        </a:xfrm>
        <a:prstGeom prst="circularArrow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C8A8F-2CA4-40D4-8C33-89D75A2EBCC4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D5BD2-9F50-4FB3-BCE6-7A51A0814E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81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D5BD2-9F50-4FB3-BCE6-7A51A0814E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642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скрин по русскому языку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D5BD2-9F50-4FB3-BCE6-7A51A0814E6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44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6A79-391C-4E36-8F5B-DA41981EE79D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1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360F-A7D7-4057-84FE-2EC21BF09B33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6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52D1-4E29-49CB-A181-0DADDDF7E7F5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6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D22B-6793-4BB1-A8C8-5BA9DD2EF506}" type="datetime1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2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2CF3-7D01-405F-93F4-9484ECDFD964}" type="datetime1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397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5563-33EC-4B91-BC0C-94C154CAE6F1}" type="datetime1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7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F73C4-8E34-4769-BC7B-E41FBA43F29A}" type="datetime1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9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184E-4EEF-4891-85EC-43BBB6635570}" type="datetime1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2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EEA7C-3DEE-45ED-8991-67782F23C507}" type="datetime1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11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E6E-F489-4E7A-A34A-4DCE9E0EEC02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8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59A7-70A3-439C-A703-F6E6EA3A5F03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5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054" y="152400"/>
            <a:ext cx="10066746" cy="938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550"/>
            <a:ext cx="10515600" cy="482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51898-9F36-4318-BAAB-FC3129233460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6" descr="Layer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42877" y="152400"/>
            <a:ext cx="1144177" cy="90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905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y.mts-link.ru/j/seminar1C/24106532359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c1.1c.ru/course/organizatsiya-uchebnoj-deyatelnosti-na-urokah-matematiki-na-osnove-sredy-1s-matematicheskij-konstruktor/#reviews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ducation/cloud/register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uc1.1c.ru/course/uchebno-metodicheskoe-i-organizatsionnoe-obespechenie-obscheobrazovatelnyh-programm-realizuemyh-v-tsifrovoj-obrazovatelnoj-srede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vents/2026-03-31/" TargetMode="External"/><Relationship Id="rId2" Type="http://schemas.openxmlformats.org/officeDocument/2006/relationships/hyperlink" Target="https://obrazovanie.1c.ru/events/2026-08-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brazovanie.1c.ru/events/accelerator-25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gif"/><Relationship Id="rId4" Type="http://schemas.openxmlformats.org/officeDocument/2006/relationships/hyperlink" Target="https://vk.com/obrazovanie1c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obrazovanie.1c.ru/education/cloud/" TargetMode="External"/><Relationship Id="rId2" Type="http://schemas.openxmlformats.org/officeDocument/2006/relationships/hyperlink" Target="mailto:obr@1c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0325" y="1804945"/>
            <a:ext cx="9551350" cy="2424143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Обновление цифровой библиотеки 1С:Образование: новые цифровые ресурсы и инструменты организации учебного процесса</a:t>
            </a:r>
            <a:endParaRPr lang="ru-RU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675" y="4685861"/>
            <a:ext cx="9144000" cy="955807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Т. А. Чернецкая, руководитель методического направления, </a:t>
            </a:r>
            <a:r>
              <a:rPr lang="ru-RU" i="1" dirty="0" err="1"/>
              <a:t>к.п.н</a:t>
            </a:r>
            <a:r>
              <a:rPr lang="ru-RU" i="1" dirty="0"/>
              <a:t>. </a:t>
            </a:r>
          </a:p>
          <a:p>
            <a:r>
              <a:rPr lang="ru-RU" i="1" dirty="0"/>
              <a:t>В. О. Фогель, методист</a:t>
            </a:r>
            <a:endParaRPr lang="en-US" i="1" dirty="0"/>
          </a:p>
          <a:p>
            <a:r>
              <a:rPr lang="ru-RU" i="1" dirty="0"/>
              <a:t>Отдел образовательных программ фирмы «1С»</a:t>
            </a:r>
          </a:p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24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62116" y="1790974"/>
            <a:ext cx="3557619" cy="1638026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Управление учебным процессом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Учет особенностей организации обучения в конкретной ОО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Активное взаимодействие преподавателя, ученика, родителя, администрации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640" y="306213"/>
            <a:ext cx="10048461" cy="1081087"/>
          </a:xfrm>
        </p:spPr>
        <p:txBody>
          <a:bodyPr>
            <a:noAutofit/>
          </a:bodyPr>
          <a:lstStyle/>
          <a:p>
            <a:r>
              <a:rPr lang="ru-RU" sz="3200" dirty="0">
                <a:latin typeface="Futura PT Demi" pitchFamily="34" charset="-52"/>
              </a:rPr>
              <a:t>Цифровая образовательная среда школы и колледжа: комплексный подход и облачные технологии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13061" y="4575233"/>
            <a:ext cx="3816822" cy="15121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Онлайн-курс повышения квалификации с выдачей удостоверения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Практические знания о работе в ЦОС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13061" y="1790974"/>
            <a:ext cx="3816822" cy="1638026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Оперативное управление качеством образования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Учет актуальных нормативных требований к освоению образовательной программы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Для учителя, классного руководителя, завуча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170870" y="1329108"/>
          <a:ext cx="9572490" cy="526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81757" y="2912091"/>
            <a:ext cx="18722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prstClr val="black"/>
                </a:solidFill>
                <a:latin typeface="Arial" panose="020B0604020202020204" pitchFamily="34" charset="0"/>
              </a:rPr>
              <a:t>1С:Образование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115" y="4373217"/>
            <a:ext cx="3557619" cy="1987825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Основные предметы</a:t>
            </a:r>
            <a:br>
              <a:rPr lang="ru-RU" sz="1400" dirty="0"/>
            </a:br>
            <a:r>
              <a:rPr lang="ru-RU" sz="1400" dirty="0"/>
              <a:t>с 1 по 11 классы для школы или 10 -11 классы для СПО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Интерактивных мультимедийный контент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Дидактическое разнообразие учебных материалов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Изучение программных продуктов и технологий 1С в СПО</a:t>
            </a:r>
          </a:p>
        </p:txBody>
      </p:sp>
    </p:spTree>
    <p:extLst>
      <p:ext uri="{BB962C8B-B14F-4D97-AF65-F5344CB8AC3E}">
        <p14:creationId xmlns:p14="http://schemas.microsoft.com/office/powerpoint/2010/main" val="237885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BE446D-46CB-4D6D-A92F-75350E28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515" y="382114"/>
            <a:ext cx="10066746" cy="938213"/>
          </a:xfrm>
        </p:spPr>
        <p:txBody>
          <a:bodyPr>
            <a:normAutofit/>
          </a:bodyPr>
          <a:lstStyle/>
          <a:p>
            <a:r>
              <a:rPr lang="ru-RU" sz="2800" kern="0" dirty="0">
                <a:latin typeface="Futura PT Demi" panose="020B0604020202020204" charset="-52"/>
              </a:rPr>
              <a:t>Новые учебные материалы и цифровые инструменты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370D4D-C2E1-4D45-92E0-813A68388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045" y="1976310"/>
            <a:ext cx="5484155" cy="36317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C00000"/>
              </a:buClr>
              <a:buNone/>
            </a:pPr>
            <a:endParaRPr lang="ru-RU" sz="2200" dirty="0">
              <a:latin typeface="Futura PT Demi" panose="020B0604020202020204" charset="-52"/>
            </a:endParaRP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>
                <a:latin typeface="Futura PT Demi" panose="020B0604020202020204" charset="-52"/>
              </a:rPr>
              <a:t>Русский язык, 2-3 классы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>
                <a:latin typeface="Futura PT Demi" panose="020B0604020202020204" charset="-52"/>
              </a:rPr>
              <a:t>Материалы по истории России и Всеобщей </a:t>
            </a:r>
            <a:r>
              <a:rPr lang="ru-RU" sz="2200" b="1" dirty="0" smtClean="0">
                <a:latin typeface="Futura PT Demi" panose="020B0604020202020204" charset="-52"/>
              </a:rPr>
              <a:t>истории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 smtClean="0">
                <a:latin typeface="Futura PT Demi" panose="020B0604020202020204" charset="-52"/>
              </a:rPr>
              <a:t>Финансовая грамотность</a:t>
            </a:r>
            <a:endParaRPr lang="ru-RU" sz="2200" b="1" dirty="0">
              <a:latin typeface="Futura PT Demi" panose="020B0604020202020204" charset="-52"/>
            </a:endParaRP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>
                <a:latin typeface="Futura PT Demi" panose="020B0604020202020204" charset="-52"/>
              </a:rPr>
              <a:t>Обновлен «Конструктор урока»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>
                <a:latin typeface="Futura PT Demi" panose="020B0604020202020204" charset="-52"/>
              </a:rPr>
              <a:t>«Математический конструктор» встроен в «1С:Образование»!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B1EBB5F-AEE4-4311-9E66-37A1EF50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C0740A7-3AFE-5778-0471-FB99874EB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953" y="2152714"/>
            <a:ext cx="6132048" cy="258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6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0A5013-01F2-BED9-3971-7A048D1BB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7DF789-3C72-BA7E-5F1C-0CFC78049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886" y="292665"/>
            <a:ext cx="10066746" cy="938213"/>
          </a:xfrm>
        </p:spPr>
        <p:txBody>
          <a:bodyPr>
            <a:normAutofit/>
          </a:bodyPr>
          <a:lstStyle/>
          <a:p>
            <a:r>
              <a:rPr lang="ru-RU" sz="2800" kern="0" dirty="0">
                <a:latin typeface="Futura PT Demi" panose="020B0604020202020204" charset="-52"/>
              </a:rPr>
              <a:t>Сейчас в цифровой библиотеке «1С:Образование»: </a:t>
            </a:r>
            <a:br>
              <a:rPr lang="ru-RU" sz="2800" kern="0" dirty="0">
                <a:latin typeface="Futura PT Demi" panose="020B0604020202020204" charset="-52"/>
              </a:rPr>
            </a:br>
            <a:r>
              <a:rPr lang="ru-RU" sz="2800" kern="0" dirty="0">
                <a:latin typeface="Futura PT Demi" panose="020B0604020202020204" charset="-52"/>
              </a:rPr>
              <a:t>начальная школа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E32BB4-DDCA-A546-0195-5858DFD56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999" y="2230568"/>
            <a:ext cx="5788955" cy="36317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b="1" dirty="0">
                <a:solidFill>
                  <a:srgbClr val="C00000"/>
                </a:solidFill>
                <a:latin typeface="Futura PT Demi" panose="020B0604020202020204" charset="-52"/>
              </a:rPr>
              <a:t>Русский язык, 2-4 класс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dirty="0">
                <a:latin typeface="Futura PT Demi" panose="020B0604020202020204" charset="-52"/>
              </a:rPr>
              <a:t>Математика, 1-4 класс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dirty="0">
                <a:latin typeface="Futura PT Demi" panose="020B0604020202020204" charset="-52"/>
              </a:rPr>
              <a:t>Окружающий мир, 1-4 класс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dirty="0">
                <a:latin typeface="Futura PT Demi" panose="020B0604020202020204" charset="-52"/>
              </a:rPr>
              <a:t>Литературное чтение, 1-4 классы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87DAB19-538F-1E28-0CD6-B117DED0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5999" y="4961899"/>
            <a:ext cx="6343200" cy="365125"/>
          </a:xfrm>
        </p:spPr>
        <p:txBody>
          <a:bodyPr/>
          <a:lstStyle/>
          <a:p>
            <a:pPr algn="ctr"/>
            <a:r>
              <a:rPr lang="ru-RU" sz="2200" b="1" dirty="0">
                <a:solidFill>
                  <a:schemeClr val="tx1"/>
                </a:solidFill>
                <a:latin typeface="Futura PT Demi" panose="020B0604020202020204" charset="-52"/>
              </a:rPr>
              <a:t>Полные завершенные линейки учебных пособий, соответствующих ФРП по предмету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9594C96-6972-13CD-C858-3B0C74481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677" y="1230878"/>
            <a:ext cx="3391592" cy="25717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140EFEB-7FB2-AA93-B0B8-99F7AB956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335" y="1955746"/>
            <a:ext cx="3473861" cy="25717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70EDE16-9388-E58C-0D6E-3DD921CA8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984" y="4167426"/>
            <a:ext cx="3533971" cy="26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7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054" y="152400"/>
            <a:ext cx="7712567" cy="938213"/>
          </a:xfrm>
        </p:spPr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Основные направления </a:t>
            </a:r>
            <a:r>
              <a:rPr lang="ru-RU" sz="2800" kern="0" dirty="0" smtClean="0">
                <a:latin typeface="Futura PT Demi" panose="020B0604020202020204" charset="-52"/>
              </a:rPr>
              <a:t>обновлений учебных материалов по истории</a:t>
            </a:r>
            <a:endParaRPr lang="ru-RU" sz="2800" kern="0" dirty="0">
              <a:latin typeface="Futura PT Demi" panose="020B0604020202020204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701" y="1679809"/>
            <a:ext cx="10515600" cy="482441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 данный момент реализована большая часть обновлений</a:t>
            </a:r>
          </a:p>
          <a:p>
            <a:pPr marL="0" indent="0">
              <a:buNone/>
            </a:pPr>
            <a:r>
              <a:rPr lang="ru-RU" dirty="0"/>
              <a:t>Основными целями в данном обновлении было:</a:t>
            </a:r>
          </a:p>
          <a:p>
            <a:pPr marL="514350" indent="-514350">
              <a:buAutoNum type="arabicPeriod"/>
            </a:pPr>
            <a:r>
              <a:rPr lang="ru-RU" dirty="0"/>
              <a:t>Дополнение справочной учебной информации</a:t>
            </a:r>
          </a:p>
          <a:p>
            <a:pPr marL="514350" indent="-514350">
              <a:buAutoNum type="arabicPeriod"/>
            </a:pPr>
            <a:r>
              <a:rPr lang="ru-RU" dirty="0"/>
              <a:t>Создание дополнительных учебных текстов</a:t>
            </a:r>
          </a:p>
          <a:p>
            <a:pPr marL="514350" indent="-514350">
              <a:buAutoNum type="arabicPeriod"/>
            </a:pPr>
            <a:r>
              <a:rPr lang="ru-RU" dirty="0"/>
              <a:t>Разработка новых интерактивных моделей и схем и обновление старых</a:t>
            </a:r>
          </a:p>
          <a:p>
            <a:pPr marL="514350" indent="-514350">
              <a:buAutoNum type="arabicPeriod"/>
            </a:pPr>
            <a:r>
              <a:rPr lang="ru-RU" dirty="0"/>
              <a:t>Придание большей универсальности основным образовательным моделям</a:t>
            </a:r>
          </a:p>
          <a:p>
            <a:pPr marL="514350" indent="-514350">
              <a:buAutoNum type="arabicPeriod"/>
            </a:pPr>
            <a:r>
              <a:rPr lang="ru-RU" dirty="0"/>
              <a:t>Обновление и дополнение иллюстраций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41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080B4-2BD5-C7D1-D195-44DD9A93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и Всеобщей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3EDB52-A29A-8DEB-10D2-2D91FFFC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21" y="2053139"/>
            <a:ext cx="4920592" cy="398190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000" b="1" dirty="0"/>
              <a:t>Обновления текстовых ресурсов: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Исправлены </a:t>
            </a:r>
            <a:br>
              <a:rPr lang="ru-RU" sz="2000" dirty="0"/>
            </a:br>
            <a:r>
              <a:rPr lang="ru-RU" sz="2000" dirty="0"/>
              <a:t>и дополнены исторические справки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Доработаны учебные тексты ко всем темам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Добавлена дополнительная информация по терминам и историческим личностям и событиям</a:t>
            </a:r>
          </a:p>
          <a:p>
            <a:pPr marL="514350" indent="-514350">
              <a:buAutoNum type="arabicPeriod"/>
            </a:pPr>
            <a:endParaRPr lang="ru-RU" dirty="0">
              <a:latin typeface="Futura PT Demi" panose="020B0604020202020204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69F172-4694-F94F-5D8E-0F5FDC44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A3E4D93-A981-411F-94E0-7946D505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48" y="1412450"/>
            <a:ext cx="4645165" cy="43286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6F900E3-7E1A-4BBE-83C6-A99CA21B2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834" y="2829804"/>
            <a:ext cx="4407244" cy="378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76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080B4-2BD5-C7D1-D195-44DD9A93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и Всеобщей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3EDB52-A29A-8DEB-10D2-2D91FFFC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2287312"/>
            <a:ext cx="4432300" cy="355815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2000" b="1" dirty="0"/>
              <a:t>Обновления иллюстраций и моделей: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Добавлены расширенные описания иллюстраций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Обновлена графика и качество большинства изображений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ru-RU" sz="2000" dirty="0"/>
              <a:t>Добавлены иллюстрации к большинству терминов во всех тематических блоков</a:t>
            </a:r>
          </a:p>
          <a:p>
            <a:pPr marL="514350" indent="-514350">
              <a:buAutoNum type="arabicPeriod"/>
            </a:pPr>
            <a:endParaRPr lang="ru-RU" dirty="0">
              <a:latin typeface="Futura PT Demi" panose="020B0604020202020204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69F172-4694-F94F-5D8E-0F5FDC44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B3F7BA8-0DC8-4ECA-A6E9-39FD4273C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186" y="1517290"/>
            <a:ext cx="3836105" cy="28790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8553B95-C5A5-4013-9F5B-148F217EA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715" y="3734419"/>
            <a:ext cx="4131069" cy="28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1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080B4-2BD5-C7D1-D195-44DD9A93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</a:t>
            </a:r>
            <a:r>
              <a:rPr lang="ru-RU" sz="2800" kern="0" dirty="0" smtClean="0">
                <a:latin typeface="Futura PT Demi" panose="020B0604020202020204" charset="-52"/>
              </a:rPr>
              <a:t/>
            </a:r>
            <a:br>
              <a:rPr lang="ru-RU" sz="2800" kern="0" dirty="0" smtClean="0">
                <a:latin typeface="Futura PT Demi" panose="020B0604020202020204" charset="-52"/>
              </a:rPr>
            </a:br>
            <a:r>
              <a:rPr lang="ru-RU" sz="2800" kern="0" dirty="0" smtClean="0">
                <a:latin typeface="Futura PT Demi" panose="020B0604020202020204" charset="-52"/>
              </a:rPr>
              <a:t>и </a:t>
            </a:r>
            <a:r>
              <a:rPr lang="ru-RU" sz="2800" kern="0" dirty="0">
                <a:latin typeface="Futura PT Demi" panose="020B0604020202020204" charset="-52"/>
              </a:rPr>
              <a:t>Всеобщей истории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69F172-4694-F94F-5D8E-0F5FDC44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69AD933-4860-46CF-9822-E60326565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64" y="2386526"/>
            <a:ext cx="4821427" cy="33480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F72E49-D7D9-43A8-BA57-1C6411509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58" y="5171000"/>
            <a:ext cx="2161016" cy="15140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C3236F3-1295-4B52-9872-DB166DC32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427" y="2386525"/>
            <a:ext cx="5704574" cy="4015443"/>
          </a:xfrm>
          <a:prstGeom prst="rect">
            <a:avLst/>
          </a:prstGeom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B76E3B4D-11B4-4727-9478-93D784F1B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775" y="1423987"/>
            <a:ext cx="10706100" cy="835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4. </a:t>
            </a:r>
            <a:r>
              <a:rPr lang="ru-RU" sz="2400" dirty="0"/>
              <a:t>Обновлены иллюстрации к учебным моделям презентационного типа</a:t>
            </a:r>
          </a:p>
          <a:p>
            <a:pPr marL="514350" indent="-514350">
              <a:buAutoNum type="arabicPeriod"/>
            </a:pPr>
            <a:endParaRPr lang="ru-RU" dirty="0">
              <a:latin typeface="Futura PT Demi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544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080B4-2BD5-C7D1-D195-44DD9A93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и Всеобщей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3EDB52-A29A-8DEB-10D2-2D91FFFC1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550"/>
            <a:ext cx="10668000" cy="500380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Обновления интерактивных моделей:</a:t>
            </a:r>
          </a:p>
          <a:p>
            <a:pPr marL="514350" indent="-514350">
              <a:buAutoNum type="arabicPeriod"/>
            </a:pPr>
            <a:r>
              <a:rPr lang="ru-RU" sz="2400" dirty="0"/>
              <a:t>Разработаны новые модели и обновлены некоторые старые</a:t>
            </a:r>
          </a:p>
          <a:p>
            <a:pPr marL="0" indent="0">
              <a:buNone/>
            </a:pPr>
            <a:endParaRPr lang="ru-RU" dirty="0">
              <a:latin typeface="Futura PT Demi" panose="020B0604020202020204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69F172-4694-F94F-5D8E-0F5FDC44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BDC52FE-88F8-4143-8CAF-4F36E569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731" y="2671726"/>
            <a:ext cx="4408094" cy="32741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01F8F5E-4F57-4DCA-89D2-5FB7E2375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19" y="5102320"/>
            <a:ext cx="2105713" cy="15410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ED6707E-5F26-45A1-B949-81A415CC2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371" y="4850767"/>
            <a:ext cx="2552673" cy="16884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B07AA00-01CA-4B94-8BF7-17C2A2781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561" y="2870202"/>
            <a:ext cx="4495422" cy="312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25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и Всеобщей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Обновления интерактивных моделей:</a:t>
            </a:r>
          </a:p>
          <a:p>
            <a:pPr marL="0" indent="0">
              <a:buNone/>
            </a:pPr>
            <a:r>
              <a:rPr lang="ru-RU" sz="2400" dirty="0"/>
              <a:t>2. Основной упор был сделан на доработке моделей с точки зрения применения в различных формах урока и снабжению их дополнительной справочной информацией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E94079D-5D4A-4E50-9B1B-513713BD1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22" y="2954659"/>
            <a:ext cx="4885657" cy="35199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43E8ADF-F070-4A0A-84F7-798B9DFA0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379" y="2954659"/>
            <a:ext cx="4915421" cy="351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27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Истории России и Всеобщей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Обновления интерактивных карт и планов городов:</a:t>
            </a:r>
          </a:p>
          <a:p>
            <a:pPr marL="0" indent="0">
              <a:buNone/>
            </a:pPr>
            <a:r>
              <a:rPr lang="ru-RU" sz="2400" dirty="0"/>
              <a:t>Добавлены новые карты и обновлена справочная информация</a:t>
            </a:r>
          </a:p>
          <a:p>
            <a:pPr marL="0" indent="0">
              <a:buNone/>
            </a:pPr>
            <a:r>
              <a:rPr lang="ru-RU" sz="2400" dirty="0"/>
              <a:t>В некоторых картах добавлены элементы, позволяющие подробно рассмотреть отдельные направления или сражения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E0D8C2B-BB4F-4E0B-9F06-8C770BF18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793" y="3228555"/>
            <a:ext cx="5803283" cy="32510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9091EF4-0E26-4533-BE14-152824952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23" y="3228555"/>
            <a:ext cx="5328533" cy="327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7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Планируемые обновления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032000"/>
            <a:ext cx="10680700" cy="4673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Доработка основных материалов по </a:t>
            </a:r>
            <a:r>
              <a:rPr lang="en-US" sz="2400" dirty="0"/>
              <a:t>XX </a:t>
            </a:r>
            <a:r>
              <a:rPr lang="ru-RU" sz="2400" dirty="0"/>
              <a:t>– </a:t>
            </a:r>
            <a:r>
              <a:rPr lang="en-US" sz="2400" dirty="0"/>
              <a:t>XXI</a:t>
            </a:r>
            <a:r>
              <a:rPr lang="ru-RU" sz="2400" dirty="0"/>
              <a:t> вв.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Создание интерактивных моделей для подготовки к ОГЭ</a:t>
            </a:r>
            <a:r>
              <a:rPr lang="en-US" sz="2400" dirty="0"/>
              <a:t>/</a:t>
            </a:r>
            <a:r>
              <a:rPr lang="ru-RU" sz="2400" dirty="0"/>
              <a:t>ЕГЭ в 9-11 классах и устному экзамену в 9 классе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Создание интерактивных таблиц и схем для успешного изучения причинно-следственных связей не только в рамках истории России, но и в связке с Всеобщей историей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Запись нового учебного курса по истории России и Всеобщей истории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87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Обновление материалов по Финансовой грамотности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221581"/>
            <a:ext cx="10718800" cy="110251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Добавлены учебные тексты, с выделенной терминологией и примерами </a:t>
            </a:r>
            <a:r>
              <a:rPr lang="ru-RU" sz="2400" dirty="0" smtClean="0"/>
              <a:t>из повседневной жизни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FC3FEC0-958C-4EC4-AF3E-92F19EB84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942" y="2042150"/>
            <a:ext cx="3441224" cy="44741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1D2BF78-30B9-4FC7-BF25-EEB396C48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822" y="2439025"/>
            <a:ext cx="4406506" cy="413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0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993DD4-62CD-0EE1-0957-FFCCEEAD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074FE3-EA32-80BC-6C23-440FCC9D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Планируемые обновления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3AB9AC-0662-559E-848E-A93D37FEF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501" y="1722096"/>
            <a:ext cx="10718800" cy="297503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ru-RU" sz="2400" dirty="0"/>
              <a:t>Доработка учебных текстов и заданий к ним</a:t>
            </a:r>
          </a:p>
          <a:p>
            <a:pPr>
              <a:buClr>
                <a:srgbClr val="C00000"/>
              </a:buClr>
            </a:pPr>
            <a:r>
              <a:rPr lang="ru-RU" sz="2400" dirty="0"/>
              <a:t>Создание новых моделей к каждой </a:t>
            </a:r>
            <a:r>
              <a:rPr lang="ru-RU" sz="2400" dirty="0" err="1"/>
              <a:t>подтеме</a:t>
            </a:r>
            <a:r>
              <a:rPr lang="ru-RU" sz="2400" dirty="0"/>
              <a:t> учебного текста</a:t>
            </a:r>
          </a:p>
          <a:p>
            <a:pPr>
              <a:buClr>
                <a:srgbClr val="C00000"/>
              </a:buClr>
            </a:pPr>
            <a:r>
              <a:rPr lang="ru-RU" sz="2400" dirty="0"/>
              <a:t>Создание интерактивных калькулятор для решения задач по финансовой грамотности</a:t>
            </a:r>
          </a:p>
          <a:p>
            <a:pPr>
              <a:buClr>
                <a:srgbClr val="C00000"/>
              </a:buClr>
            </a:pPr>
            <a:r>
              <a:rPr lang="ru-RU" sz="2400" dirty="0"/>
              <a:t>Запись нового учебного курса по Финансовой грамотности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945FD4-75EA-9B7B-44FE-F0BC3D83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159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FE00A0-8263-BFB6-ECD3-432EB030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Обновленный «Конструктор урока»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7E4DA76-16DC-CD36-C63D-5A006A0C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1C8605F-BF99-461A-A4C0-1DA4E39F5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39" y="2012162"/>
            <a:ext cx="5469871" cy="41880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E4B07CA-1851-4D40-A2D1-CD7E8FCED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48" y="1423034"/>
            <a:ext cx="5737135" cy="477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49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FE00A0-8263-BFB6-ECD3-432EB030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Предстоящие обновления «Конструктор урока»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7E4DA76-16DC-CD36-C63D-5A006A0CB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78975ABE-8E91-48DF-93B3-E544C07A9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98" y="1564305"/>
            <a:ext cx="10515600" cy="48244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dirty="0"/>
              <a:t>Планируется добавить: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/>
              <a:t>На первом этапе: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ru-RU" sz="2400" dirty="0"/>
              <a:t>	Обновление типов и форм уроков, а соответственно и структур технологических карт</a:t>
            </a:r>
          </a:p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ru-RU" sz="2400" dirty="0"/>
              <a:t>	Методическая справочная информация для краткого описания типов и форм уроков, целей и способов проведения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b="1" dirty="0"/>
              <a:t>На втором этапе: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	Будут добавлены шаблоны заполнения деятельности учителя и ученика, согласно новым структурам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400" dirty="0"/>
              <a:t>	Будет создана методическая поддержка, при прикреплении образовательных ресурсов соответственно к каждому этапу</a:t>
            </a:r>
          </a:p>
        </p:txBody>
      </p:sp>
    </p:spTree>
    <p:extLst>
      <p:ext uri="{BB962C8B-B14F-4D97-AF65-F5344CB8AC3E}">
        <p14:creationId xmlns:p14="http://schemas.microsoft.com/office/powerpoint/2010/main" val="108606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4471F8-3B9B-EA78-E868-A060EB3C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«Математический конструктор» в системе «1С:Образование»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07CDD9-1D0C-7BD3-5E74-1493D0088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675157"/>
            <a:ext cx="5257800" cy="3507685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dirty="0"/>
              <a:t>Возможность разработки, сохранения, включения в подборку ресурсов или тест: </a:t>
            </a:r>
          </a:p>
          <a:p>
            <a:pPr lvl="1">
              <a:buClr>
                <a:srgbClr val="C00000"/>
              </a:buClr>
            </a:pPr>
            <a:r>
              <a:rPr lang="ru-RU" dirty="0"/>
              <a:t> Демонстрационной модели</a:t>
            </a:r>
          </a:p>
          <a:p>
            <a:pPr lvl="1">
              <a:buClr>
                <a:srgbClr val="C00000"/>
              </a:buClr>
            </a:pPr>
            <a:r>
              <a:rPr lang="ru-RU" dirty="0"/>
              <a:t>Модели-задания с автопроверкой, сохранением результата выполнения задания (например, построения) и передачей оценки в журнал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80D7EE2-68F1-F53D-7D5D-B3948A33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A69A98F-22E1-9B87-2DC3-793D631C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941" y="1485837"/>
            <a:ext cx="5248413" cy="34141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50F729-E14B-5AC5-8C3E-0741460F4843}"/>
              </a:ext>
            </a:extLst>
          </p:cNvPr>
          <p:cNvSpPr txBox="1"/>
          <p:nvPr/>
        </p:nvSpPr>
        <p:spPr>
          <a:xfrm>
            <a:off x="1099634" y="5290332"/>
            <a:ext cx="107266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Хотите узнать больше? Ждем на вебинаре </a:t>
            </a:r>
            <a:r>
              <a:rPr lang="ru-RU" sz="2000" b="1" dirty="0">
                <a:solidFill>
                  <a:srgbClr val="C00000"/>
                </a:solidFill>
              </a:rPr>
              <a:t>30 сентября в 15:00 </a:t>
            </a:r>
            <a:r>
              <a:rPr lang="ru-RU" sz="2000" b="1" dirty="0" err="1">
                <a:solidFill>
                  <a:srgbClr val="C00000"/>
                </a:solidFill>
              </a:rPr>
              <a:t>мск</a:t>
            </a:r>
            <a:endParaRPr lang="ru-RU" sz="2000" b="1" dirty="0">
              <a:solidFill>
                <a:srgbClr val="C00000"/>
              </a:solidFill>
            </a:endParaRPr>
          </a:p>
          <a:p>
            <a:pPr algn="ctr"/>
            <a:r>
              <a:rPr lang="ru-RU" sz="2000" dirty="0"/>
              <a:t>«Математический конструктор в цифровой образовательной среде "1С:Образование": новые возможности для учителя» </a:t>
            </a:r>
          </a:p>
          <a:p>
            <a:pPr algn="ctr"/>
            <a:r>
              <a:rPr lang="en-US" sz="2000" dirty="0">
                <a:hlinkClick r:id="rId3"/>
              </a:rPr>
              <a:t>https://my.mts-link.ru/j/seminar1C/24106532359</a:t>
            </a:r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060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B84A67-1EA0-28FB-AF7E-35F3AB3C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Как начать использовать динамические модели?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5788F076-51E0-D38D-8CB4-B58B2F5652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21" y="1658649"/>
            <a:ext cx="4309784" cy="3830905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506881A5-A19A-9991-2B86-71775A336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87" y="1456171"/>
            <a:ext cx="6149614" cy="435133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ru-RU" sz="2000" dirty="0"/>
              <a:t>Онлайн-курс с </a:t>
            </a:r>
            <a:r>
              <a:rPr lang="ru-RU" sz="2000" dirty="0" err="1"/>
              <a:t>предзаписанными</a:t>
            </a:r>
            <a:r>
              <a:rPr lang="ru-RU" sz="2000" dirty="0"/>
              <a:t> лекциями и заданиями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Практикоориентированный: готовые решения и практикум по разработке уроков с использованием динамических моделей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8 учебных занятий, 36 </a:t>
            </a:r>
            <a:r>
              <a:rPr lang="ru-RU" sz="2000" dirty="0" err="1"/>
              <a:t>ак</a:t>
            </a:r>
            <a:r>
              <a:rPr lang="ru-RU" sz="2000" dirty="0"/>
              <a:t>. часов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Электронное удостоверение о повышении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Старт обучения – 28 сентября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94C57FF-AE68-65BD-BF1E-B348A6D50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2298EEF-997A-FE1B-EF09-035791E49A25}"/>
              </a:ext>
            </a:extLst>
          </p:cNvPr>
          <p:cNvSpPr txBox="1"/>
          <p:nvPr/>
        </p:nvSpPr>
        <p:spPr>
          <a:xfrm>
            <a:off x="6132513" y="570419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3"/>
              </a:rPr>
              <a:t>https://uc1.1c.ru/course/organizatsiya-uchebnoj-deyatelnosti-na-urokah-matematiki-na-osnove-sredy-1s-matematicheskij-konstruktor/#reviews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DFA7A4E-0400-7D0A-BDA9-80A3CB921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732" y="4618344"/>
            <a:ext cx="21717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5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Объект 2">
            <a:extLst>
              <a:ext uri="{FF2B5EF4-FFF2-40B4-BE49-F238E27FC236}">
                <a16:creationId xmlns:a16="http://schemas.microsoft.com/office/drawing/2014/main" xmlns="" id="{C3E05164-5051-FE3D-F5B9-5716233A96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0321" y="2494781"/>
            <a:ext cx="5135566" cy="1650491"/>
          </a:xfr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A6595E53-9128-8EBC-FF9D-ECB3B6C9B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217" y="1970010"/>
            <a:ext cx="6547970" cy="4350524"/>
          </a:xfrm>
        </p:spPr>
        <p:txBody>
          <a:bodyPr>
            <a:normAutofit/>
          </a:bodyPr>
          <a:lstStyle/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Заполните заявку на сайте </a:t>
            </a:r>
            <a:r>
              <a:rPr lang="en-US" sz="2133" dirty="0">
                <a:solidFill>
                  <a:srgbClr val="0D3E65"/>
                </a:solidFill>
                <a:latin typeface="Futura PT Demi" panose="020B0604020202020204" charset="-52"/>
                <a:hlinkClick r:id="rId3"/>
              </a:rPr>
              <a:t>https://obrazovanie.1c.ru/education/cloud/register/</a:t>
            </a:r>
            <a:endParaRPr lang="ru-RU" sz="2133" dirty="0">
              <a:solidFill>
                <a:srgbClr val="0D3E65"/>
              </a:solidFill>
              <a:latin typeface="Futura PT Demi" panose="020B0604020202020204" charset="-52"/>
            </a:endParaRP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Не забудьте отметить пункт «Назначить тестовый период для нового пользователя»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Наш специалист свяжется с вами для подтверждения заявки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Дождитесь письма с данными для доступа к вашей базе и ссылками на методические материалы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Можно начинать пользоваться!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Остались вопросы? Закажите бесплатную индивидуальную консультацию</a:t>
            </a: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xmlns="" id="{C80CCC3F-E5E4-973D-918B-6D9F38C0C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5659" y="319519"/>
            <a:ext cx="9191480" cy="818898"/>
          </a:xfrm>
        </p:spPr>
        <p:txBody>
          <a:bodyPr>
            <a:normAutofit/>
          </a:bodyPr>
          <a:lstStyle/>
          <a:p>
            <a:r>
              <a:rPr lang="ru-RU" altLang="ru-RU" sz="2800" kern="0" dirty="0">
                <a:latin typeface="Futura PT Demi" panose="020B0604020202020204" charset="-52"/>
              </a:rPr>
              <a:t>Как подключиться к системе «1С:Образование»</a:t>
            </a:r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xmlns="" id="{A702AC11-4454-C8F4-0DD8-562D7CFF4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7783" y="6320534"/>
            <a:ext cx="1019919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553E5D1E-EA60-49FE-A07B-78EB9DA69D62}" type="slidenum">
              <a:rPr lang="ru-RU" altLang="ru-RU" sz="1333" b="1">
                <a:solidFill>
                  <a:srgbClr val="0D3E65"/>
                </a:solidFill>
              </a:rPr>
              <a:pPr algn="r"/>
              <a:t>19</a:t>
            </a:fld>
            <a:endParaRPr lang="ru-RU" altLang="ru-RU" sz="1333" b="1">
              <a:solidFill>
                <a:srgbClr val="0D3E65"/>
              </a:solidFill>
            </a:endParaRPr>
          </a:p>
        </p:txBody>
      </p:sp>
      <p:pic>
        <p:nvPicPr>
          <p:cNvPr id="21510" name="Рисунок 8">
            <a:extLst>
              <a:ext uri="{FF2B5EF4-FFF2-40B4-BE49-F238E27FC236}">
                <a16:creationId xmlns:a16="http://schemas.microsoft.com/office/drawing/2014/main" xmlns="" id="{7862461D-9215-73E7-5E53-586BA30F4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061" y="3967780"/>
            <a:ext cx="2082157" cy="208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0A6E5C57-283D-8E45-C4D3-F59F68D1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553" y="190683"/>
            <a:ext cx="10066746" cy="938213"/>
          </a:xfrm>
        </p:spPr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Узнать больше о системе «1С:Образование»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C5FC6C78-BEC9-AF19-4A2E-470F9738B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66" y="1765487"/>
            <a:ext cx="6993891" cy="30545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Курс повышения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Онлайн-курс с </a:t>
            </a:r>
            <a:r>
              <a:rPr lang="ru-RU" sz="2000" dirty="0" err="1"/>
              <a:t>предзаписанными</a:t>
            </a:r>
            <a:r>
              <a:rPr lang="ru-RU" sz="2000" dirty="0"/>
              <a:t> лекциями и заданиями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Практикоориентированный: минимум теории, максимум работы с программой «1С:Образование»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11 учебных занятий, 36 </a:t>
            </a:r>
            <a:r>
              <a:rPr lang="ru-RU" sz="2000" dirty="0" err="1"/>
              <a:t>ак</a:t>
            </a:r>
            <a:r>
              <a:rPr lang="ru-RU" sz="2000" dirty="0"/>
              <a:t>. часов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Стоимость – 490 рублей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Электронное удостоверение о повышении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Старт обучения – 5 октября</a:t>
            </a:r>
          </a:p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4F2AE73-ECD5-2E85-1B90-59F317D5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11" name="Picture 2" descr="https://uc1.1c.ru/addons/phpThumb/phpThumb.php?src=%2Fimages%2F5145%3Duchebno-metodicheskoe-i-organizatsionnoe-obespechenie-obscheobrazovatelnyh-programm-realizuemyh-v-tsifrovoj-obrazovatelnoj-srede%2Fee35e7c782791419f29316f183d5d6d3.jpg&amp;w=0&amp;h=0&amp;hash=dc3c2579d1fb895cba8a13782cae72eb0c851ace46f574bfee472124ca276c9b">
            <a:extLst>
              <a:ext uri="{FF2B5EF4-FFF2-40B4-BE49-F238E27FC236}">
                <a16:creationId xmlns:a16="http://schemas.microsoft.com/office/drawing/2014/main" xmlns="" id="{42B2B61F-5930-5A8E-0F9D-48CDD54F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07" y="1391311"/>
            <a:ext cx="3802918" cy="3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A1ADC29-1159-A86A-2F49-9D204D900ADF}"/>
              </a:ext>
            </a:extLst>
          </p:cNvPr>
          <p:cNvSpPr txBox="1"/>
          <p:nvPr/>
        </p:nvSpPr>
        <p:spPr>
          <a:xfrm>
            <a:off x="6189785" y="548554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3"/>
              </a:rPr>
              <a:t>https://uc1.1c.ru/course/uchebno-metodicheskoe-i-organizatsionnoe-obespechenie-obscheobrazovatelnyh-programm-realizuemyh-v-tsifrovoj-obrazovatelnoj-srede/</a:t>
            </a:r>
            <a:r>
              <a:rPr lang="ru-RU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E0D5924-01F0-3001-A745-276FE5C3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971" y="4462708"/>
            <a:ext cx="23241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88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ADA19B-80FE-C014-65D1-2D3166FC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42" y="263543"/>
            <a:ext cx="8728357" cy="1143000"/>
          </a:xfrm>
        </p:spPr>
        <p:txBody>
          <a:bodyPr>
            <a:normAutofit/>
          </a:bodyPr>
          <a:lstStyle/>
          <a:p>
            <a:r>
              <a:rPr lang="ru-RU" sz="2800" kern="0" dirty="0">
                <a:latin typeface="Futura PT Demi" panose="020B0604020202020204" charset="-52"/>
              </a:rPr>
              <a:t>Специальные условия приобретения в 2026 году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A4E01CE2-2F55-B74F-E43B-91E0D5220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452" y="2055840"/>
            <a:ext cx="10856839" cy="327322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Расширенный тестовый период до 01.12.2026:</a:t>
            </a:r>
          </a:p>
          <a:p>
            <a:pPr>
              <a:buClr>
                <a:srgbClr val="C00000"/>
              </a:buClr>
            </a:pPr>
            <a:r>
              <a:rPr lang="ru-RU" dirty="0"/>
              <a:t>При подаче заявки на подключение до 01.10.2026 – </a:t>
            </a:r>
            <a:br>
              <a:rPr lang="ru-RU" dirty="0"/>
            </a:br>
            <a:r>
              <a:rPr lang="ru-RU" b="1" dirty="0">
                <a:solidFill>
                  <a:srgbClr val="C00000"/>
                </a:solidFill>
              </a:rPr>
              <a:t>осталось 7 дней!</a:t>
            </a:r>
          </a:p>
          <a:p>
            <a:pPr>
              <a:buClr>
                <a:srgbClr val="C00000"/>
              </a:buClr>
            </a:pPr>
            <a:r>
              <a:rPr lang="ru-RU" dirty="0"/>
              <a:t>Подключении пользователей с разными ролями</a:t>
            </a:r>
          </a:p>
          <a:p>
            <a:pPr>
              <a:buClr>
                <a:srgbClr val="C00000"/>
              </a:buClr>
            </a:pPr>
            <a:r>
              <a:rPr lang="ru-RU" dirty="0"/>
              <a:t>Прохождении </a:t>
            </a:r>
            <a:r>
              <a:rPr lang="ru-RU" b="1" dirty="0">
                <a:solidFill>
                  <a:srgbClr val="008000"/>
                </a:solidFill>
              </a:rPr>
              <a:t>бесплатного</a:t>
            </a:r>
            <a:r>
              <a:rPr lang="ru-RU" dirty="0"/>
              <a:t> обучения на курсе «Организация, контроль и анализ результатов учебной деятельности в цифровой среде «1С:Образование» - старт обучения 05.10.2026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20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BC923E-0C51-3B31-24E7-3EF2ADD1B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614" y="152400"/>
            <a:ext cx="9771185" cy="938213"/>
          </a:xfrm>
        </p:spPr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Полезные ссылки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66D3ED-355D-D27B-0C8A-E1E0AB739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714499"/>
            <a:ext cx="10515600" cy="482441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dirty="0"/>
              <a:t>Августовский педсовет, 2026 г. </a:t>
            </a:r>
            <a:br>
              <a:rPr lang="ru-RU" dirty="0"/>
            </a:br>
            <a:r>
              <a:rPr lang="en-US" dirty="0">
                <a:hlinkClick r:id="rId2"/>
              </a:rPr>
              <a:t>https://obrazovanie.1c.ru/events/2026-08-27/</a:t>
            </a:r>
            <a:r>
              <a:rPr lang="ru-RU" dirty="0"/>
              <a:t> </a:t>
            </a:r>
          </a:p>
          <a:p>
            <a:pPr>
              <a:buClr>
                <a:srgbClr val="C00000"/>
              </a:buClr>
            </a:pPr>
            <a:r>
              <a:rPr lang="ru-RU" dirty="0"/>
              <a:t>Онлайн-педсовет, март 2026 г. </a:t>
            </a:r>
            <a:r>
              <a:rPr lang="en-US" dirty="0">
                <a:hlinkClick r:id="rId3"/>
              </a:rPr>
              <a:t>https://obrazovanie.1c.ru/events/2026-03-31/</a:t>
            </a:r>
            <a:r>
              <a:rPr lang="ru-RU" dirty="0"/>
              <a:t> </a:t>
            </a:r>
          </a:p>
          <a:p>
            <a:pPr>
              <a:buClr>
                <a:srgbClr val="C00000"/>
              </a:buClr>
            </a:pPr>
            <a:r>
              <a:rPr lang="ru-RU" dirty="0"/>
              <a:t>Методический акселератор, октябрь 2025 г.  </a:t>
            </a:r>
            <a:r>
              <a:rPr lang="en-US" dirty="0">
                <a:hlinkClick r:id="rId4"/>
              </a:rPr>
              <a:t>https://obrazovanie.1c.ru/events/accelerator-25/</a:t>
            </a:r>
            <a:r>
              <a:rPr lang="ru-RU" dirty="0"/>
              <a:t>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F0BF656-5287-570A-DF37-E014E70B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113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1CEE28F-BD61-34C8-1A51-0B42EE9B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87" y="1376885"/>
            <a:ext cx="6187751" cy="845745"/>
          </a:xfrm>
          <a:prstGeom prst="rect">
            <a:avLst/>
          </a:prstGeom>
        </p:spPr>
      </p:pic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1375" y="186427"/>
            <a:ext cx="9598238" cy="820484"/>
          </a:xfrm>
        </p:spPr>
        <p:txBody>
          <a:bodyPr>
            <a:noAutofit/>
          </a:bodyPr>
          <a:lstStyle/>
          <a:p>
            <a:r>
              <a:rPr lang="ru-RU" altLang="ru-RU" sz="2800" kern="0" dirty="0">
                <a:latin typeface="Futura PT Demi" panose="020B0604020202020204" charset="-52"/>
              </a:rPr>
              <a:t>Как получить сертификат?</a:t>
            </a:r>
          </a:p>
        </p:txBody>
      </p:sp>
      <p:sp>
        <p:nvSpPr>
          <p:cNvPr id="411652" name="Rectangle 4"/>
          <p:cNvSpPr>
            <a:spLocks noChangeArrowheads="1"/>
          </p:cNvSpPr>
          <p:nvPr/>
        </p:nvSpPr>
        <p:spPr bwMode="auto">
          <a:xfrm>
            <a:off x="10799899" y="6320534"/>
            <a:ext cx="1019919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/>
            <a:fld id="{37C1A493-BFAF-4561-83CC-FEA2264C9A98}" type="slidenum">
              <a:rPr lang="ru-RU" altLang="ru-RU" sz="1333" b="1">
                <a:solidFill>
                  <a:srgbClr val="0D3E65"/>
                </a:solidFill>
              </a:rPr>
              <a:pPr algn="r"/>
              <a:t>23</a:t>
            </a:fld>
            <a:endParaRPr lang="ru-RU" altLang="ru-RU" sz="1333" b="1">
              <a:solidFill>
                <a:srgbClr val="0D3E65"/>
              </a:solidFill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2548A26B-DF6C-063B-F42D-9345C89412D8}"/>
              </a:ext>
            </a:extLst>
          </p:cNvPr>
          <p:cNvCxnSpPr>
            <a:cxnSpLocks/>
          </p:cNvCxnSpPr>
          <p:nvPr/>
        </p:nvCxnSpPr>
        <p:spPr>
          <a:xfrm flipV="1">
            <a:off x="4636394" y="1893194"/>
            <a:ext cx="5911403" cy="21780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35C6FF2-1685-E39F-1B6D-DCC8D0741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70" y="2222630"/>
            <a:ext cx="4027784" cy="2679235"/>
          </a:xfrm>
          <a:prstGeom prst="rect">
            <a:avLst/>
          </a:prstGeom>
        </p:spPr>
      </p:pic>
      <p:sp>
        <p:nvSpPr>
          <p:cNvPr id="5" name="Объект 9">
            <a:extLst>
              <a:ext uri="{FF2B5EF4-FFF2-40B4-BE49-F238E27FC236}">
                <a16:creationId xmlns:a16="http://schemas.microsoft.com/office/drawing/2014/main" xmlns="" id="{83962F33-FECB-98F9-E448-7D71E5745A25}"/>
              </a:ext>
            </a:extLst>
          </p:cNvPr>
          <p:cNvSpPr txBox="1">
            <a:spLocks/>
          </p:cNvSpPr>
          <p:nvPr/>
        </p:nvSpPr>
        <p:spPr>
          <a:xfrm>
            <a:off x="144362" y="1303745"/>
            <a:ext cx="5810153" cy="5198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5100" dirty="0">
                <a:solidFill>
                  <a:srgbClr val="000000"/>
                </a:solidFill>
              </a:rPr>
              <a:t>По итогам вебинара участникам выдается </a:t>
            </a:r>
            <a:r>
              <a:rPr lang="ru-RU" sz="5200" b="1" dirty="0">
                <a:solidFill>
                  <a:srgbClr val="FF0000"/>
                </a:solidFill>
              </a:rPr>
              <a:t>сертификат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5100" dirty="0">
                <a:solidFill>
                  <a:srgbClr val="000000"/>
                </a:solidFill>
              </a:rPr>
              <a:t>Для получения сертификата необходимо прослушать более 80% вебинара!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51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rgbClr val="000000"/>
                </a:solidFill>
              </a:rPr>
              <a:t>Письмо с материалами вебинара высылается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b="1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rgbClr val="000000"/>
                </a:solidFill>
              </a:rPr>
              <a:t>Сертификат будет выдаваться через социальную сеть ВК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b="1" dirty="0">
                <a:solidFill>
                  <a:srgbClr val="000000"/>
                </a:solidFill>
              </a:rPr>
              <a:t> после проведения вебинара</a:t>
            </a: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chemeClr val="accent1">
                    <a:lumMod val="75000"/>
                  </a:schemeClr>
                </a:solidFill>
              </a:rPr>
              <a:t>Напишите слово </a:t>
            </a:r>
            <a:r>
              <a:rPr lang="ru-RU" sz="5100" b="1" i="1" dirty="0">
                <a:solidFill>
                  <a:schemeClr val="accent1">
                    <a:lumMod val="75000"/>
                  </a:schemeClr>
                </a:solidFill>
              </a:rPr>
              <a:t>«Сертификат» </a:t>
            </a:r>
            <a:r>
              <a:rPr lang="ru-RU" sz="5100" b="1" dirty="0">
                <a:solidFill>
                  <a:schemeClr val="accent1">
                    <a:lumMod val="75000"/>
                  </a:schemeClr>
                </a:solidFill>
              </a:rPr>
              <a:t>нам в сообщения</a:t>
            </a:r>
            <a:r>
              <a:rPr lang="ru-RU" sz="5100" dirty="0">
                <a:solidFill>
                  <a:srgbClr val="000000"/>
                </a:solidFill>
              </a:rPr>
              <a:t> в сообществе во ВК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dirty="0">
                <a:solidFill>
                  <a:srgbClr val="000000"/>
                </a:solidFill>
              </a:rPr>
              <a:t> после проведения вебинара и следуйте дальнейшим инструкциям</a:t>
            </a:r>
          </a:p>
          <a:p>
            <a:pPr>
              <a:lnSpc>
                <a:spcPct val="120000"/>
              </a:lnSpc>
            </a:pPr>
            <a:r>
              <a:rPr lang="ru-RU" sz="5100" dirty="0">
                <a:solidFill>
                  <a:srgbClr val="000000"/>
                </a:solidFill>
              </a:rPr>
              <a:t>Всю информацию мы продублируем в письме на ваш адрес электронной почты, указанной при регистрации 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2399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5D03F1-8483-139B-F539-4AA0B9A91124}"/>
              </a:ext>
            </a:extLst>
          </p:cNvPr>
          <p:cNvSpPr txBox="1"/>
          <p:nvPr/>
        </p:nvSpPr>
        <p:spPr>
          <a:xfrm>
            <a:off x="7023462" y="5046635"/>
            <a:ext cx="3759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4"/>
              </a:rPr>
              <a:t>https://vk.com/obrazovanie1c</a:t>
            </a:r>
            <a:r>
              <a:rPr lang="ru-RU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36171B70-A9FD-A830-AD4F-66422261C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60" y="5055832"/>
            <a:ext cx="1717634" cy="17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92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1850" y="1285532"/>
            <a:ext cx="10515600" cy="2852737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8200" y="4400927"/>
            <a:ext cx="10515600" cy="1500187"/>
          </a:xfrm>
        </p:spPr>
        <p:txBody>
          <a:bodyPr/>
          <a:lstStyle/>
          <a:p>
            <a:r>
              <a:rPr lang="en-US" dirty="0">
                <a:hlinkClick r:id="rId2"/>
              </a:rPr>
              <a:t>obr@1c.ru</a:t>
            </a:r>
            <a:endParaRPr lang="ru-RU" dirty="0"/>
          </a:p>
          <a:p>
            <a:r>
              <a:rPr lang="ru-RU" altLang="ru-RU" sz="2400" dirty="0">
                <a:latin typeface="Arial" panose="020B0604020202020204" pitchFamily="34" charset="0"/>
                <a:hlinkClick r:id="rId3"/>
              </a:rPr>
              <a:t>http://obrazovanie.1c.ru/ </a:t>
            </a:r>
            <a:endParaRPr lang="ru-RU" altLang="ru-RU" sz="2400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</a:rPr>
              <a:t>8(800) 302-99-10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62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11922</TotalTime>
  <Words>903</Words>
  <Application>Microsoft Office PowerPoint</Application>
  <PresentationFormat>Произвольный</PresentationFormat>
  <Paragraphs>162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Обновление цифровой библиотеки 1С:Образование: новые цифровые ресурсы и инструменты организации учебного процесса</vt:lpstr>
      <vt:lpstr>Цифровая образовательная среда школы и колледжа: комплексный подход и облачные технологии</vt:lpstr>
      <vt:lpstr>Новые учебные материалы и цифровые инструменты</vt:lpstr>
      <vt:lpstr>Сейчас в цифровой библиотеке «1С:Образование»:  начальная школа</vt:lpstr>
      <vt:lpstr>Основные направления обновлений учебных материалов по истории</vt:lpstr>
      <vt:lpstr>Обновление материалов по Истории России и Всеобщей истории</vt:lpstr>
      <vt:lpstr>Обновление материалов по Истории России и Всеобщей истории</vt:lpstr>
      <vt:lpstr>Обновление материалов по Истории России  и Всеобщей истории</vt:lpstr>
      <vt:lpstr>Обновление материалов по Истории России и Всеобщей истории</vt:lpstr>
      <vt:lpstr>Обновление материалов по Истории России и Всеобщей истории</vt:lpstr>
      <vt:lpstr>Обновление материалов по Истории России и Всеобщей истории</vt:lpstr>
      <vt:lpstr>Планируемые обновления</vt:lpstr>
      <vt:lpstr>Обновление материалов по Финансовой грамотности</vt:lpstr>
      <vt:lpstr>Планируемые обновления</vt:lpstr>
      <vt:lpstr>Обновленный «Конструктор урока»</vt:lpstr>
      <vt:lpstr>Предстоящие обновления «Конструктор урока»</vt:lpstr>
      <vt:lpstr>«Математический конструктор» в системе «1С:Образование»</vt:lpstr>
      <vt:lpstr>Как начать использовать динамические модели?</vt:lpstr>
      <vt:lpstr>Как подключиться к системе «1С:Образование»</vt:lpstr>
      <vt:lpstr>Узнать больше о системе «1С:Образование»</vt:lpstr>
      <vt:lpstr>Специальные условия приобретения в 2026 году</vt:lpstr>
      <vt:lpstr>Полезные ссылки</vt:lpstr>
      <vt:lpstr>Как получить сертификат?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Кадыков Сергей Владимирович</dc:creator>
  <cp:lastModifiedBy>Чернецкая Татьяна</cp:lastModifiedBy>
  <cp:revision>330</cp:revision>
  <dcterms:created xsi:type="dcterms:W3CDTF">2018-08-08T13:50:28Z</dcterms:created>
  <dcterms:modified xsi:type="dcterms:W3CDTF">2026-09-23T13:09:25Z</dcterms:modified>
</cp:coreProperties>
</file>