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4"/>
  </p:notesMasterIdLst>
  <p:sldIdLst>
    <p:sldId id="394" r:id="rId2"/>
    <p:sldId id="2749" r:id="rId3"/>
    <p:sldId id="2752" r:id="rId4"/>
    <p:sldId id="2742" r:id="rId5"/>
    <p:sldId id="2741" r:id="rId6"/>
    <p:sldId id="2751" r:id="rId7"/>
    <p:sldId id="2750" r:id="rId8"/>
    <p:sldId id="1098" r:id="rId9"/>
    <p:sldId id="337" r:id="rId10"/>
    <p:sldId id="2728" r:id="rId11"/>
    <p:sldId id="1102" r:id="rId12"/>
    <p:sldId id="2701" r:id="rId13"/>
  </p:sldIdLst>
  <p:sldSz cx="12192000" cy="6858000"/>
  <p:notesSz cx="6858000" cy="9144000"/>
  <p:embeddedFontLst>
    <p:embeddedFont>
      <p:font typeface="Futura PT Demi" panose="020B0604020202020204" charset="-52"/>
      <p:regular r:id="rId15"/>
      <p:italic r:id="rId1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0" autoAdjust="0"/>
    <p:restoredTop sz="94615"/>
  </p:normalViewPr>
  <p:slideViewPr>
    <p:cSldViewPr showGuides="1">
      <p:cViewPr varScale="1">
        <p:scale>
          <a:sx n="69" d="100"/>
          <a:sy n="69" d="100"/>
        </p:scale>
        <p:origin x="96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19.03.2026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65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kvn@1c.r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5-10-1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https://vk.com/obrazovanie1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2752725"/>
            <a:ext cx="403244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buNone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принципы работы с программой </a:t>
            </a:r>
            <a:b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«1С:Управление торговлей»</a:t>
            </a: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436510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A9FEBF22-4CD5-22BE-F5EA-32033C58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4670971"/>
            <a:ext cx="403244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Н.А.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Аквилянов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руководитель проекта «1С для СПО»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фирма 1С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44" b="32733"/>
          <a:stretch/>
        </p:blipFill>
        <p:spPr>
          <a:xfrm>
            <a:off x="1343472" y="2193825"/>
            <a:ext cx="7552469" cy="2088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70" y="1844824"/>
            <a:ext cx="2786236" cy="278623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A1E966-4C11-594D-901E-6731E3E9CEEB}"/>
              </a:ext>
            </a:extLst>
          </p:cNvPr>
          <p:cNvSpPr txBox="1">
            <a:spLocks/>
          </p:cNvSpPr>
          <p:nvPr/>
        </p:nvSpPr>
        <p:spPr>
          <a:xfrm>
            <a:off x="1703512" y="547713"/>
            <a:ext cx="9410700" cy="10810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Регистрация в системе «1С:Образование»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5138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>
            <a:extLst>
              <a:ext uri="{FF2B5EF4-FFF2-40B4-BE49-F238E27FC236}">
                <a16:creationId xmlns:a16="http://schemas.microsoft.com/office/drawing/2014/main" id="{E4D5469A-2DA3-8C46-949B-B22F67D07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-114300"/>
            <a:ext cx="10709275" cy="1720850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КОНТАКТНАЯ ИНФОРМАЦИЯ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F0B84E1-3C1F-C049-98F1-65BCAA9193CD}"/>
              </a:ext>
            </a:extLst>
          </p:cNvPr>
          <p:cNvGraphicFramePr>
            <a:graphicFrameLocks noGrp="1"/>
          </p:cNvGraphicFramePr>
          <p:nvPr/>
        </p:nvGraphicFramePr>
        <p:xfrm>
          <a:off x="815975" y="3513138"/>
          <a:ext cx="10987088" cy="1719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9262">
                <a:tc>
                  <a:txBody>
                    <a:bodyPr/>
                    <a:lstStyle/>
                    <a:p>
                      <a:r>
                        <a:rPr lang="ru-RU" sz="2400" kern="1200" dirty="0" err="1">
                          <a:effectLst/>
                        </a:rPr>
                        <a:t>Аквилянов</a:t>
                      </a:r>
                      <a:r>
                        <a:rPr lang="ru-RU" sz="2400" kern="1200" dirty="0">
                          <a:effectLst/>
                        </a:rPr>
                        <a:t> </a:t>
                      </a:r>
                      <a:endParaRPr lang="en-US" sz="2400" kern="1200" dirty="0">
                        <a:effectLst/>
                      </a:endParaRPr>
                    </a:p>
                    <a:p>
                      <a:r>
                        <a:rPr lang="ru-RU" sz="2400" kern="1200" dirty="0">
                          <a:effectLst/>
                        </a:rPr>
                        <a:t>Никита Александрович</a:t>
                      </a:r>
                    </a:p>
                    <a:p>
                      <a:endParaRPr lang="ru-RU" sz="2400" dirty="0"/>
                    </a:p>
                  </a:txBody>
                  <a:tcPr marL="91428" marR="91428" marT="45654" marB="456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руководитель образовательных проектов</a:t>
                      </a:r>
                      <a:endParaRPr lang="ru-RU" sz="2400" dirty="0"/>
                    </a:p>
                  </a:txBody>
                  <a:tcPr marL="91428" marR="91428" marT="45654" marB="456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2"/>
                        </a:rPr>
                        <a:t>akvn@1c.ru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+7-903-545-55-90</a:t>
                      </a:r>
                      <a:endParaRPr lang="ru-RU" sz="2400" dirty="0"/>
                    </a:p>
                  </a:txBody>
                  <a:tcPr marL="91428" marR="91428" marT="45654" marB="456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34" name="TextBox 6">
            <a:extLst>
              <a:ext uri="{FF2B5EF4-FFF2-40B4-BE49-F238E27FC236}">
                <a16:creationId xmlns:a16="http://schemas.microsoft.com/office/drawing/2014/main" id="{D2993F78-ED62-3143-A015-F0D11D05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2714625"/>
            <a:ext cx="1098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cs typeface="Calibri" panose="020F0502020204030204" pitchFamily="34" charset="0"/>
              </a:rPr>
              <a:t>По вопросам содержания курсов СПО и/или сотрудничества обращайтесь!</a:t>
            </a:r>
          </a:p>
        </p:txBody>
      </p:sp>
    </p:spTree>
    <p:extLst>
      <p:ext uri="{BB962C8B-B14F-4D97-AF65-F5344CB8AC3E}">
        <p14:creationId xmlns:p14="http://schemas.microsoft.com/office/powerpoint/2010/main" val="243247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>
            <a:extLst>
              <a:ext uri="{FF2B5EF4-FFF2-40B4-BE49-F238E27FC236}">
                <a16:creationId xmlns:a16="http://schemas.microsoft.com/office/drawing/2014/main" id="{785AF322-3920-DD41-AAC7-0A883B1C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9290050" cy="1311275"/>
          </a:xfrm>
        </p:spPr>
        <p:txBody>
          <a:bodyPr/>
          <a:lstStyle/>
          <a:p>
            <a:r>
              <a:rPr lang="ru-RU" altLang="ru-RU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Вебинар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25/10/2025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E300C-8F38-474E-A0EF-DBD32828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0"/>
            <a:ext cx="62103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FFF6A6-5ED7-E84D-BEBB-BD90562F8B85}"/>
              </a:ext>
            </a:extLst>
          </p:cNvPr>
          <p:cNvSpPr txBox="1"/>
          <p:nvPr/>
        </p:nvSpPr>
        <p:spPr>
          <a:xfrm>
            <a:off x="540327" y="1925782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Ссылка</a:t>
            </a:r>
          </a:p>
          <a:p>
            <a:r>
              <a:rPr lang="en-US" dirty="0">
                <a:hlinkClick r:id="rId3"/>
              </a:rPr>
              <a:t>https://obrazovanie.1c.ru/events/2025-10-15/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39CB74-779C-4149-B6F4-26460B889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94" y="3409109"/>
            <a:ext cx="2066156" cy="20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>
            <a:extLst>
              <a:ext uri="{FF2B5EF4-FFF2-40B4-BE49-F238E27FC236}">
                <a16:creationId xmlns:a16="http://schemas.microsoft.com/office/drawing/2014/main" id="{785AF322-3920-DD41-AAC7-0A883B1C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9290050" cy="131127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«Трудности перевода»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E67A6-F2C2-FD47-AD3C-033ECF35105F}"/>
              </a:ext>
            </a:extLst>
          </p:cNvPr>
          <p:cNvSpPr txBox="1"/>
          <p:nvPr/>
        </p:nvSpPr>
        <p:spPr>
          <a:xfrm>
            <a:off x="119063" y="1196975"/>
            <a:ext cx="3132137" cy="2862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38.02.01 (50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первоначальной работы в программе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Ввод начальных остатков по регистрам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Поступление ТМЦ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ТМЦ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Складские операции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Отчеты в программе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BDA79-468F-0044-A045-4513EC2005DB}"/>
              </a:ext>
            </a:extLst>
          </p:cNvPr>
          <p:cNvSpPr txBox="1"/>
          <p:nvPr/>
        </p:nvSpPr>
        <p:spPr>
          <a:xfrm>
            <a:off x="3624263" y="1193800"/>
            <a:ext cx="3132137" cy="25860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38.02.04 (72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Начальные навыки работы с программой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Подготовительный этап работы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и документооборот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Складские операции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Торговля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FCDEA-5FB1-474F-BC7A-C78D3ABA8838}"/>
              </a:ext>
            </a:extLst>
          </p:cNvPr>
          <p:cNvSpPr txBox="1"/>
          <p:nvPr/>
        </p:nvSpPr>
        <p:spPr>
          <a:xfrm>
            <a:off x="4572000" y="3871913"/>
            <a:ext cx="3132138" cy="2862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38.02.08 (72 ч.)</a:t>
            </a:r>
          </a:p>
          <a:p>
            <a:pPr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Знать основные функциональные возможности и правила: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ввода начальных данных и остатков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заполнения справочной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настройки учетной политики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41618-EEE5-AA4D-AC4B-5965FA235B74}"/>
              </a:ext>
            </a:extLst>
          </p:cNvPr>
          <p:cNvSpPr txBox="1"/>
          <p:nvPr/>
        </p:nvSpPr>
        <p:spPr>
          <a:xfrm>
            <a:off x="8075613" y="1193800"/>
            <a:ext cx="3133725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38.02.05 (108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Общие принципы и основы работы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Начальные навыки работы с программой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Настройка системы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Ценообразование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Ввод начальных остатков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и документооборот закупок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и документооборот продаж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Розничная торговля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Комиссионная торговля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Работа с подотчетными лицами</a:t>
            </a:r>
          </a:p>
        </p:txBody>
      </p:sp>
    </p:spTree>
    <p:extLst>
      <p:ext uri="{BB962C8B-B14F-4D97-AF65-F5344CB8AC3E}">
        <p14:creationId xmlns:p14="http://schemas.microsoft.com/office/powerpoint/2010/main" val="113862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>
            <a:extLst>
              <a:ext uri="{FF2B5EF4-FFF2-40B4-BE49-F238E27FC236}">
                <a16:creationId xmlns:a16="http://schemas.microsoft.com/office/drawing/2014/main" id="{397275FC-25E1-844B-9A4E-803C5F405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8668" y="188913"/>
            <a:ext cx="9290050" cy="131127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«Трудности перевода 2»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467D6-384B-C849-852B-EF947F743FDD}"/>
              </a:ext>
            </a:extLst>
          </p:cNvPr>
          <p:cNvSpPr txBox="1"/>
          <p:nvPr/>
        </p:nvSpPr>
        <p:spPr>
          <a:xfrm>
            <a:off x="407368" y="1341438"/>
            <a:ext cx="7980362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38.02.03 (55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Начальные сведения о программе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Работа с документами и со справочниками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Работа со списками и журналами документов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информационных ресурсов программы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Заполнение первичных документов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расчетов с поставщиками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расчетов с покупателями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товаров и материалов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складских операций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платежей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поступления и перемещения товаров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информационных ресурсов программы для поиска и хранения информации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поступления и передачи товаров на комиссию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Отчетность в программе (стандартные, регламентные, продажи, комиссия)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4AC6F-4DA5-684A-A262-242997373CE7}"/>
              </a:ext>
            </a:extLst>
          </p:cNvPr>
          <p:cNvSpPr txBox="1"/>
          <p:nvPr/>
        </p:nvSpPr>
        <p:spPr>
          <a:xfrm>
            <a:off x="8531225" y="1341438"/>
            <a:ext cx="3468688" cy="3692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38.02.03 (44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Назначение и возможности программы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оперативного учета на предприятии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Торговые операции по закупке товара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Торговые операции по продаже товара.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розничной торговли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Анализ результатов работы предприятия.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55037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892B8A-7DFF-5043-8E3F-07995A120F47}"/>
              </a:ext>
            </a:extLst>
          </p:cNvPr>
          <p:cNvSpPr txBox="1"/>
          <p:nvPr/>
        </p:nvSpPr>
        <p:spPr>
          <a:xfrm>
            <a:off x="911225" y="1674093"/>
            <a:ext cx="3132138" cy="2862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38.02.01 (50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первоначальной работы в программе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Ввод начальных остатков по регистрам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Поступление ТМЦ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ТМЦ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Складские операции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Отчеты в программе </a:t>
            </a:r>
          </a:p>
        </p:txBody>
      </p:sp>
      <p:pic>
        <p:nvPicPr>
          <p:cNvPr id="11266" name="Рисунок 5">
            <a:extLst>
              <a:ext uri="{FF2B5EF4-FFF2-40B4-BE49-F238E27FC236}">
                <a16:creationId xmlns:a16="http://schemas.microsoft.com/office/drawing/2014/main" id="{F2ABA9D8-F45A-C84D-A040-05CD890B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0"/>
            <a:ext cx="417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F520D1B1-CA0A-2D4F-B085-27197C215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45318"/>
            <a:ext cx="9290050" cy="131127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Конструирование курса:</a:t>
            </a:r>
            <a:b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«Когда нужна практика»</a:t>
            </a:r>
          </a:p>
        </p:txBody>
      </p:sp>
      <p:sp>
        <p:nvSpPr>
          <p:cNvPr id="11268" name="TextBox 9">
            <a:extLst>
              <a:ext uri="{FF2B5EF4-FFF2-40B4-BE49-F238E27FC236}">
                <a16:creationId xmlns:a16="http://schemas.microsoft.com/office/drawing/2014/main" id="{32271AD5-3258-4A4F-928E-D5CCBF270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4941168"/>
            <a:ext cx="3775075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u="sng">
                <a:latin typeface="Calibri" panose="020F0502020204030204" pitchFamily="34" charset="0"/>
                <a:cs typeface="Calibri" panose="020F0502020204030204" pitchFamily="34" charset="0"/>
              </a:rPr>
              <a:t>см. файл в электронной таблице </a:t>
            </a:r>
          </a:p>
          <a:p>
            <a:pPr algn="ctr"/>
            <a:r>
              <a:rPr lang="ru-RU" altLang="ru-RU" b="1" u="sng">
                <a:latin typeface="Calibri" panose="020F0502020204030204" pitchFamily="34" charset="0"/>
                <a:cs typeface="Calibri" panose="020F0502020204030204" pitchFamily="34" charset="0"/>
              </a:rPr>
              <a:t>вкладка 38.02.01 (50 ч.)</a:t>
            </a:r>
          </a:p>
        </p:txBody>
      </p:sp>
    </p:spTree>
    <p:extLst>
      <p:ext uri="{BB962C8B-B14F-4D97-AF65-F5344CB8AC3E}">
        <p14:creationId xmlns:p14="http://schemas.microsoft.com/office/powerpoint/2010/main" val="355718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>
            <a:extLst>
              <a:ext uri="{FF2B5EF4-FFF2-40B4-BE49-F238E27FC236}">
                <a16:creationId xmlns:a16="http://schemas.microsoft.com/office/drawing/2014/main" id="{950E88EE-4CF1-D84A-94CF-2CB3E6C05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9290050" cy="131127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Конструирование курса:</a:t>
            </a:r>
            <a:b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«Единое содержание»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4361E-6906-C04A-BAFC-80013C24481F}"/>
              </a:ext>
            </a:extLst>
          </p:cNvPr>
          <p:cNvSpPr txBox="1"/>
          <p:nvPr/>
        </p:nvSpPr>
        <p:spPr>
          <a:xfrm>
            <a:off x="479425" y="1773238"/>
            <a:ext cx="3468688" cy="3692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38.02.03 (44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Назначение и возможности программы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оперативного учета на предприятии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Торговые операции по закупке товара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Торговые операции по продаже товара.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розничной торговли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Анализ результатов работы предприятия. </a:t>
            </a:r>
          </a:p>
        </p:txBody>
      </p:sp>
      <p:pic>
        <p:nvPicPr>
          <p:cNvPr id="12291" name="Рисунок 1">
            <a:extLst>
              <a:ext uri="{FF2B5EF4-FFF2-40B4-BE49-F238E27FC236}">
                <a16:creationId xmlns:a16="http://schemas.microsoft.com/office/drawing/2014/main" id="{8BB843C2-8203-E84E-B2E6-F6B0B607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9525"/>
            <a:ext cx="4008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>
            <a:extLst>
              <a:ext uri="{FF2B5EF4-FFF2-40B4-BE49-F238E27FC236}">
                <a16:creationId xmlns:a16="http://schemas.microsoft.com/office/drawing/2014/main" id="{5D9CB247-C525-674F-917A-C8DAC418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5737225"/>
            <a:ext cx="4037013" cy="647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u="sng">
                <a:latin typeface="Calibri" panose="020F0502020204030204" pitchFamily="34" charset="0"/>
                <a:cs typeface="Calibri" panose="020F0502020204030204" pitchFamily="34" charset="0"/>
              </a:rPr>
              <a:t>см. файл в электронной таблице </a:t>
            </a:r>
          </a:p>
          <a:p>
            <a:pPr algn="ctr"/>
            <a:r>
              <a:rPr lang="ru-RU" altLang="ru-RU" b="1" u="sng">
                <a:latin typeface="Calibri" panose="020F0502020204030204" pitchFamily="34" charset="0"/>
                <a:cs typeface="Calibri" panose="020F0502020204030204" pitchFamily="34" charset="0"/>
              </a:rPr>
              <a:t>вкладка 38.02.03 (44 ч.)</a:t>
            </a:r>
          </a:p>
        </p:txBody>
      </p:sp>
    </p:spTree>
    <p:extLst>
      <p:ext uri="{BB962C8B-B14F-4D97-AF65-F5344CB8AC3E}">
        <p14:creationId xmlns:p14="http://schemas.microsoft.com/office/powerpoint/2010/main" val="319794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>
            <a:extLst>
              <a:ext uri="{FF2B5EF4-FFF2-40B4-BE49-F238E27FC236}">
                <a16:creationId xmlns:a16="http://schemas.microsoft.com/office/drawing/2014/main" id="{6BF6FB59-FCFE-E948-8EE3-C91868E9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512" y="6350"/>
            <a:ext cx="9290050" cy="131127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Конструирование курса:</a:t>
            </a:r>
            <a:b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«Самостоятельная адаптация»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3191B-E92C-6F41-BE31-4A5D4B336E0A}"/>
              </a:ext>
            </a:extLst>
          </p:cNvPr>
          <p:cNvSpPr txBox="1"/>
          <p:nvPr/>
        </p:nvSpPr>
        <p:spPr>
          <a:xfrm>
            <a:off x="-25400" y="1287463"/>
            <a:ext cx="7777163" cy="53546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38.02.03 (55 ч.)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Начальные сведения о программе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Работа с документами и со справочниками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Работа со списками и журналами документов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информационных ресурсов программы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Заполнение первичных документов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расчетов с поставщиками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расчетов с покупателями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товаров и материалов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складских операций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платежей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поступления и перемещения товаров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информационных ресурсов программы для поиска и хранения информации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технология ведения учета поступления и передачи товаров на комиссию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Отчетность в программе (стандартные, регламентные, продажи, комиссия)</a:t>
            </a:r>
          </a:p>
        </p:txBody>
      </p:sp>
      <p:sp>
        <p:nvSpPr>
          <p:cNvPr id="13315" name="TextBox 8">
            <a:extLst>
              <a:ext uri="{FF2B5EF4-FFF2-40B4-BE49-F238E27FC236}">
                <a16:creationId xmlns:a16="http://schemas.microsoft.com/office/drawing/2014/main" id="{B6A9DA80-1DC8-A24E-ACB9-A16A14514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23850"/>
            <a:ext cx="5045075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u="sng">
                <a:latin typeface="Calibri" panose="020F0502020204030204" pitchFamily="34" charset="0"/>
                <a:cs typeface="Calibri" panose="020F0502020204030204" pitchFamily="34" charset="0"/>
              </a:rPr>
              <a:t>см. файл в электронной таблице </a:t>
            </a:r>
          </a:p>
          <a:p>
            <a:pPr algn="ctr"/>
            <a:r>
              <a:rPr lang="ru-RU" altLang="ru-RU" b="1" u="sng">
                <a:latin typeface="Calibri" panose="020F0502020204030204" pitchFamily="34" charset="0"/>
                <a:cs typeface="Calibri" panose="020F0502020204030204" pitchFamily="34" charset="0"/>
              </a:rPr>
              <a:t>вкладка 38.02.03 (55 ч.)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99155-D6BA-7647-818A-BBC5ECFE246F}"/>
              </a:ext>
            </a:extLst>
          </p:cNvPr>
          <p:cNvSpPr txBox="1"/>
          <p:nvPr/>
        </p:nvSpPr>
        <p:spPr>
          <a:xfrm>
            <a:off x="7759700" y="1287463"/>
            <a:ext cx="4440238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Планирование курса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Начальные сведения 2ч.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Работа с документами и справочниками 6ч.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Работа со списками и журналами 2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Информационные ресурсы 2.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Заполнение первичных документов 8-10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Учет с поставщиками 8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Учет с покупателями 8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Учет товаров и материалов 4-6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Складские операции 4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Учет платежей 4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Поступление и перемещение товаров  2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Поиск и хранение информации 2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Учет на комиссию 2 ч.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Отчетность 4-6 ч.</a:t>
            </a:r>
          </a:p>
        </p:txBody>
      </p:sp>
    </p:spTree>
    <p:extLst>
      <p:ext uri="{BB962C8B-B14F-4D97-AF65-F5344CB8AC3E}">
        <p14:creationId xmlns:p14="http://schemas.microsoft.com/office/powerpoint/2010/main" val="85726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По итогам </a:t>
            </a:r>
            <a:r>
              <a:rPr lang="ru-RU" altLang="ru-RU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вебинара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участникам выдается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</a:t>
            </a:r>
            <a:r>
              <a:rPr lang="ru-RU" altLang="ru-RU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вебинара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</a:t>
            </a:r>
            <a:r>
              <a:rPr lang="ru-RU" altLang="ru-RU" sz="17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вебинара</a:t>
            </a: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 высылается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</a:t>
            </a:r>
            <a:r>
              <a:rPr lang="ru-RU" altLang="ru-RU" sz="17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вебинара</a:t>
            </a:r>
            <a:endParaRPr lang="ru-RU" altLang="ru-RU" sz="17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 dirty="0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 dirty="0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</a:t>
            </a:r>
            <a:r>
              <a:rPr lang="ru-RU" altLang="ru-RU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вебинара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 dirty="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5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Актуальная информация о системе «1С:Образование» – </a:t>
            </a:r>
            <a:b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378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23817</TotalTime>
  <Words>762</Words>
  <Application>Microsoft Office PowerPoint</Application>
  <PresentationFormat>Широкоэкранный</PresentationFormat>
  <Paragraphs>134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Futura PT Demi</vt:lpstr>
      <vt:lpstr>Calibri</vt:lpstr>
      <vt:lpstr>Arial</vt:lpstr>
      <vt:lpstr>Специальное оформление</vt:lpstr>
      <vt:lpstr>Презентация PowerPoint</vt:lpstr>
      <vt:lpstr>Вебинар 25/10/2025</vt:lpstr>
      <vt:lpstr>«Трудности перевода»</vt:lpstr>
      <vt:lpstr>«Трудности перевода 2»</vt:lpstr>
      <vt:lpstr>Конструирование курса: «Когда нужна практика»</vt:lpstr>
      <vt:lpstr>Конструирование курса: «Единое содержание»</vt:lpstr>
      <vt:lpstr>Конструирование курса: «Самостоятельная адаптация»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Презентация PowerPoint</vt:lpstr>
      <vt:lpstr>КОНТАКТНАЯ ИНФОРМАЦИЯ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640</cp:revision>
  <dcterms:created xsi:type="dcterms:W3CDTF">2015-09-09T08:16:26Z</dcterms:created>
  <dcterms:modified xsi:type="dcterms:W3CDTF">2026-03-19T10:02:46Z</dcterms:modified>
</cp:coreProperties>
</file>