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429" r:id="rId3"/>
    <p:sldId id="1079" r:id="rId4"/>
    <p:sldId id="1082" r:id="rId5"/>
    <p:sldId id="1084" r:id="rId6"/>
    <p:sldId id="1087" r:id="rId7"/>
    <p:sldId id="1088" r:id="rId8"/>
    <p:sldId id="1089" r:id="rId9"/>
    <p:sldId id="1083" r:id="rId10"/>
    <p:sldId id="1085" r:id="rId11"/>
    <p:sldId id="1081" r:id="rId12"/>
    <p:sldId id="1086" r:id="rId13"/>
    <p:sldId id="1090" r:id="rId14"/>
    <p:sldId id="31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0A8"/>
    <a:srgbClr val="960000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10851-368E-40CB-8C1A-AAC82793CD1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A60D49-2B64-4B94-B216-CFA9E1E38BC3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Развитие проекта «Центр экспертизы 1С:Образование»</a:t>
          </a:r>
        </a:p>
      </dgm:t>
    </dgm:pt>
    <dgm:pt modelId="{F54ABC4A-BF1F-42BE-8639-D71246BF2F43}" type="parTrans" cxnId="{0971DA94-9F20-4563-96FD-B2237E0B8557}">
      <dgm:prSet/>
      <dgm:spPr/>
      <dgm:t>
        <a:bodyPr/>
        <a:lstStyle/>
        <a:p>
          <a:endParaRPr lang="ru-RU"/>
        </a:p>
      </dgm:t>
    </dgm:pt>
    <dgm:pt modelId="{70601189-0020-4D59-B2DC-2C2CA1D9264B}" type="sibTrans" cxnId="{0971DA94-9F20-4563-96FD-B2237E0B8557}">
      <dgm:prSet/>
      <dgm:spPr/>
      <dgm:t>
        <a:bodyPr/>
        <a:lstStyle/>
        <a:p>
          <a:endParaRPr lang="ru-RU"/>
        </a:p>
      </dgm:t>
    </dgm:pt>
    <dgm:pt modelId="{DD77A3FF-FADA-4D51-AFC4-04E6CE96E55E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Приглашаем к сотрудничеству учителей-методистов</a:t>
          </a:r>
        </a:p>
      </dgm:t>
    </dgm:pt>
    <dgm:pt modelId="{54CBD3E8-6485-4E7A-A9F8-72ACA251E911}" type="parTrans" cxnId="{509A1CF0-B526-49EE-A110-32DD2C6C69E4}">
      <dgm:prSet/>
      <dgm:spPr/>
      <dgm:t>
        <a:bodyPr/>
        <a:lstStyle/>
        <a:p>
          <a:endParaRPr lang="ru-RU"/>
        </a:p>
      </dgm:t>
    </dgm:pt>
    <dgm:pt modelId="{96EE4B41-0F18-4499-817D-F04C3FFDF400}" type="sibTrans" cxnId="{509A1CF0-B526-49EE-A110-32DD2C6C69E4}">
      <dgm:prSet/>
      <dgm:spPr/>
      <dgm:t>
        <a:bodyPr/>
        <a:lstStyle/>
        <a:p>
          <a:endParaRPr lang="ru-RU"/>
        </a:p>
      </dgm:t>
    </dgm:pt>
    <dgm:pt modelId="{065066B7-499C-49F0-BD82-A97841E0C39F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>
              <a:solidFill>
                <a:schemeClr val="tx1"/>
              </a:solidFill>
            </a:rPr>
            <a:t>Августовский «Методический акселератор»</a:t>
          </a:r>
          <a:endParaRPr lang="ru-RU" dirty="0">
            <a:solidFill>
              <a:schemeClr val="tx1"/>
            </a:solidFill>
          </a:endParaRPr>
        </a:p>
      </dgm:t>
    </dgm:pt>
    <dgm:pt modelId="{C2767634-2D9F-4E3A-AAB1-F0441F352D29}" type="parTrans" cxnId="{5983C19C-DCB7-47B9-B7FF-515B0461B84A}">
      <dgm:prSet/>
      <dgm:spPr/>
      <dgm:t>
        <a:bodyPr/>
        <a:lstStyle/>
        <a:p>
          <a:endParaRPr lang="ru-RU"/>
        </a:p>
      </dgm:t>
    </dgm:pt>
    <dgm:pt modelId="{4838CE3D-73CE-483E-9807-F3A69E8A8588}" type="sibTrans" cxnId="{5983C19C-DCB7-47B9-B7FF-515B0461B84A}">
      <dgm:prSet/>
      <dgm:spPr/>
      <dgm:t>
        <a:bodyPr/>
        <a:lstStyle/>
        <a:p>
          <a:endParaRPr lang="ru-RU"/>
        </a:p>
      </dgm:t>
    </dgm:pt>
    <dgm:pt modelId="{9D62F5DB-BD4A-4A37-A977-30C8C5666D9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Розыгрыш бесплатных подписок на 12 месяцев</a:t>
          </a:r>
        </a:p>
      </dgm:t>
    </dgm:pt>
    <dgm:pt modelId="{C72ACC12-85C2-474A-B86E-CE0B857DE707}" type="parTrans" cxnId="{9F700322-CE22-4A7D-8D5B-A6915A01A932}">
      <dgm:prSet/>
      <dgm:spPr/>
      <dgm:t>
        <a:bodyPr/>
        <a:lstStyle/>
        <a:p>
          <a:endParaRPr lang="ru-RU"/>
        </a:p>
      </dgm:t>
    </dgm:pt>
    <dgm:pt modelId="{EA88882E-52B3-49B9-8978-095039109D06}" type="sibTrans" cxnId="{9F700322-CE22-4A7D-8D5B-A6915A01A932}">
      <dgm:prSet/>
      <dgm:spPr/>
      <dgm:t>
        <a:bodyPr/>
        <a:lstStyle/>
        <a:p>
          <a:endParaRPr lang="ru-RU"/>
        </a:p>
      </dgm:t>
    </dgm:pt>
    <dgm:pt modelId="{07B7636D-A9D4-4E55-9010-E2858071D64E}" type="pres">
      <dgm:prSet presAssocID="{A9410851-368E-40CB-8C1A-AAC82793CD11}" presName="Name0" presStyleCnt="0">
        <dgm:presLayoutVars>
          <dgm:dir/>
          <dgm:resizeHandles val="exact"/>
        </dgm:presLayoutVars>
      </dgm:prSet>
      <dgm:spPr/>
    </dgm:pt>
    <dgm:pt modelId="{F45D15FD-99BD-40AF-BF2D-394B696C36C5}" type="pres">
      <dgm:prSet presAssocID="{A9410851-368E-40CB-8C1A-AAC82793CD11}" presName="cycle" presStyleCnt="0"/>
      <dgm:spPr/>
    </dgm:pt>
    <dgm:pt modelId="{6A721E16-DD0E-4939-B186-F3586A3AAA33}" type="pres">
      <dgm:prSet presAssocID="{B0A60D49-2B64-4B94-B216-CFA9E1E38BC3}" presName="nodeFirstNode" presStyleLbl="node1" presStyleIdx="0" presStyleCnt="4">
        <dgm:presLayoutVars>
          <dgm:bulletEnabled val="1"/>
        </dgm:presLayoutVars>
      </dgm:prSet>
      <dgm:spPr/>
    </dgm:pt>
    <dgm:pt modelId="{D5FE3657-FC7F-4128-B46F-50DF0D8ED388}" type="pres">
      <dgm:prSet presAssocID="{70601189-0020-4D59-B2DC-2C2CA1D9264B}" presName="sibTransFirstNode" presStyleLbl="bgShp" presStyleIdx="0" presStyleCnt="1"/>
      <dgm:spPr/>
    </dgm:pt>
    <dgm:pt modelId="{57F6E56D-529F-4E8B-8D1A-21B5D04A2BAD}" type="pres">
      <dgm:prSet presAssocID="{DD77A3FF-FADA-4D51-AFC4-04E6CE96E55E}" presName="nodeFollowingNodes" presStyleLbl="node1" presStyleIdx="1" presStyleCnt="4">
        <dgm:presLayoutVars>
          <dgm:bulletEnabled val="1"/>
        </dgm:presLayoutVars>
      </dgm:prSet>
      <dgm:spPr/>
    </dgm:pt>
    <dgm:pt modelId="{D67BB9BD-179C-4082-B437-DE03E4B89CAC}" type="pres">
      <dgm:prSet presAssocID="{065066B7-499C-49F0-BD82-A97841E0C39F}" presName="nodeFollowingNodes" presStyleLbl="node1" presStyleIdx="2" presStyleCnt="4">
        <dgm:presLayoutVars>
          <dgm:bulletEnabled val="1"/>
        </dgm:presLayoutVars>
      </dgm:prSet>
      <dgm:spPr/>
    </dgm:pt>
    <dgm:pt modelId="{034BF125-E8F2-458E-A56C-016D23E0A031}" type="pres">
      <dgm:prSet presAssocID="{9D62F5DB-BD4A-4A37-A977-30C8C5666D96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9F700322-CE22-4A7D-8D5B-A6915A01A932}" srcId="{A9410851-368E-40CB-8C1A-AAC82793CD11}" destId="{9D62F5DB-BD4A-4A37-A977-30C8C5666D96}" srcOrd="3" destOrd="0" parTransId="{C72ACC12-85C2-474A-B86E-CE0B857DE707}" sibTransId="{EA88882E-52B3-49B9-8978-095039109D06}"/>
    <dgm:cxn modelId="{CFFF6763-06EE-41B4-8F87-120ABF797494}" type="presOf" srcId="{9D62F5DB-BD4A-4A37-A977-30C8C5666D96}" destId="{034BF125-E8F2-458E-A56C-016D23E0A031}" srcOrd="0" destOrd="0" presId="urn:microsoft.com/office/officeart/2005/8/layout/cycle3"/>
    <dgm:cxn modelId="{03A3E34F-B74D-48F8-853C-0E35FF4347DB}" type="presOf" srcId="{B0A60D49-2B64-4B94-B216-CFA9E1E38BC3}" destId="{6A721E16-DD0E-4939-B186-F3586A3AAA33}" srcOrd="0" destOrd="0" presId="urn:microsoft.com/office/officeart/2005/8/layout/cycle3"/>
    <dgm:cxn modelId="{D7469F53-AEC4-440D-A494-F0A63F50034B}" type="presOf" srcId="{70601189-0020-4D59-B2DC-2C2CA1D9264B}" destId="{D5FE3657-FC7F-4128-B46F-50DF0D8ED388}" srcOrd="0" destOrd="0" presId="urn:microsoft.com/office/officeart/2005/8/layout/cycle3"/>
    <dgm:cxn modelId="{0971DA94-9F20-4563-96FD-B2237E0B8557}" srcId="{A9410851-368E-40CB-8C1A-AAC82793CD11}" destId="{B0A60D49-2B64-4B94-B216-CFA9E1E38BC3}" srcOrd="0" destOrd="0" parTransId="{F54ABC4A-BF1F-42BE-8639-D71246BF2F43}" sibTransId="{70601189-0020-4D59-B2DC-2C2CA1D9264B}"/>
    <dgm:cxn modelId="{5983C19C-DCB7-47B9-B7FF-515B0461B84A}" srcId="{A9410851-368E-40CB-8C1A-AAC82793CD11}" destId="{065066B7-499C-49F0-BD82-A97841E0C39F}" srcOrd="2" destOrd="0" parTransId="{C2767634-2D9F-4E3A-AAB1-F0441F352D29}" sibTransId="{4838CE3D-73CE-483E-9807-F3A69E8A8588}"/>
    <dgm:cxn modelId="{A059B09D-0C96-49F3-AC32-52A0EBA8A7A8}" type="presOf" srcId="{A9410851-368E-40CB-8C1A-AAC82793CD11}" destId="{07B7636D-A9D4-4E55-9010-E2858071D64E}" srcOrd="0" destOrd="0" presId="urn:microsoft.com/office/officeart/2005/8/layout/cycle3"/>
    <dgm:cxn modelId="{CC1C8ABF-9D43-43E3-9A52-1B6ED5E4384C}" type="presOf" srcId="{DD77A3FF-FADA-4D51-AFC4-04E6CE96E55E}" destId="{57F6E56D-529F-4E8B-8D1A-21B5D04A2BAD}" srcOrd="0" destOrd="0" presId="urn:microsoft.com/office/officeart/2005/8/layout/cycle3"/>
    <dgm:cxn modelId="{49C949D2-ACF5-4303-AD8C-12E5DC6CA1C6}" type="presOf" srcId="{065066B7-499C-49F0-BD82-A97841E0C39F}" destId="{D67BB9BD-179C-4082-B437-DE03E4B89CAC}" srcOrd="0" destOrd="0" presId="urn:microsoft.com/office/officeart/2005/8/layout/cycle3"/>
    <dgm:cxn modelId="{509A1CF0-B526-49EE-A110-32DD2C6C69E4}" srcId="{A9410851-368E-40CB-8C1A-AAC82793CD11}" destId="{DD77A3FF-FADA-4D51-AFC4-04E6CE96E55E}" srcOrd="1" destOrd="0" parTransId="{54CBD3E8-6485-4E7A-A9F8-72ACA251E911}" sibTransId="{96EE4B41-0F18-4499-817D-F04C3FFDF400}"/>
    <dgm:cxn modelId="{44CD3553-2821-49E1-93D6-EA344D027959}" type="presParOf" srcId="{07B7636D-A9D4-4E55-9010-E2858071D64E}" destId="{F45D15FD-99BD-40AF-BF2D-394B696C36C5}" srcOrd="0" destOrd="0" presId="urn:microsoft.com/office/officeart/2005/8/layout/cycle3"/>
    <dgm:cxn modelId="{84666006-A702-4A23-9252-6E3C4156A69E}" type="presParOf" srcId="{F45D15FD-99BD-40AF-BF2D-394B696C36C5}" destId="{6A721E16-DD0E-4939-B186-F3586A3AAA33}" srcOrd="0" destOrd="0" presId="urn:microsoft.com/office/officeart/2005/8/layout/cycle3"/>
    <dgm:cxn modelId="{4499B76E-EEB7-4BCB-B3D1-980509E591C9}" type="presParOf" srcId="{F45D15FD-99BD-40AF-BF2D-394B696C36C5}" destId="{D5FE3657-FC7F-4128-B46F-50DF0D8ED388}" srcOrd="1" destOrd="0" presId="urn:microsoft.com/office/officeart/2005/8/layout/cycle3"/>
    <dgm:cxn modelId="{24305535-13C0-40F1-834C-4DCF91348FA4}" type="presParOf" srcId="{F45D15FD-99BD-40AF-BF2D-394B696C36C5}" destId="{57F6E56D-529F-4E8B-8D1A-21B5D04A2BAD}" srcOrd="2" destOrd="0" presId="urn:microsoft.com/office/officeart/2005/8/layout/cycle3"/>
    <dgm:cxn modelId="{0078BBDB-BE85-45A6-B899-590EE813C948}" type="presParOf" srcId="{F45D15FD-99BD-40AF-BF2D-394B696C36C5}" destId="{D67BB9BD-179C-4082-B437-DE03E4B89CAC}" srcOrd="3" destOrd="0" presId="urn:microsoft.com/office/officeart/2005/8/layout/cycle3"/>
    <dgm:cxn modelId="{454E236C-FB5E-4680-9DD1-FC38C5AEC0B0}" type="presParOf" srcId="{F45D15FD-99BD-40AF-BF2D-394B696C36C5}" destId="{034BF125-E8F2-458E-A56C-016D23E0A03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657-FC7F-4128-B46F-50DF0D8ED388}">
      <dsp:nvSpPr>
        <dsp:cNvPr id="0" name=""/>
        <dsp:cNvSpPr/>
      </dsp:nvSpPr>
      <dsp:spPr>
        <a:xfrm>
          <a:off x="2967098" y="-128117"/>
          <a:ext cx="4581403" cy="4581403"/>
        </a:xfrm>
        <a:prstGeom prst="circularArrow">
          <a:avLst>
            <a:gd name="adj1" fmla="val 4668"/>
            <a:gd name="adj2" fmla="val 272909"/>
            <a:gd name="adj3" fmla="val 12811851"/>
            <a:gd name="adj4" fmla="val 1804423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21E16-DD0E-4939-B186-F3586A3AAA33}">
      <dsp:nvSpPr>
        <dsp:cNvPr id="0" name=""/>
        <dsp:cNvSpPr/>
      </dsp:nvSpPr>
      <dsp:spPr>
        <a:xfrm>
          <a:off x="3725130" y="843"/>
          <a:ext cx="3065338" cy="153266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</a:rPr>
            <a:t>Развитие проекта «Центр экспертизы 1С:Образование»</a:t>
          </a:r>
        </a:p>
      </dsp:txBody>
      <dsp:txXfrm>
        <a:off x="3799949" y="75662"/>
        <a:ext cx="2915700" cy="1383031"/>
      </dsp:txXfrm>
    </dsp:sp>
    <dsp:sp modelId="{57F6E56D-529F-4E8B-8D1A-21B5D04A2BAD}">
      <dsp:nvSpPr>
        <dsp:cNvPr id="0" name=""/>
        <dsp:cNvSpPr/>
      </dsp:nvSpPr>
      <dsp:spPr>
        <a:xfrm>
          <a:off x="5370158" y="1645871"/>
          <a:ext cx="3065338" cy="153266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</a:rPr>
            <a:t>Приглашаем к сотрудничеству учителей-методистов</a:t>
          </a:r>
        </a:p>
      </dsp:txBody>
      <dsp:txXfrm>
        <a:off x="5444977" y="1720690"/>
        <a:ext cx="2915700" cy="1383031"/>
      </dsp:txXfrm>
    </dsp:sp>
    <dsp:sp modelId="{D67BB9BD-179C-4082-B437-DE03E4B89CAC}">
      <dsp:nvSpPr>
        <dsp:cNvPr id="0" name=""/>
        <dsp:cNvSpPr/>
      </dsp:nvSpPr>
      <dsp:spPr>
        <a:xfrm>
          <a:off x="3725130" y="3290899"/>
          <a:ext cx="3065338" cy="153266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chemeClr val="tx1"/>
              </a:solidFill>
            </a:rPr>
            <a:t>Августовский «Методический акселератор»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3799949" y="3365718"/>
        <a:ext cx="2915700" cy="1383031"/>
      </dsp:txXfrm>
    </dsp:sp>
    <dsp:sp modelId="{034BF125-E8F2-458E-A56C-016D23E0A031}">
      <dsp:nvSpPr>
        <dsp:cNvPr id="0" name=""/>
        <dsp:cNvSpPr/>
      </dsp:nvSpPr>
      <dsp:spPr>
        <a:xfrm>
          <a:off x="2080102" y="1645871"/>
          <a:ext cx="3065338" cy="153266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</a:rPr>
            <a:t>Розыгрыш бесплатных подписок на 12 месяцев</a:t>
          </a:r>
        </a:p>
      </dsp:txBody>
      <dsp:txXfrm>
        <a:off x="2154921" y="1720690"/>
        <a:ext cx="2915700" cy="138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8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brazovanie.1c.ru/events/2021/accelerato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vk.com/obrazovanie1c?w=app5748831_-202471653%2523subscribe%252F12091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73833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irce"/>
              </a:rPr>
              <a:t>Онлайн-педсовет «1С:Образование»: опыт использования в школах и планы на новый учебный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dirty="0">
                <a:latin typeface="Circe" panose="020B0502020203020203" pitchFamily="34" charset="-52"/>
              </a:rPr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FF0000"/>
                </a:solidFill>
                <a:latin typeface="Circe" panose="020B0502020203020203" pitchFamily="34" charset="-52"/>
              </a:rPr>
              <a:t>Приглашаем к сотрудничеству учителей-методистов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63" y="1282909"/>
            <a:ext cx="7039708" cy="51832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dirty="0">
                <a:latin typeface="Circe"/>
              </a:rPr>
              <a:t>Вы умеете или хотите научиться использовать цифровые инструменты в своей работе? Готовы применять эти знания на практике и поделиться ими с коллегами? </a:t>
            </a:r>
            <a:br>
              <a:rPr lang="ru-RU" sz="2600" dirty="0">
                <a:latin typeface="Circe"/>
              </a:rPr>
            </a:br>
            <a:r>
              <a:rPr lang="ru-RU" sz="2600" dirty="0">
                <a:solidFill>
                  <a:srgbClr val="FF0000"/>
                </a:solidFill>
                <a:latin typeface="Circe"/>
              </a:rPr>
              <a:t>Тогда мы ждем именно вас!</a:t>
            </a:r>
          </a:p>
          <a:p>
            <a:pPr marL="0" indent="0">
              <a:buNone/>
            </a:pPr>
            <a:endParaRPr lang="ru-RU" sz="2600" dirty="0">
              <a:latin typeface="Circe"/>
            </a:endParaRPr>
          </a:p>
          <a:p>
            <a:pPr marL="0" indent="0">
              <a:buNone/>
            </a:pPr>
            <a:r>
              <a:rPr lang="ru-RU" sz="2600" dirty="0">
                <a:latin typeface="Circe"/>
              </a:rPr>
              <a:t>Алгоритм участия:</a:t>
            </a:r>
          </a:p>
          <a:p>
            <a:pPr lvl="1"/>
            <a:r>
              <a:rPr lang="ru-RU" dirty="0">
                <a:latin typeface="Circe"/>
              </a:rPr>
              <a:t>оставьте свои контакты в анкете</a:t>
            </a:r>
          </a:p>
          <a:p>
            <a:pPr lvl="1"/>
            <a:r>
              <a:rPr lang="ru-RU" dirty="0">
                <a:latin typeface="Circe"/>
              </a:rPr>
              <a:t>пройдите собеседование</a:t>
            </a:r>
          </a:p>
          <a:p>
            <a:pPr lvl="1"/>
            <a:r>
              <a:rPr lang="ru-RU" dirty="0">
                <a:latin typeface="Circe"/>
              </a:rPr>
              <a:t>освойте работу в системе «1С:Образование» в процессе обучения на курсе </a:t>
            </a:r>
            <a:r>
              <a:rPr lang="ru-RU" b="1" dirty="0">
                <a:latin typeface="Circe"/>
              </a:rPr>
              <a:t>«Учебно-методическое и организационное обеспечение общеобразовательных программ, реализуемых в цифровой образовательной среде» </a:t>
            </a:r>
            <a:endParaRPr lang="ru-RU" dirty="0">
              <a:latin typeface="Circe"/>
            </a:endParaRPr>
          </a:p>
          <a:p>
            <a:pPr lvl="1"/>
            <a:r>
              <a:rPr lang="ru-RU" dirty="0">
                <a:latin typeface="Circe"/>
              </a:rPr>
              <a:t>начните работать вместе с нами на мероприятиях и в </a:t>
            </a:r>
            <a:r>
              <a:rPr lang="ru-RU" dirty="0" err="1">
                <a:latin typeface="Circe"/>
              </a:rPr>
              <a:t>соцсетях</a:t>
            </a:r>
            <a:endParaRPr lang="ru-RU" dirty="0">
              <a:latin typeface="Circe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51F72-9981-73D0-A020-A4408786C7D4}"/>
              </a:ext>
            </a:extLst>
          </p:cNvPr>
          <p:cNvSpPr txBox="1"/>
          <p:nvPr/>
        </p:nvSpPr>
        <p:spPr>
          <a:xfrm>
            <a:off x="8087038" y="1514570"/>
            <a:ext cx="3926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ru-RU" sz="2400" dirty="0">
                <a:solidFill>
                  <a:srgbClr val="FF0000"/>
                </a:solidFill>
                <a:latin typeface="Circe"/>
              </a:rPr>
              <a:t>Ответить на вопросы анкеты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EDE08A-608C-1D16-AF10-2BD60569E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147" y="2345567"/>
            <a:ext cx="1604850" cy="1604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D98522-9D09-BAE9-B4E2-6BE5483E2BE2}"/>
              </a:ext>
            </a:extLst>
          </p:cNvPr>
          <p:cNvSpPr txBox="1"/>
          <p:nvPr/>
        </p:nvSpPr>
        <p:spPr>
          <a:xfrm>
            <a:off x="9252340" y="3950417"/>
            <a:ext cx="1866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irce"/>
              </a:rPr>
              <a:t>Google Forms</a:t>
            </a:r>
            <a:r>
              <a:rPr lang="ru-RU" dirty="0">
                <a:latin typeface="Circe"/>
              </a:rPr>
              <a:t>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E444DB-0B9B-0305-9961-5889D8664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47" y="4422544"/>
            <a:ext cx="1674298" cy="16742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285021-378C-81EC-0C39-29DC22FE2FFE}"/>
              </a:ext>
            </a:extLst>
          </p:cNvPr>
          <p:cNvSpPr txBox="1"/>
          <p:nvPr/>
        </p:nvSpPr>
        <p:spPr>
          <a:xfrm>
            <a:off x="9048750" y="6096842"/>
            <a:ext cx="236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irce"/>
              </a:rPr>
              <a:t>Яндекс Формы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4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>
                <a:solidFill>
                  <a:srgbClr val="FF0000"/>
                </a:solidFill>
                <a:latin typeface="Circe" panose="020B0502020203020203" pitchFamily="34" charset="-52"/>
              </a:rPr>
              <a:t>Примите участие в «Методическом акселераторе»!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81" y="1579086"/>
            <a:ext cx="7692757" cy="4995979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latin typeface="Circe"/>
              </a:rPr>
              <a:t>Суть Акселератора проста – прокачать методические навыки перед началом нового учебного года</a:t>
            </a:r>
          </a:p>
          <a:p>
            <a:r>
              <a:rPr lang="ru-RU" sz="2600" dirty="0">
                <a:latin typeface="Circe"/>
              </a:rPr>
              <a:t>Алгоритм участия:</a:t>
            </a:r>
          </a:p>
          <a:p>
            <a:pPr lvl="1"/>
            <a:r>
              <a:rPr lang="ru-RU" dirty="0">
                <a:solidFill>
                  <a:srgbClr val="FF0000"/>
                </a:solidFill>
                <a:latin typeface="Circe"/>
              </a:rPr>
              <a:t>оставьте свои контакты в анкете</a:t>
            </a:r>
          </a:p>
          <a:p>
            <a:pPr lvl="1"/>
            <a:r>
              <a:rPr lang="ru-RU" dirty="0">
                <a:solidFill>
                  <a:srgbClr val="FF0000"/>
                </a:solidFill>
                <a:latin typeface="Circe"/>
              </a:rPr>
              <a:t>пришлите нам разработку любого своего урока</a:t>
            </a:r>
          </a:p>
          <a:p>
            <a:pPr lvl="1"/>
            <a:r>
              <a:rPr lang="ru-RU" dirty="0">
                <a:solidFill>
                  <a:srgbClr val="FF0000"/>
                </a:solidFill>
                <a:latin typeface="Circe"/>
              </a:rPr>
              <a:t>доработайте урок с нашей помощью – наполните его активной учебной деятельностью учащихся в цифровой образовательной среде «1С:Образование»</a:t>
            </a:r>
          </a:p>
          <a:p>
            <a:pPr lvl="1"/>
            <a:r>
              <a:rPr lang="ru-RU" dirty="0">
                <a:solidFill>
                  <a:srgbClr val="FF0000"/>
                </a:solidFill>
                <a:latin typeface="Circe"/>
              </a:rPr>
              <a:t>выступите на мероприятии и оцените полученный опыт</a:t>
            </a:r>
          </a:p>
          <a:p>
            <a:r>
              <a:rPr lang="ru-RU" sz="2600" dirty="0">
                <a:latin typeface="Circe"/>
              </a:rPr>
              <a:t>Подробнее о прошлогоднем Акселераторе см. видеозапись </a:t>
            </a:r>
            <a:r>
              <a:rPr lang="en-US" sz="2600" dirty="0">
                <a:hlinkClick r:id="rId2"/>
              </a:rPr>
              <a:t>https://obrazovanie.1c.ru/events/2021/accelerator/</a:t>
            </a:r>
            <a:r>
              <a:rPr lang="ru-RU" sz="2600" dirty="0">
                <a:latin typeface="Circe"/>
              </a:rPr>
              <a:t> </a:t>
            </a:r>
            <a:br>
              <a:rPr lang="ru-RU" sz="2600" dirty="0">
                <a:latin typeface="Circe"/>
              </a:rPr>
            </a:br>
            <a:endParaRPr lang="ru-RU" sz="2600" dirty="0">
              <a:latin typeface="Circ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58" y="1644033"/>
            <a:ext cx="3300324" cy="39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0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FF0000"/>
                </a:solidFill>
                <a:latin typeface="Circe"/>
              </a:rPr>
              <a:t>Разыгрываем бесплатные подписки на 12 месяцев 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175" y="1226363"/>
            <a:ext cx="6859137" cy="4824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Circe"/>
              </a:rPr>
              <a:t>Как выиграть бесплатную подписку:</a:t>
            </a:r>
          </a:p>
          <a:p>
            <a:r>
              <a:rPr lang="ru-RU" sz="2200" dirty="0">
                <a:latin typeface="Circe"/>
              </a:rPr>
              <a:t>Подайте заявку на бесплатное тестовое подключение к системам «1С:Образование» и/ или «1С:Оценка качества образования»</a:t>
            </a:r>
          </a:p>
          <a:p>
            <a:r>
              <a:rPr lang="ru-RU" sz="2200" dirty="0">
                <a:latin typeface="Circe"/>
              </a:rPr>
              <a:t>Подключите к апробации своих коллег и учащихся, организуйте их активное участие в апробации</a:t>
            </a:r>
          </a:p>
          <a:p>
            <a:r>
              <a:rPr lang="ru-RU" sz="2200" dirty="0">
                <a:latin typeface="Circe"/>
              </a:rPr>
              <a:t>Разместите отзыв об апробируемой системе в </a:t>
            </a:r>
            <a:r>
              <a:rPr lang="ru-RU" sz="2200" dirty="0" err="1">
                <a:latin typeface="Circe"/>
              </a:rPr>
              <a:t>соцсетях</a:t>
            </a:r>
            <a:r>
              <a:rPr lang="ru-RU" sz="2200" dirty="0">
                <a:latin typeface="Circe"/>
              </a:rPr>
              <a:t> или на сайте школы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rgbClr val="FF0000"/>
                </a:solidFill>
                <a:latin typeface="Circe"/>
              </a:rPr>
              <a:t>Самые активные образовательные организации получат подписку на апробируемую систему бесплатно!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rgbClr val="FF0000"/>
                </a:solidFill>
                <a:latin typeface="Circe"/>
              </a:rPr>
              <a:t>Старт акции – 1 июня 2022 года, подведение итогов – на «Методическом акселераторе» </a:t>
            </a:r>
            <a:br>
              <a:rPr lang="ru-RU" sz="2200" dirty="0">
                <a:solidFill>
                  <a:srgbClr val="FF0000"/>
                </a:solidFill>
                <a:latin typeface="Circe"/>
              </a:rPr>
            </a:br>
            <a:r>
              <a:rPr lang="ru-RU" sz="2200" dirty="0">
                <a:solidFill>
                  <a:srgbClr val="FF0000"/>
                </a:solidFill>
                <a:latin typeface="Circe"/>
              </a:rPr>
              <a:t>в августе </a:t>
            </a:r>
            <a:br>
              <a:rPr lang="ru-RU" sz="2200" dirty="0">
                <a:solidFill>
                  <a:srgbClr val="FF0000"/>
                </a:solidFill>
                <a:latin typeface="Circe"/>
              </a:rPr>
            </a:br>
            <a:r>
              <a:rPr lang="ru-RU" sz="2200" dirty="0">
                <a:solidFill>
                  <a:srgbClr val="FF0000"/>
                </a:solidFill>
                <a:latin typeface="Circe"/>
              </a:rPr>
              <a:t>(но подать заявку можно прямо сейчас </a:t>
            </a:r>
            <a:r>
              <a:rPr lang="ru-RU" sz="2200" dirty="0">
                <a:solidFill>
                  <a:srgbClr val="FF0000"/>
                </a:solidFill>
                <a:latin typeface="Circe"/>
                <a:sym typeface="Wingdings" panose="05000000000000000000" pitchFamily="2" charset="2"/>
              </a:rPr>
              <a:t>)</a:t>
            </a:r>
            <a:endParaRPr lang="ru-RU" sz="2200" dirty="0">
              <a:solidFill>
                <a:srgbClr val="FF0000"/>
              </a:solidFill>
              <a:latin typeface="Circe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2" y="1175977"/>
            <a:ext cx="4734565" cy="9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77" y="2083578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2" y="3638570"/>
            <a:ext cx="4270824" cy="132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qrcoder.ru/code/?https%3A%2F%2Fobrazovanie.1c.ru%2Foko%2Fregister%2F%3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77" y="4748236"/>
            <a:ext cx="1666212" cy="16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6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896" y="152400"/>
            <a:ext cx="9504903" cy="938213"/>
          </a:xfrm>
        </p:spPr>
        <p:txBody>
          <a:bodyPr>
            <a:normAutofit/>
          </a:bodyPr>
          <a:lstStyle/>
          <a:p>
            <a:r>
              <a:rPr lang="ru-RU" sz="2800" b="0" dirty="0">
                <a:solidFill>
                  <a:srgbClr val="FF0000"/>
                </a:solidFill>
                <a:latin typeface="Circe"/>
              </a:rPr>
              <a:t>Подсказки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788" y="1248378"/>
            <a:ext cx="7287228" cy="52102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Где получить подсказки:</a:t>
            </a:r>
          </a:p>
          <a:p>
            <a:pPr lvl="1"/>
            <a:r>
              <a:rPr lang="ru-RU" dirty="0"/>
              <a:t>Рассылка в </a:t>
            </a:r>
            <a:r>
              <a:rPr lang="ru-RU" dirty="0" err="1"/>
              <a:t>ВКонтакте</a:t>
            </a:r>
            <a:r>
              <a:rPr lang="ru-RU" dirty="0"/>
              <a:t> </a:t>
            </a:r>
            <a:r>
              <a:rPr lang="en-US" dirty="0">
                <a:hlinkClick r:id="rId2"/>
              </a:rPr>
              <a:t>https://vk.com/obrazovanie1c?w=app5748831_-202471653%2523subscribe%252F1209181</a:t>
            </a:r>
            <a:r>
              <a:rPr lang="ru-RU" dirty="0"/>
              <a:t> </a:t>
            </a:r>
          </a:p>
          <a:p>
            <a:r>
              <a:rPr lang="ru-RU" dirty="0"/>
              <a:t>Что будет в подсказках:</a:t>
            </a:r>
          </a:p>
          <a:p>
            <a:pPr lvl="1"/>
            <a:r>
              <a:rPr lang="ru-RU"/>
              <a:t>разработка плана индивидуального </a:t>
            </a:r>
            <a:r>
              <a:rPr lang="ru-RU" dirty="0"/>
              <a:t>обучения для слабых учащихся на каникулах</a:t>
            </a:r>
          </a:p>
          <a:p>
            <a:pPr lvl="1"/>
            <a:r>
              <a:rPr lang="ru-RU" dirty="0"/>
              <a:t>обзор библиотеки</a:t>
            </a:r>
          </a:p>
          <a:p>
            <a:pPr lvl="1"/>
            <a:r>
              <a:rPr lang="ru-RU" dirty="0"/>
              <a:t>как дать доступ к системе коллегам</a:t>
            </a:r>
          </a:p>
          <a:p>
            <a:pPr lvl="1"/>
            <a:r>
              <a:rPr lang="ru-RU" dirty="0"/>
              <a:t>серия записей </a:t>
            </a:r>
            <a:r>
              <a:rPr lang="ru-RU" dirty="0" err="1"/>
              <a:t>вебинаров</a:t>
            </a:r>
            <a:r>
              <a:rPr lang="ru-RU" dirty="0"/>
              <a:t> по работе с системами</a:t>
            </a:r>
          </a:p>
          <a:p>
            <a:pPr lvl="1"/>
            <a:r>
              <a:rPr lang="ru-RU" dirty="0"/>
              <a:t>и еще что-нибудь придумаем </a:t>
            </a:r>
            <a:r>
              <a:rPr lang="ru-RU" dirty="0">
                <a:sym typeface="Wingdings" panose="05000000000000000000" pitchFamily="2" charset="2"/>
              </a:rPr>
              <a:t></a:t>
            </a:r>
            <a:endParaRPr lang="ru-RU" dirty="0"/>
          </a:p>
          <a:p>
            <a:r>
              <a:rPr lang="ru-RU" dirty="0"/>
              <a:t>Как будем оценивать активность участия:</a:t>
            </a:r>
          </a:p>
          <a:p>
            <a:pPr lvl="1"/>
            <a:r>
              <a:rPr lang="ru-RU" dirty="0"/>
              <a:t>По количеству зарегистрировавшихся в системе участников апробации</a:t>
            </a:r>
          </a:p>
          <a:p>
            <a:pPr lvl="1"/>
            <a:r>
              <a:rPr lang="ru-RU" dirty="0"/>
              <a:t>По количеству действий пользователей системы</a:t>
            </a:r>
          </a:p>
          <a:p>
            <a:pPr lvl="1"/>
            <a:r>
              <a:rPr lang="ru-RU" dirty="0"/>
              <a:t>По активности работы с цифровой библиотекой (для системы «1С:Образование»)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11" y="1494099"/>
            <a:ext cx="4088087" cy="271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04" y="42862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63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FF0000"/>
                </a:solidFill>
                <a:latin typeface="Circe" panose="020B0502020203020203" pitchFamily="34" charset="-52"/>
              </a:rPr>
              <a:t>Облачная 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06" y="1213444"/>
            <a:ext cx="7335296" cy="51054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latin typeface="Circe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400" dirty="0">
                <a:solidFill>
                  <a:srgbClr val="222222"/>
                </a:solidFill>
                <a:latin typeface="Circe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latin typeface="Circe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latin typeface="Circe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latin typeface="Circe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latin typeface="Circe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latin typeface="Circe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latin typeface="Circe"/>
              </a:rPr>
              <a:t>Входит в рекомендованный </a:t>
            </a:r>
            <a:r>
              <a:rPr lang="ru-RU" sz="2400" dirty="0" err="1">
                <a:solidFill>
                  <a:srgbClr val="222222"/>
                </a:solidFill>
                <a:latin typeface="Circe"/>
              </a:rPr>
              <a:t>Минцифры</a:t>
            </a:r>
            <a:r>
              <a:rPr lang="ru-RU" sz="2400" dirty="0">
                <a:solidFill>
                  <a:srgbClr val="222222"/>
                </a:solidFill>
                <a:latin typeface="Circe"/>
              </a:rPr>
              <a:t> РФ перечень российских аналогов интернет-ресурсов и сервисов иностранных IT-компаний в категории «Образовательные ресурсы» </a:t>
            </a:r>
            <a:r>
              <a:rPr lang="en-US" sz="2400" dirty="0">
                <a:hlinkClick r:id="rId5"/>
              </a:rPr>
              <a:t>https://tass.ru/ekonomika/14319953</a:t>
            </a:r>
            <a:r>
              <a:rPr lang="ru-RU" sz="2400" dirty="0">
                <a:latin typeface="Circe"/>
              </a:rPr>
              <a:t> </a:t>
            </a:r>
            <a:r>
              <a:rPr lang="en-US" sz="2400" dirty="0">
                <a:hlinkClick r:id="rId6"/>
              </a:rPr>
              <a:t>https://t.me/rian_ru/157807</a:t>
            </a:r>
            <a:r>
              <a:rPr lang="ru-RU" sz="2400" dirty="0">
                <a:latin typeface="Circe"/>
              </a:rPr>
              <a:t> </a:t>
            </a:r>
          </a:p>
          <a:p>
            <a:endParaRPr lang="ru-RU" sz="2800" dirty="0">
              <a:latin typeface="Circe" panose="020B0502020203020203" pitchFamily="3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16" y="1707182"/>
            <a:ext cx="4348290" cy="35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FF0000"/>
                </a:solidFill>
                <a:latin typeface="Circe" panose="020B0502020203020203" pitchFamily="34" charset="-52"/>
              </a:rPr>
              <a:t>Как прошел 2021-2022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550"/>
            <a:ext cx="6572534" cy="48244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Проведено 21 онлайн-мероприятие – все материалы на сайте </a:t>
            </a:r>
            <a:r>
              <a:rPr lang="en-US" dirty="0">
                <a:hlinkClick r:id="rId3"/>
              </a:rPr>
              <a:t>https://obrazovanie.1c.ru/events/</a:t>
            </a:r>
            <a:r>
              <a:rPr lang="ru-RU" dirty="0"/>
              <a:t> </a:t>
            </a:r>
          </a:p>
          <a:p>
            <a:r>
              <a:rPr lang="ru-RU" dirty="0"/>
              <a:t>Зарегистрировалось более 10 000 человек</a:t>
            </a:r>
          </a:p>
          <a:p>
            <a:r>
              <a:rPr lang="ru-RU" dirty="0"/>
              <a:t>Участниками мероприятий стали более 3500 человек</a:t>
            </a:r>
          </a:p>
          <a:p>
            <a:r>
              <a:rPr lang="ru-RU" dirty="0"/>
              <a:t>Более 150 школ и колледжей познакомились с возможностями  систем «1С:Образование» и «1С:Оценка качества образования»</a:t>
            </a:r>
          </a:p>
          <a:p>
            <a:r>
              <a:rPr lang="ru-RU" dirty="0"/>
              <a:t>Стартовал проект «Центр экспертизы 1С:Образование», центры открыты на базе 2 школ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31" y="914401"/>
            <a:ext cx="3211263" cy="52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75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FF0000"/>
                </a:solidFill>
                <a:latin typeface="Circe" panose="020B0502020203020203" pitchFamily="34" charset="-52"/>
              </a:rPr>
              <a:t>Что планируем на новый 2022-2023 учебный год?</a:t>
            </a:r>
            <a:endParaRPr lang="ru-RU" sz="2800" b="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743420"/>
              </p:ext>
            </p:extLst>
          </p:nvPr>
        </p:nvGraphicFramePr>
        <p:xfrm>
          <a:off x="838200" y="1352550"/>
          <a:ext cx="105156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0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374655"/>
            <a:ext cx="10066746" cy="938213"/>
          </a:xfrm>
        </p:spPr>
        <p:txBody>
          <a:bodyPr>
            <a:normAutofit fontScale="90000"/>
          </a:bodyPr>
          <a:lstStyle/>
          <a:p>
            <a:r>
              <a:rPr lang="ru-RU" sz="2800" b="0" dirty="0">
                <a:solidFill>
                  <a:srgbClr val="FF0000"/>
                </a:solidFill>
                <a:latin typeface="Circe" panose="020B0502020203020203" pitchFamily="34" charset="-52"/>
              </a:rPr>
              <a:t>Что такое «Центр экспертизы 1С:Образование»?</a:t>
            </a:r>
            <a:br>
              <a:rPr lang="ru-RU" sz="2800" b="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sz="2800" b="0" dirty="0">
                <a:solidFill>
                  <a:srgbClr val="FF0000"/>
                </a:solidFill>
                <a:latin typeface="Circe" panose="020B0502020203020203" pitchFamily="34" charset="-52"/>
              </a:rPr>
              <a:t>Это лучшие примеры цифровой грамотности учителей и учащихся!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342" y="1531937"/>
            <a:ext cx="6342473" cy="4824413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latin typeface="Circe"/>
              </a:rPr>
              <a:t>Школа получает:</a:t>
            </a:r>
          </a:p>
          <a:p>
            <a:pPr lvl="1"/>
            <a:r>
              <a:rPr lang="ru-RU" sz="2200" b="1" dirty="0">
                <a:solidFill>
                  <a:srgbClr val="FF0000"/>
                </a:solidFill>
                <a:latin typeface="Circe"/>
              </a:rPr>
              <a:t>Участие специалистов фирмы «1С» </a:t>
            </a:r>
            <a:r>
              <a:rPr lang="ru-RU" sz="2200" dirty="0">
                <a:latin typeface="Circe"/>
              </a:rPr>
              <a:t>в мероприятии для педагогов Школы и представителей других школ региона</a:t>
            </a:r>
          </a:p>
          <a:p>
            <a:pPr lvl="1"/>
            <a:r>
              <a:rPr lang="ru-RU" sz="2200" b="1" dirty="0">
                <a:solidFill>
                  <a:srgbClr val="FF0000"/>
                </a:solidFill>
                <a:latin typeface="Circe"/>
              </a:rPr>
              <a:t>Бесплатное обучение </a:t>
            </a:r>
            <a:r>
              <a:rPr lang="ru-RU" sz="2200" dirty="0">
                <a:latin typeface="Circe"/>
              </a:rPr>
              <a:t>педагогов школы на курсах повышения квалификации</a:t>
            </a:r>
          </a:p>
          <a:p>
            <a:pPr lvl="1"/>
            <a:r>
              <a:rPr lang="ru-RU" sz="2200" b="1" dirty="0">
                <a:solidFill>
                  <a:srgbClr val="FF0000"/>
                </a:solidFill>
                <a:latin typeface="Circe"/>
              </a:rPr>
              <a:t>Скидку 25% </a:t>
            </a:r>
            <a:r>
              <a:rPr lang="ru-RU" sz="2200" dirty="0">
                <a:latin typeface="Circe"/>
              </a:rPr>
              <a:t>при продлении подключения </a:t>
            </a:r>
            <a:br>
              <a:rPr lang="ru-RU" sz="2200" dirty="0">
                <a:latin typeface="Circe"/>
              </a:rPr>
            </a:br>
            <a:r>
              <a:rPr lang="ru-RU" sz="2200" dirty="0">
                <a:latin typeface="Circe"/>
              </a:rPr>
              <a:t>к системе «1С:Образование»</a:t>
            </a:r>
          </a:p>
          <a:p>
            <a:r>
              <a:rPr lang="ru-RU" sz="2200" dirty="0">
                <a:latin typeface="Circe"/>
              </a:rPr>
              <a:t>Школы-центры экспертизы «1С:Образование»:</a:t>
            </a:r>
          </a:p>
          <a:p>
            <a:pPr lvl="1"/>
            <a:r>
              <a:rPr lang="ru-RU" sz="2200" dirty="0">
                <a:latin typeface="Circe"/>
              </a:rPr>
              <a:t>МБОУ СОШ № 1 г. Михайловска, Ставропольский край</a:t>
            </a:r>
          </a:p>
          <a:p>
            <a:pPr lvl="1"/>
            <a:r>
              <a:rPr lang="ru-RU" sz="2200" dirty="0">
                <a:latin typeface="Circe"/>
              </a:rPr>
              <a:t>МБОУ СОШ № 1 имени Н.М. </a:t>
            </a:r>
            <a:r>
              <a:rPr lang="ru-RU" sz="2200" dirty="0" err="1">
                <a:latin typeface="Circe"/>
              </a:rPr>
              <a:t>Самбурова</a:t>
            </a:r>
            <a:r>
              <a:rPr lang="ru-RU" sz="2200" dirty="0">
                <a:latin typeface="Circe"/>
              </a:rPr>
              <a:t> </a:t>
            </a:r>
            <a:br>
              <a:rPr lang="ru-RU" sz="2200" dirty="0">
                <a:latin typeface="Circe"/>
              </a:rPr>
            </a:br>
            <a:r>
              <a:rPr lang="ru-RU" sz="2200" dirty="0">
                <a:latin typeface="Circe"/>
              </a:rPr>
              <a:t>г. Анапы</a:t>
            </a:r>
          </a:p>
          <a:p>
            <a:pPr lvl="1"/>
            <a:r>
              <a:rPr lang="ru-RU" sz="2200" dirty="0">
                <a:latin typeface="Circe"/>
              </a:rPr>
              <a:t>Лингвистическая гимназия № 23 </a:t>
            </a:r>
            <a:br>
              <a:rPr lang="ru-RU" sz="2200" dirty="0">
                <a:latin typeface="Circe"/>
              </a:rPr>
            </a:br>
            <a:r>
              <a:rPr lang="ru-RU" sz="2200" dirty="0">
                <a:latin typeface="Circe"/>
              </a:rPr>
              <a:t>им. А.Г. Столетова, г. Владимир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A4902B-3984-8984-C565-D5709CE26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43" y="2261968"/>
            <a:ext cx="4920876" cy="26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1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2800" kern="1200" dirty="0">
                <a:solidFill>
                  <a:srgbClr val="FF0000"/>
                </a:solidFill>
                <a:latin typeface="Circe" panose="020B0502020203020203" pitchFamily="34" charset="-52"/>
                <a:ea typeface="+mj-ea"/>
                <a:cs typeface="+mj-cs"/>
              </a:rPr>
              <a:t>Лингвистическая гимназия № 23 им. А.Г. Столетова, </a:t>
            </a:r>
            <a:br>
              <a:rPr lang="ru-RU" sz="2800" kern="1200" dirty="0">
                <a:solidFill>
                  <a:srgbClr val="FF0000"/>
                </a:solidFill>
                <a:latin typeface="Circe" panose="020B0502020203020203" pitchFamily="34" charset="-52"/>
                <a:ea typeface="+mj-ea"/>
                <a:cs typeface="+mj-cs"/>
              </a:rPr>
            </a:br>
            <a:r>
              <a:rPr lang="ru-RU" sz="2800" kern="1200" dirty="0">
                <a:solidFill>
                  <a:srgbClr val="FF0000"/>
                </a:solidFill>
                <a:latin typeface="Circe" panose="020B0502020203020203" pitchFamily="34" charset="-52"/>
                <a:ea typeface="+mj-ea"/>
                <a:cs typeface="+mj-cs"/>
              </a:rPr>
              <a:t>г. Владимир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6211" y="5119775"/>
            <a:ext cx="9068431" cy="1236575"/>
          </a:xfrm>
        </p:spPr>
        <p:txBody>
          <a:bodyPr/>
          <a:lstStyle/>
          <a:p>
            <a:r>
              <a:rPr lang="ru-RU" dirty="0">
                <a:latin typeface="Circe" panose="020B0502020203020203" pitchFamily="34" charset="-52"/>
              </a:rPr>
              <a:t>Использует систему «1С:Образование» с 2013 года</a:t>
            </a:r>
          </a:p>
          <a:p>
            <a:r>
              <a:rPr lang="ru-RU" dirty="0">
                <a:latin typeface="Circe" panose="020B0502020203020203" pitchFamily="34" charset="-52"/>
              </a:rPr>
              <a:t>Директор: Курицына Елена Дмитриевна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3F2221-F19A-C14D-B031-92DC236F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55" y="1694115"/>
            <a:ext cx="6769660" cy="306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15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759" y="329821"/>
            <a:ext cx="10066746" cy="93821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2800" kern="1200" dirty="0">
                <a:solidFill>
                  <a:srgbClr val="FF0000"/>
                </a:solidFill>
                <a:latin typeface="Circe" panose="020B0502020203020203" pitchFamily="34" charset="-52"/>
                <a:ea typeface="+mj-ea"/>
                <a:cs typeface="+mj-cs"/>
              </a:rPr>
              <a:t>МБОУ СОШ № 1 имени Н.М. </a:t>
            </a:r>
            <a:r>
              <a:rPr lang="ru-RU" sz="2800" kern="1200" dirty="0" err="1">
                <a:solidFill>
                  <a:srgbClr val="FF0000"/>
                </a:solidFill>
                <a:latin typeface="Circe" panose="020B0502020203020203" pitchFamily="34" charset="-52"/>
                <a:ea typeface="+mj-ea"/>
                <a:cs typeface="+mj-cs"/>
              </a:rPr>
              <a:t>Самбурова</a:t>
            </a:r>
            <a:r>
              <a:rPr lang="ru-RU" sz="2800" kern="1200" dirty="0">
                <a:solidFill>
                  <a:srgbClr val="FF0000"/>
                </a:solidFill>
                <a:latin typeface="Circe" panose="020B0502020203020203" pitchFamily="34" charset="-52"/>
                <a:ea typeface="+mj-ea"/>
                <a:cs typeface="+mj-cs"/>
              </a:rPr>
              <a:t> г. Анапы</a:t>
            </a:r>
            <a:br>
              <a:rPr lang="ru-RU" sz="2800" kern="1200" dirty="0">
                <a:solidFill>
                  <a:srgbClr val="FF0000"/>
                </a:solidFill>
                <a:latin typeface="Circe" panose="020B0502020203020203" pitchFamily="34" charset="-52"/>
                <a:ea typeface="+mj-ea"/>
                <a:cs typeface="+mj-cs"/>
              </a:rPr>
            </a:br>
            <a:endParaRPr lang="ru-RU" sz="2800" kern="1200" dirty="0">
              <a:solidFill>
                <a:srgbClr val="FF0000"/>
              </a:solidFill>
              <a:latin typeface="Circe" panose="020B0502020203020203" pitchFamily="34" charset="-52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233" y="5287382"/>
            <a:ext cx="8929635" cy="124079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irce" panose="020B0502020203020203" pitchFamily="34" charset="-52"/>
              </a:rPr>
              <a:t>Использует систему «1С:Образование» с 2020 года</a:t>
            </a:r>
          </a:p>
          <a:p>
            <a:r>
              <a:rPr lang="ru-RU" dirty="0">
                <a:latin typeface="Circe" panose="020B0502020203020203" pitchFamily="34" charset="-52"/>
              </a:rPr>
              <a:t>Директор: Носенко Сергей Николаевич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5C173CD-13DE-0133-591C-0D6E52D6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39" y="1122716"/>
            <a:ext cx="5049337" cy="379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21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247935"/>
            <a:ext cx="10066746" cy="93821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2800" kern="1200" dirty="0">
                <a:solidFill>
                  <a:srgbClr val="FF0000"/>
                </a:solidFill>
                <a:latin typeface="Circe" panose="020B0502020203020203" pitchFamily="34" charset="-52"/>
                <a:ea typeface="+mj-ea"/>
                <a:cs typeface="+mj-cs"/>
              </a:rPr>
              <a:t>МБОУ СОШ № 1 г. Михайловска, Ставропольский край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420" y="5366867"/>
            <a:ext cx="9145160" cy="108417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irce" panose="020B0502020203020203" pitchFamily="34" charset="-52"/>
              </a:rPr>
              <a:t>Использует систему «1С:Образование» с 2020 года</a:t>
            </a:r>
          </a:p>
          <a:p>
            <a:r>
              <a:rPr lang="ru-RU" dirty="0">
                <a:effectLst/>
                <a:latin typeface="Circe" panose="020B0502020203020203" pitchFamily="34" charset="-52"/>
              </a:rPr>
              <a:t>Директор:</a:t>
            </a:r>
            <a:r>
              <a:rPr lang="ru-RU" b="1" dirty="0">
                <a:effectLst/>
                <a:latin typeface="Circe" panose="020B0502020203020203" pitchFamily="34" charset="-52"/>
              </a:rPr>
              <a:t> </a:t>
            </a:r>
            <a:r>
              <a:rPr lang="ru-RU" dirty="0">
                <a:effectLst/>
                <a:latin typeface="Circe" panose="020B0502020203020203" pitchFamily="34" charset="-52"/>
              </a:rPr>
              <a:t>Иванова Алла Николаевна</a:t>
            </a:r>
            <a:br>
              <a:rPr lang="ru-RU" dirty="0">
                <a:effectLst/>
                <a:latin typeface="Circe" panose="020B0502020203020203" pitchFamily="34" charset="-52"/>
              </a:rPr>
            </a:br>
            <a:endParaRPr lang="ru-RU" dirty="0">
              <a:latin typeface="Circe" panose="020B0502020203020203" pitchFamily="34" charset="-5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EDAA7-34FF-1E3F-000F-BFD7879E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91" y="1660797"/>
            <a:ext cx="6743218" cy="333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7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FF0000"/>
                </a:solidFill>
                <a:latin typeface="Circe" panose="020B0502020203020203" pitchFamily="34" charset="-52"/>
              </a:rPr>
              <a:t>Станьте «Центром экспертизы «1С:Образование»!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123" y="1322405"/>
            <a:ext cx="7411496" cy="522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irce"/>
              </a:rPr>
              <a:t>Условия участия:</a:t>
            </a:r>
          </a:p>
          <a:p>
            <a:pPr lvl="1"/>
            <a:r>
              <a:rPr lang="ru-RU" dirty="0">
                <a:latin typeface="Circe"/>
              </a:rPr>
              <a:t>выявление и распространение лучших практик использования системы «1С:Образование»</a:t>
            </a:r>
          </a:p>
          <a:p>
            <a:pPr lvl="1"/>
            <a:r>
              <a:rPr lang="ru-RU" dirty="0">
                <a:latin typeface="Circe"/>
              </a:rPr>
              <a:t>проведение открытых уроков/семинаров/конференций для педагогов образовательных организаций города/региона</a:t>
            </a:r>
          </a:p>
          <a:p>
            <a:pPr lvl="1"/>
            <a:r>
              <a:rPr lang="ru-RU" dirty="0">
                <a:latin typeface="Circe"/>
              </a:rPr>
              <a:t>обучение педагогов школы на курсе повышения квалификации </a:t>
            </a:r>
            <a:r>
              <a:rPr lang="ru-RU" b="1" dirty="0">
                <a:latin typeface="Circe"/>
              </a:rPr>
              <a:t>«Учебно-методическое и организационное обеспечение общеобразовательных программ, реализуемых в цифровой образовательной среде» </a:t>
            </a:r>
          </a:p>
          <a:p>
            <a:pPr marL="457200" lvl="1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irce"/>
              </a:rPr>
              <a:t>Подайте заявку на подключение к системе «1С:Образование» прямо сейчас!</a:t>
            </a:r>
            <a:endParaRPr lang="ru-RU" dirty="0">
              <a:solidFill>
                <a:srgbClr val="FF0000"/>
              </a:solidFill>
              <a:latin typeface="Circe"/>
            </a:endParaRP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303E8E-624A-2706-1077-9E180E56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25" y="2204942"/>
            <a:ext cx="3988079" cy="8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D36E55D-8C88-F593-3A01-A3CE8588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81" y="3035546"/>
            <a:ext cx="2086766" cy="20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076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14095</TotalTime>
  <Words>897</Words>
  <Application>Microsoft Office PowerPoint</Application>
  <PresentationFormat>Широкоэкранный</PresentationFormat>
  <Paragraphs>100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Circe</vt:lpstr>
      <vt:lpstr>Тема Office</vt:lpstr>
      <vt:lpstr>Онлайн-педсовет «1С:Образование»: опыт использования в школах и планы на новый учебный год</vt:lpstr>
      <vt:lpstr>Облачная система «1С:Образование»</vt:lpstr>
      <vt:lpstr>Как прошел 2021-2022 учебный год</vt:lpstr>
      <vt:lpstr>Что планируем на новый 2022-2023 учебный год?</vt:lpstr>
      <vt:lpstr>Что такое «Центр экспертизы 1С:Образование»? Это лучшие примеры цифровой грамотности учителей и учащихся!</vt:lpstr>
      <vt:lpstr>Лингвистическая гимназия № 23 им. А.Г. Столетова,  г. Владимир</vt:lpstr>
      <vt:lpstr>МБОУ СОШ № 1 имени Н.М. Самбурова г. Анапы </vt:lpstr>
      <vt:lpstr>МБОУ СОШ № 1 г. Михайловска, Ставропольский край</vt:lpstr>
      <vt:lpstr>Станьте «Центром экспертизы «1С:Образование»!</vt:lpstr>
      <vt:lpstr>Приглашаем к сотрудничеству учителей-методистов</vt:lpstr>
      <vt:lpstr>Примите участие в «Методическом акселераторе»!</vt:lpstr>
      <vt:lpstr>Разыгрываем бесплатные подписки на 12 месяцев !</vt:lpstr>
      <vt:lpstr>Подсказки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351</cp:revision>
  <dcterms:created xsi:type="dcterms:W3CDTF">2018-08-08T13:50:28Z</dcterms:created>
  <dcterms:modified xsi:type="dcterms:W3CDTF">2022-05-19T11:15:32Z</dcterms:modified>
</cp:coreProperties>
</file>