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21"/>
  </p:notesMasterIdLst>
  <p:sldIdLst>
    <p:sldId id="257" r:id="rId2"/>
    <p:sldId id="1022" r:id="rId3"/>
    <p:sldId id="1092" r:id="rId4"/>
    <p:sldId id="946" r:id="rId5"/>
    <p:sldId id="1089" r:id="rId6"/>
    <p:sldId id="1084" r:id="rId7"/>
    <p:sldId id="1085" r:id="rId8"/>
    <p:sldId id="1023" r:id="rId9"/>
    <p:sldId id="1093" r:id="rId10"/>
    <p:sldId id="1090" r:id="rId11"/>
    <p:sldId id="1091" r:id="rId12"/>
    <p:sldId id="1086" r:id="rId13"/>
    <p:sldId id="1088" r:id="rId14"/>
    <p:sldId id="1027" r:id="rId15"/>
    <p:sldId id="278" r:id="rId16"/>
    <p:sldId id="1083" r:id="rId17"/>
    <p:sldId id="360" r:id="rId18"/>
    <p:sldId id="1075" r:id="rId19"/>
    <p:sldId id="259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Futura PT Demi" panose="020B0604020202020204" pitchFamily="34" charset="-52"/>
      <p:regular r:id="rId26"/>
      <p:italic r:id="rId27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99"/>
    <a:srgbClr val="CC9900"/>
    <a:srgbClr val="CCCC00"/>
    <a:srgbClr val="0000FF"/>
    <a:srgbClr val="CC0000"/>
    <a:srgbClr val="FF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 autoAdjust="0"/>
    <p:restoredTop sz="94660"/>
  </p:normalViewPr>
  <p:slideViewPr>
    <p:cSldViewPr showGuides="1">
      <p:cViewPr varScale="1">
        <p:scale>
          <a:sx n="81" d="100"/>
          <a:sy n="81" d="100"/>
        </p:scale>
        <p:origin x="720" y="53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98371F5E-13A8-72FE-E628-7AA0091EEFF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D0F1F9D2-6230-5D96-FB93-C62AE23E4AC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471FA1-2E46-445E-9003-59F618F3B1BB}" type="datetimeFigureOut">
              <a:rPr lang="ru-RU" altLang="ru-RU"/>
              <a:pPr>
                <a:defRPr/>
              </a:pPr>
              <a:t>11.05.2022</a:t>
            </a:fld>
            <a:endParaRPr lang="ru-RU" altLang="ru-RU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37785E40-E22A-2361-D093-BC6949E3753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85D9F9CB-0FB1-68D8-8215-BF41952425F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2124C065-D4F2-3B3A-385B-93A8F384FC0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CF4C2825-84B3-5891-72F4-C512F52C75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42D47F-14DD-4A6A-AAAE-AC9040DE8D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>
            <a:extLst>
              <a:ext uri="{FF2B5EF4-FFF2-40B4-BE49-F238E27FC236}">
                <a16:creationId xmlns:a16="http://schemas.microsoft.com/office/drawing/2014/main" id="{77672E08-E8F8-DCDC-3D07-5759B06F99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>
            <a:extLst>
              <a:ext uri="{FF2B5EF4-FFF2-40B4-BE49-F238E27FC236}">
                <a16:creationId xmlns:a16="http://schemas.microsoft.com/office/drawing/2014/main" id="{00A45E16-74FA-7B94-1383-5EFF6B1375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/>
              <a:t>Дополнительно вместе с системой «1С:Образование» можно использовать автономную программно-методическую систему «1С:Оценка качества образования». Эта система предназначена для оценки уровня освоения образовательной программы в соответствии с требованиями ФГОС на основе контролируемых элементов содержания (КЭС). В системе возможна оценка индивидуальных достижений обучающихся, внутриклассное и внутришкольное оценивание. Основное преимущество использования системы – построение внутришкольной системы оценки качества в соответствии с требованиями процедур внешней оценки – ВПР, ЕГЭ и ОГЭ. Использование системы позволяет увидеть проблемные места в освоении образовательной программы, проанализировать причины их возникновения и принять управленческие решения по их исправлению в течение учебного года, т.е. до проведения мероприятий внешней оценки.</a:t>
            </a:r>
          </a:p>
          <a:p>
            <a:r>
              <a:rPr lang="ru-RU" altLang="ru-RU"/>
              <a:t>Программа разработана на основе методики ведущего научного сотрудника Института управления образованием РАО,  кандидата педагогических наук, доцента Н.Б. Фоминой.</a:t>
            </a:r>
          </a:p>
          <a:p>
            <a:r>
              <a:rPr lang="ru-RU" altLang="ru-RU"/>
              <a:t>Система оценки качества может использоваться как совместно с системой «1С:Образование», так и автономно.</a:t>
            </a:r>
          </a:p>
          <a:p>
            <a:endParaRPr lang="ru-RU" altLang="ru-RU"/>
          </a:p>
        </p:txBody>
      </p:sp>
      <p:sp>
        <p:nvSpPr>
          <p:cNvPr id="25604" name="Номер слайда 3">
            <a:extLst>
              <a:ext uri="{FF2B5EF4-FFF2-40B4-BE49-F238E27FC236}">
                <a16:creationId xmlns:a16="http://schemas.microsoft.com/office/drawing/2014/main" id="{5BE22C93-85A8-9C49-276A-9375A25AF1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E505BFD-70D0-45C9-9CF7-5302EB46F7A1}" type="slidenum">
              <a:rPr lang="ru-RU" altLang="ru-RU" smtClean="0"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14</a:t>
            </a:fld>
            <a:endParaRPr lang="ru-RU" altLang="ru-RU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>
            <a:extLst>
              <a:ext uri="{FF2B5EF4-FFF2-40B4-BE49-F238E27FC236}">
                <a16:creationId xmlns:a16="http://schemas.microsoft.com/office/drawing/2014/main" id="{4343F23D-CBCE-F98D-A052-02733F4F2A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>
            <a:extLst>
              <a:ext uri="{FF2B5EF4-FFF2-40B4-BE49-F238E27FC236}">
                <a16:creationId xmlns:a16="http://schemas.microsoft.com/office/drawing/2014/main" id="{0C219377-C868-28D5-B6AE-370C9639C5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Подключиться к системе очень просто – достаточно подать заявку через сайт, </a:t>
            </a:r>
            <a:r>
              <a:rPr lang="en-US" altLang="ru-RU"/>
              <a:t>qr</a:t>
            </a:r>
            <a:r>
              <a:rPr lang="ru-RU" altLang="ru-RU"/>
              <a:t>-код на слайде.</a:t>
            </a:r>
          </a:p>
        </p:txBody>
      </p:sp>
      <p:sp>
        <p:nvSpPr>
          <p:cNvPr id="27652" name="Номер слайда 3">
            <a:extLst>
              <a:ext uri="{FF2B5EF4-FFF2-40B4-BE49-F238E27FC236}">
                <a16:creationId xmlns:a16="http://schemas.microsoft.com/office/drawing/2014/main" id="{D496DADA-CC71-E9C6-F2C5-5EC30662B9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238892A-0A1D-4EAB-AADF-BD67FB291131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>
            <a:extLst>
              <a:ext uri="{FF2B5EF4-FFF2-40B4-BE49-F238E27FC236}">
                <a16:creationId xmlns:a16="http://schemas.microsoft.com/office/drawing/2014/main" id="{FCF123FB-8C2E-90C1-6335-C8B1168B0C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>
            <a:extLst>
              <a:ext uri="{FF2B5EF4-FFF2-40B4-BE49-F238E27FC236}">
                <a16:creationId xmlns:a16="http://schemas.microsoft.com/office/drawing/2014/main" id="{C65D28D5-F41A-24E5-BBD7-30682CE113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/>
              <a:t>Дополнительно вместе с системой «1С:Образование» можно использовать автономную программно-методическую систему «1С:Оценка качества образования». Эта система предназначена для оценки уровня освоения образовательной программы в соответствии с требованиями ФГОС на основе контролируемых элементов содержания (КЭС). В системе возможна оценка индивидуальных достижений обучающихся, внутриклассное и внутришкольное оценивание. Основное преимущество использования системы – построение внутришкольной системы оценки качества в соответствии с требованиями процедур внешней оценки – ВПР, ЕГЭ и ОГЭ. Использование системы позволяет увидеть проблемные места в освоении образовательной программы, проанализировать причины их возникновения и принять управленческие решения по их исправлению в течение учебного года, т.е. до проведения мероприятий внешней оценки.</a:t>
            </a:r>
          </a:p>
          <a:p>
            <a:r>
              <a:rPr lang="ru-RU" altLang="ru-RU"/>
              <a:t>Программа разработана на основе методики ведущего научного сотрудника Института управления образованием РАО,  кандидата педагогических наук, доцента Н.Б. Фоминой.</a:t>
            </a:r>
          </a:p>
          <a:p>
            <a:r>
              <a:rPr lang="ru-RU" altLang="ru-RU"/>
              <a:t>Система оценки качества может использоваться как совместно с системой «1С:Образование», так и автономно.</a:t>
            </a:r>
          </a:p>
          <a:p>
            <a:endParaRPr lang="ru-RU" altLang="ru-RU"/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C2D86B77-7258-D4FA-32D3-F994FB6624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7B70AB-E1CD-44FC-963D-F2D58C4A0F21}" type="slidenum">
              <a:rPr lang="ru-RU" altLang="ru-RU" smtClean="0"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16</a:t>
            </a:fld>
            <a:endParaRPr lang="ru-RU" altLang="ru-RU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>
            <a:extLst>
              <a:ext uri="{FF2B5EF4-FFF2-40B4-BE49-F238E27FC236}">
                <a16:creationId xmlns:a16="http://schemas.microsoft.com/office/drawing/2014/main" id="{1A3B510E-9AB2-EAD5-BABD-F4EE5380F1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>
            <a:extLst>
              <a:ext uri="{FF2B5EF4-FFF2-40B4-BE49-F238E27FC236}">
                <a16:creationId xmlns:a16="http://schemas.microsoft.com/office/drawing/2014/main" id="{91A53074-DA75-45DC-2E35-6BCC78CE23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/>
              <a:t>Мы знаем, что одним из барьеров на пути использования современных цифровых решений в школах является невысокая цифровая грамотность педагогов. Все желающие исправить эту ситуацию могут пройти обучение на курсах фирмы 1С с выдачей удостоверения о повышении квалификации установленного образца.</a:t>
            </a:r>
          </a:p>
        </p:txBody>
      </p:sp>
      <p:sp>
        <p:nvSpPr>
          <p:cNvPr id="32772" name="Номер слайда 3">
            <a:extLst>
              <a:ext uri="{FF2B5EF4-FFF2-40B4-BE49-F238E27FC236}">
                <a16:creationId xmlns:a16="http://schemas.microsoft.com/office/drawing/2014/main" id="{29058DD1-C66B-9148-5552-CF9ED2BE89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9B52EE-FFDF-4262-86A0-B638DFD6EC87}" type="slidenum">
              <a:rPr lang="ru-RU" altLang="ru-RU" smtClean="0"/>
              <a:pPr/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11E9EB6A-3F22-348A-F1B1-EA65026CD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898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6986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35948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43101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59099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B1A44C-06EF-A82B-7F0A-4391373DE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AE5A6-BA78-4ADC-A25E-6999C018C0FB}" type="datetime1">
              <a:rPr lang="ru-RU"/>
              <a:pPr>
                <a:defRPr/>
              </a:pPr>
              <a:t>11.05.2022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483C91-074E-D582-5B48-CA4C6AF81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2C0907-089B-B402-505D-FDA9029F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C11CB-587D-41D8-9193-8946B981A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85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56ED4F2A-0E00-9AD5-ABD7-5BD83036F0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654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0738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94A6DB8F-99C4-D48A-264C-6B41543B10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3060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4977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8140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4376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07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89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>
            <a:extLst>
              <a:ext uri="{FF2B5EF4-FFF2-40B4-BE49-F238E27FC236}">
                <a16:creationId xmlns:a16="http://schemas.microsoft.com/office/drawing/2014/main" id="{E88253C4-EAED-A68C-CC3D-D9FEA2D8998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5C3F224E-01FA-4E16-52AC-584FAEFF9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82AF1FDD-7998-D516-8DD3-AB49077932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69" r:id="rId3"/>
    <p:sldLayoutId id="2147483881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8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dsoo.ru/Primernie_rabochie_progra.htm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fipi.ru/metodicheskaya-kopilka/univers-kodifikatory-oko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oko/registe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oko/how-to-start-1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oko/how-to-start-1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hyperlink" Target="https://obrazovanie.1c.ru/events/2021/11-23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egalacts.ru/doc/273_FZ-ob-obrazovanii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fgosreestr.r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5">
            <a:extLst>
              <a:ext uri="{FF2B5EF4-FFF2-40B4-BE49-F238E27FC236}">
                <a16:creationId xmlns:a16="http://schemas.microsoft.com/office/drawing/2014/main" id="{02A83F44-B0ED-EC74-4A9C-9C746ADC9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2238375"/>
            <a:ext cx="61198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качеством образования в школе в условиях </a:t>
            </a:r>
            <a:b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перехода к новым ФГОС </a:t>
            </a:r>
            <a:b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начального и основного общего образования</a:t>
            </a:r>
          </a:p>
        </p:txBody>
      </p:sp>
      <p:sp>
        <p:nvSpPr>
          <p:cNvPr id="8195" name="Прямоугольник 8">
            <a:extLst>
              <a:ext uri="{FF2B5EF4-FFF2-40B4-BE49-F238E27FC236}">
                <a16:creationId xmlns:a16="http://schemas.microsoft.com/office/drawing/2014/main" id="{304F757E-5C64-9B4D-0DAF-FBE4202E2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3790950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8196" name="TextBox 9">
            <a:extLst>
              <a:ext uri="{FF2B5EF4-FFF2-40B4-BE49-F238E27FC236}">
                <a16:creationId xmlns:a16="http://schemas.microsoft.com/office/drawing/2014/main" id="{2A76985E-8E59-771F-D54D-6E25C5E3A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5589588"/>
            <a:ext cx="27495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rgbClr val="1C1C1C"/>
                </a:solidFill>
              </a:rPr>
              <a:t>Чернецкая Т. А.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rgbClr val="1C1C1C"/>
                </a:solidFill>
              </a:rPr>
              <a:t>Ведущий методист, к.п.н.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rgbClr val="1C1C1C"/>
                </a:solidFill>
              </a:rPr>
              <a:t>Фирма «1С»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DD419-A171-BFB2-6EAF-B783B0B52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3" y="332656"/>
            <a:ext cx="9410700" cy="1081087"/>
          </a:xfrm>
        </p:spPr>
        <p:txBody>
          <a:bodyPr/>
          <a:lstStyle/>
          <a:p>
            <a:r>
              <a:rPr lang="ru-RU" kern="1200" dirty="0">
                <a:solidFill>
                  <a:srgbClr val="C00000"/>
                </a:solidFill>
              </a:rPr>
              <a:t>Особенности оценки предметных результатов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642261-E147-83E0-7154-6773E765F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ffectLst/>
                <a:latin typeface="Futura PT Demi" panose="020B0604020202020204" pitchFamily="34" charset="-52"/>
              </a:rPr>
              <a:t>Основным предметом оценки в соответствии с требованиями ФГОС ООО является способность к решению учебно-познавательных и учебно-практических задач, основанных на изучаемом учебном материале, с использованием способов действий, релевантных содержанию учебных предметов</a:t>
            </a:r>
          </a:p>
          <a:p>
            <a:r>
              <a:rPr lang="ru-RU" dirty="0">
                <a:latin typeface="Futura PT Demi" panose="020B0604020202020204" pitchFamily="34" charset="-52"/>
              </a:rPr>
              <a:t>Критерии оценки:</a:t>
            </a:r>
          </a:p>
          <a:p>
            <a:pPr lvl="1"/>
            <a:r>
              <a:rPr lang="ru-RU" dirty="0">
                <a:solidFill>
                  <a:srgbClr val="C00000"/>
                </a:solidFill>
                <a:latin typeface="Futura PT Demi" panose="020B0604020202020204" pitchFamily="34" charset="-52"/>
              </a:rPr>
              <a:t>Знание и понимание </a:t>
            </a:r>
            <a:r>
              <a:rPr lang="ru-RU" dirty="0">
                <a:latin typeface="Futura PT Demi" panose="020B0604020202020204" pitchFamily="34" charset="-52"/>
              </a:rPr>
              <a:t>- </a:t>
            </a:r>
            <a:r>
              <a:rPr lang="ru-RU" dirty="0">
                <a:effectLst/>
                <a:latin typeface="Futura PT Demi" panose="020B0604020202020204" pitchFamily="34" charset="-52"/>
              </a:rPr>
              <a:t>включает знание и понимание роли изучаемой области знания/вида деятельности в различных контекстах, знание и понимание терминологии, понятий и идей, а также процедурных знаний или алгоритмов</a:t>
            </a:r>
            <a:endParaRPr lang="ru-RU" dirty="0">
              <a:latin typeface="Futura PT Demi" panose="020B0604020202020204" pitchFamily="34" charset="-52"/>
            </a:endParaRPr>
          </a:p>
          <a:p>
            <a:pPr lvl="1"/>
            <a:r>
              <a:rPr lang="ru-RU" dirty="0">
                <a:solidFill>
                  <a:srgbClr val="C00000"/>
                </a:solidFill>
                <a:latin typeface="Futura PT Demi" panose="020B0604020202020204" pitchFamily="34" charset="-52"/>
              </a:rPr>
              <a:t>Применение</a:t>
            </a:r>
            <a:r>
              <a:rPr lang="ru-RU" dirty="0">
                <a:latin typeface="Futura PT Demi" panose="020B0604020202020204" pitchFamily="34" charset="-52"/>
              </a:rPr>
              <a:t> - </a:t>
            </a:r>
            <a:r>
              <a:rPr lang="ru-RU" dirty="0">
                <a:effectLst/>
                <a:latin typeface="Futura PT Demi" panose="020B0604020202020204" pitchFamily="34" charset="-52"/>
              </a:rPr>
              <a:t>использование изучаемого материала при решении учебных задач/проблем, различающихся сложностью предметного содержания… и использование специфических для предмета способов действий и видов деятельности по получению нового знания, его интерпретации, применению и преобразованию</a:t>
            </a:r>
            <a:endParaRPr lang="ru-RU" dirty="0">
              <a:latin typeface="Futura PT Demi" panose="020B0604020202020204" pitchFamily="34" charset="-52"/>
            </a:endParaRPr>
          </a:p>
          <a:p>
            <a:pPr lvl="1"/>
            <a:r>
              <a:rPr lang="ru-RU" dirty="0">
                <a:solidFill>
                  <a:srgbClr val="C00000"/>
                </a:solidFill>
                <a:latin typeface="Futura PT Demi" panose="020B0604020202020204" pitchFamily="34" charset="-52"/>
              </a:rPr>
              <a:t>Функциональность</a:t>
            </a:r>
            <a:r>
              <a:rPr lang="ru-RU" dirty="0">
                <a:latin typeface="Futura PT Demi" panose="020B0604020202020204" pitchFamily="34" charset="-52"/>
              </a:rPr>
              <a:t> - включает использование теоретического материала, методологического</a:t>
            </a:r>
            <a:br>
              <a:rPr lang="ru-RU" dirty="0">
                <a:latin typeface="Futura PT Demi" panose="020B0604020202020204" pitchFamily="34" charset="-52"/>
              </a:rPr>
            </a:br>
            <a:r>
              <a:rPr lang="ru-RU" dirty="0">
                <a:latin typeface="Futura PT Demi" panose="020B0604020202020204" pitchFamily="34" charset="-52"/>
              </a:rPr>
              <a:t>и процедурного знания при решении внеучебных проблем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5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1A355-A2BA-0BC6-C22F-60096BE76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3" y="260648"/>
            <a:ext cx="9410700" cy="1081087"/>
          </a:xfrm>
        </p:spPr>
        <p:txBody>
          <a:bodyPr/>
          <a:lstStyle/>
          <a:p>
            <a:r>
              <a:rPr lang="ru-RU" kern="1200" dirty="0">
                <a:solidFill>
                  <a:srgbClr val="C00000"/>
                </a:solidFill>
              </a:rPr>
              <a:t>Организация и содержание некоторых оценочных процедур оценки предметных результатов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789F7-3F17-DBEC-F94B-759846FB2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50" y="2276872"/>
            <a:ext cx="11569700" cy="3168650"/>
          </a:xfrm>
        </p:spPr>
        <p:txBody>
          <a:bodyPr/>
          <a:lstStyle/>
          <a:p>
            <a:r>
              <a:rPr lang="ru-RU" dirty="0">
                <a:effectLst/>
                <a:latin typeface="Futura PT Demi" panose="020B0604020202020204" pitchFamily="34" charset="-52"/>
              </a:rPr>
              <a:t>Текущая оценка представляет собой процедуру оценки индивидуального продвижения в освоении программы учебного предмета; может быть как формирующей, так и диагностической. Объектом текущей оценки являются </a:t>
            </a:r>
            <a:r>
              <a:rPr lang="ru-RU" dirty="0">
                <a:solidFill>
                  <a:srgbClr val="C00000"/>
                </a:solidFill>
                <a:effectLst/>
                <a:latin typeface="Futura PT Demi" panose="020B0604020202020204" pitchFamily="34" charset="-52"/>
              </a:rPr>
              <a:t>тематические планируемые результаты</a:t>
            </a:r>
            <a:r>
              <a:rPr lang="ru-RU" dirty="0">
                <a:effectLst/>
                <a:latin typeface="Futura PT Demi" panose="020B0604020202020204" pitchFamily="34" charset="-52"/>
              </a:rPr>
              <a:t>, этапы освоения которых зафиксированы в тематическом планировании</a:t>
            </a:r>
          </a:p>
          <a:p>
            <a:r>
              <a:rPr lang="ru-RU" dirty="0">
                <a:effectLst/>
                <a:latin typeface="Futura PT Demi" panose="020B0604020202020204" pitchFamily="34" charset="-52"/>
              </a:rPr>
              <a:t>Тематическая оценка представляет собой процедуру </a:t>
            </a:r>
            <a:r>
              <a:rPr lang="ru-RU" dirty="0">
                <a:solidFill>
                  <a:srgbClr val="C00000"/>
                </a:solidFill>
                <a:effectLst/>
                <a:latin typeface="Futura PT Demi" panose="020B0604020202020204" pitchFamily="34" charset="-52"/>
              </a:rPr>
              <a:t>оценки уровня достижения тематических планируемых результатов по предмету</a:t>
            </a:r>
            <a:r>
              <a:rPr lang="ru-RU" dirty="0">
                <a:effectLst/>
                <a:latin typeface="Futura PT Demi" panose="020B0604020202020204" pitchFamily="34" charset="-52"/>
              </a:rPr>
              <a:t>, которые фиксируются в учебных методических комплектах, рекомендованных Министерством просвещения РФ. Оценочные процедуры подбираются так, чтобы они предусматривали возможность оценки достижения всей совокупности планируемых результатов и каждого из них</a:t>
            </a:r>
          </a:p>
        </p:txBody>
      </p:sp>
    </p:spTree>
    <p:extLst>
      <p:ext uri="{BB962C8B-B14F-4D97-AF65-F5344CB8AC3E}">
        <p14:creationId xmlns:p14="http://schemas.microsoft.com/office/powerpoint/2010/main" val="2301393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2883115-7FE7-BD4F-7BDE-0D56E7634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331787"/>
            <a:ext cx="9721328" cy="1081088"/>
          </a:xfrm>
        </p:spPr>
        <p:txBody>
          <a:bodyPr/>
          <a:lstStyle/>
          <a:p>
            <a:pPr>
              <a:defRPr/>
            </a:pPr>
            <a:r>
              <a:rPr lang="ru-RU" kern="1200" dirty="0">
                <a:solidFill>
                  <a:srgbClr val="C00000"/>
                </a:solidFill>
              </a:rPr>
              <a:t>Примерные рабочие программы по предметам</a:t>
            </a:r>
            <a:br>
              <a:rPr lang="ru-RU" kern="1200" dirty="0">
                <a:solidFill>
                  <a:srgbClr val="C00000"/>
                </a:solidFill>
              </a:rPr>
            </a:br>
            <a:r>
              <a:rPr lang="en-US" kern="1200" dirty="0">
                <a:solidFill>
                  <a:srgbClr val="C00000"/>
                </a:solidFill>
                <a:hlinkClick r:id="rId2"/>
              </a:rPr>
              <a:t>https://edsoo.ru/Primernie_rabochie_progra.htm</a:t>
            </a:r>
            <a:r>
              <a:rPr lang="ru-RU" kern="12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AA0017-7999-AA86-3332-ECFC70DFD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39" y="1556792"/>
            <a:ext cx="7776864" cy="31686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dirty="0"/>
              <a:t>Структура примерной рабочей программы по предмету:</a:t>
            </a:r>
          </a:p>
          <a:p>
            <a:pPr>
              <a:defRPr/>
            </a:pPr>
            <a:r>
              <a:rPr lang="ru-RU" dirty="0"/>
              <a:t>Пояснительная записка, включающая цели изучения учебного предмета, общую характеристику предмета, место предмета в учебном плане</a:t>
            </a:r>
          </a:p>
          <a:p>
            <a:pPr>
              <a:defRPr/>
            </a:pPr>
            <a:r>
              <a:rPr lang="ru-RU" dirty="0"/>
              <a:t>Содержание образования (по годам обучения)</a:t>
            </a:r>
          </a:p>
          <a:p>
            <a:r>
              <a:rPr lang="ru-RU" dirty="0"/>
              <a:t>Планируемые результаты освоения рабочей программы:</a:t>
            </a:r>
          </a:p>
          <a:p>
            <a:pPr lvl="1"/>
            <a:r>
              <a:rPr lang="ru-RU" dirty="0"/>
              <a:t>Личностные и метапредметные результаты (раскрываются на основе обновленного ФГОС с учетом специфики учебного предмета)</a:t>
            </a:r>
          </a:p>
          <a:p>
            <a:pPr lvl="1"/>
            <a:r>
              <a:rPr lang="ru-RU" dirty="0"/>
              <a:t>Предметные (по годам обучения) </a:t>
            </a:r>
          </a:p>
          <a:p>
            <a:r>
              <a:rPr lang="ru-RU" dirty="0"/>
              <a:t>Тематическое планирование (примерные темы и количество часов, отводимое на их изучение; основное программное содержание; основные виды деятельности обучающихся)</a:t>
            </a:r>
          </a:p>
          <a:p>
            <a:pPr marL="0" indent="0">
              <a:buNone/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496F5F-FD56-A269-7DF8-021BA16BA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530" y="1988840"/>
            <a:ext cx="422447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24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F84AE-A3E8-4D4B-179D-99D098F18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340247"/>
            <a:ext cx="10081120" cy="1081087"/>
          </a:xfrm>
        </p:spPr>
        <p:txBody>
          <a:bodyPr/>
          <a:lstStyle/>
          <a:p>
            <a:r>
              <a:rPr lang="ru-RU" kern="1200" dirty="0">
                <a:solidFill>
                  <a:srgbClr val="C00000"/>
                </a:solidFill>
              </a:rPr>
              <a:t>Универсальные кодификаторы для процедур оценки качества образования </a:t>
            </a:r>
            <a:br>
              <a:rPr lang="ru-RU" kern="1200" dirty="0">
                <a:solidFill>
                  <a:srgbClr val="C00000"/>
                </a:solidFill>
              </a:rPr>
            </a:br>
            <a:r>
              <a:rPr lang="en-US" sz="2400" dirty="0">
                <a:hlinkClick r:id="rId2"/>
              </a:rPr>
              <a:t>https://fipi.ru/metodicheskaya-kopilka/univers-kodifikatory-oko</a:t>
            </a:r>
            <a:r>
              <a:rPr lang="ru-RU" sz="2400" dirty="0"/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1B0FDD-F37E-C8FE-EC40-D10DD4B7B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170" y="1599189"/>
            <a:ext cx="8743950" cy="9334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706A77B-A777-55B6-7F11-E1DD5487F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86" y="2481775"/>
            <a:ext cx="7751415" cy="21524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DEF9D04-2CB5-1A20-F7F6-78578E956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848" y="2807850"/>
            <a:ext cx="7564002" cy="303502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0C0FAB1-EF92-1782-7C8B-F4B6B5EC5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472" y="4104380"/>
            <a:ext cx="7563190" cy="271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33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36AA514-0AEE-902C-48D5-E99A437084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33550" y="171450"/>
            <a:ext cx="9186863" cy="1081088"/>
          </a:xfrm>
        </p:spPr>
        <p:txBody>
          <a:bodyPr/>
          <a:lstStyle/>
          <a:p>
            <a:r>
              <a:rPr lang="ru-RU" altLang="ru-RU">
                <a:solidFill>
                  <a:srgbClr val="C00000"/>
                </a:solidFill>
                <a:latin typeface="Futura PT Demi" pitchFamily="34" charset="-52"/>
              </a:rPr>
              <a:t>Система «1С:Оценка качества образования</a:t>
            </a:r>
            <a:r>
              <a:rPr lang="ru-RU" altLang="ru-RU" sz="2600">
                <a:solidFill>
                  <a:srgbClr val="FF0000"/>
                </a:solidFill>
                <a:latin typeface="Futura PT Demi" pitchFamily="34" charset="-52"/>
              </a:rPr>
              <a:t>»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59648C7-78D8-D94E-7A0E-5E8ACA8F84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8412" y="1340768"/>
            <a:ext cx="6546850" cy="3997325"/>
          </a:xfrm>
        </p:spPr>
        <p:txBody>
          <a:bodyPr/>
          <a:lstStyle/>
          <a:p>
            <a:r>
              <a:rPr lang="ru-RU" altLang="ru-RU" dirty="0">
                <a:latin typeface="Futura PT Demi" pitchFamily="34" charset="-52"/>
              </a:rPr>
              <a:t>Оценка индивидуального уровня достижения планируемых результатов ООП на основе проверяемых элементов содержания </a:t>
            </a:r>
          </a:p>
          <a:p>
            <a:r>
              <a:rPr lang="ru-RU" dirty="0"/>
              <a:t>О</a:t>
            </a:r>
            <a:r>
              <a:rPr lang="ru-RU" dirty="0">
                <a:ea typeface="+mn-ea"/>
                <a:cs typeface="+mn-cs"/>
              </a:rPr>
              <a:t>ценки динамики индивидуальных образовательных достижений </a:t>
            </a:r>
          </a:p>
          <a:p>
            <a:r>
              <a:rPr lang="ru-RU" dirty="0">
                <a:ea typeface="+mn-ea"/>
                <a:cs typeface="+mn-cs"/>
              </a:rPr>
              <a:t>Учет особенностей обучающихся для интерпретации полученных результатов</a:t>
            </a:r>
          </a:p>
          <a:p>
            <a:r>
              <a:rPr lang="ru-RU" altLang="ru-RU" dirty="0">
                <a:latin typeface="Futura PT Demi" pitchFamily="34" charset="-52"/>
              </a:rPr>
              <a:t>Анализ объективности оценивания индивидуальных образовательных достижений обучающихся</a:t>
            </a:r>
          </a:p>
          <a:p>
            <a:r>
              <a:rPr lang="ru-RU" altLang="ru-RU" dirty="0">
                <a:latin typeface="Futura PT Demi" pitchFamily="34" charset="-52"/>
              </a:rPr>
              <a:t>Мониторинг профессионального мастерства учителя педагога</a:t>
            </a:r>
          </a:p>
          <a:p>
            <a:r>
              <a:rPr lang="ru-RU" altLang="ru-RU" dirty="0">
                <a:latin typeface="Futura PT Demi" pitchFamily="34" charset="-52"/>
              </a:rPr>
              <a:t>Мониторинг качества образования в образовательной организации</a:t>
            </a:r>
          </a:p>
          <a:p>
            <a:r>
              <a:rPr lang="ru-RU" altLang="ru-RU" dirty="0">
                <a:latin typeface="Futura PT Demi" pitchFamily="34" charset="-52"/>
              </a:rPr>
              <a:t>Прогноз повышения качества образования с перечислением управленческих действий по реализации прогноза</a:t>
            </a:r>
          </a:p>
        </p:txBody>
      </p:sp>
      <p:pic>
        <p:nvPicPr>
          <p:cNvPr id="24580" name="Picture 5">
            <a:extLst>
              <a:ext uri="{FF2B5EF4-FFF2-40B4-BE49-F238E27FC236}">
                <a16:creationId xmlns:a16="http://schemas.microsoft.com/office/drawing/2014/main" id="{97E0BA36-DCEE-2BB1-261A-3854DADF0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1665288"/>
            <a:ext cx="5341937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9F842C6C-7B64-41F7-64E5-672DFFCD4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138" y="3644900"/>
            <a:ext cx="535622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9E383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44450" algn="ctr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>
            <a:extLst>
              <a:ext uri="{FF2B5EF4-FFF2-40B4-BE49-F238E27FC236}">
                <a16:creationId xmlns:a16="http://schemas.microsoft.com/office/drawing/2014/main" id="{523292E6-6216-A588-7C8F-2CCBC72AC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213" y="1524000"/>
            <a:ext cx="6386512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399" dirty="0"/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hlinkClick r:id="rId3"/>
              </a:rPr>
              <a:t>https://obrazovanie.1c.ru/oko/register/</a:t>
            </a:r>
            <a:endParaRPr lang="ru-RU" sz="2399" dirty="0">
              <a:solidFill>
                <a:srgbClr val="0D3E65"/>
              </a:solidFill>
            </a:endParaRPr>
          </a:p>
          <a:p>
            <a:pPr>
              <a:defRPr/>
            </a:pPr>
            <a:r>
              <a:rPr lang="ru-RU" sz="2399" dirty="0"/>
              <a:t>Не забудьте отметить пункт «Назначить тестовый период для нового пользователя»</a:t>
            </a:r>
          </a:p>
          <a:p>
            <a:pPr>
              <a:defRPr/>
            </a:pPr>
            <a:r>
              <a:rPr lang="ru-RU" sz="2399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FontTx/>
              <a:buNone/>
              <a:defRPr/>
            </a:pPr>
            <a:r>
              <a:rPr lang="ru-RU" sz="2399" dirty="0">
                <a:solidFill>
                  <a:srgbClr val="C00000"/>
                </a:solidFill>
              </a:rPr>
              <a:t>Можно начинать пользоваться!</a:t>
            </a:r>
          </a:p>
          <a:p>
            <a:pPr marL="0" indent="0" algn="ctr">
              <a:buFontTx/>
              <a:buNone/>
              <a:defRPr/>
            </a:pPr>
            <a:r>
              <a:rPr lang="ru-RU" sz="2399" dirty="0">
                <a:solidFill>
                  <a:srgbClr val="C00000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F5FE9CD1-F1DC-F36B-10FB-A83251C3E9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850" y="342900"/>
            <a:ext cx="9191625" cy="820738"/>
          </a:xfrm>
        </p:spPr>
        <p:txBody>
          <a:bodyPr/>
          <a:lstStyle/>
          <a:p>
            <a:r>
              <a:rPr lang="ru-RU" altLang="ru-RU">
                <a:solidFill>
                  <a:srgbClr val="C00000"/>
                </a:solidFill>
                <a:latin typeface="Futura PT Demi" pitchFamily="34" charset="-52"/>
              </a:rPr>
              <a:t>Как подключиться к системе «1С:Оценка качества образования»</a:t>
            </a:r>
          </a:p>
        </p:txBody>
      </p:sp>
      <p:sp>
        <p:nvSpPr>
          <p:cNvPr id="411652" name="Rectangle 4">
            <a:extLst>
              <a:ext uri="{FF2B5EF4-FFF2-40B4-BE49-F238E27FC236}">
                <a16:creationId xmlns:a16="http://schemas.microsoft.com/office/drawing/2014/main" id="{AB513DD5-20C9-FDF5-A7BB-15E9408F1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9763" y="6319838"/>
            <a:ext cx="1020762" cy="2063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fld id="{818C54A2-0A03-4ACB-B2B0-10D42A339733}" type="slidenum">
              <a:rPr lang="ru-RU" altLang="ru-RU" sz="1333" b="1">
                <a:solidFill>
                  <a:srgbClr val="0D3E65"/>
                </a:solidFill>
              </a:rPr>
              <a:pPr algn="r">
                <a:defRPr/>
              </a:pPr>
              <a:t>15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26629" name="Рисунок 2">
            <a:extLst>
              <a:ext uri="{FF2B5EF4-FFF2-40B4-BE49-F238E27FC236}">
                <a16:creationId xmlns:a16="http://schemas.microsoft.com/office/drawing/2014/main" id="{DCAF7738-5320-561A-0042-6F72C3F88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1412875"/>
            <a:ext cx="457041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88AB9FF-6CDF-5A98-4615-0DDA83B72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33550" y="171450"/>
            <a:ext cx="9186863" cy="1081088"/>
          </a:xfrm>
        </p:spPr>
        <p:txBody>
          <a:bodyPr/>
          <a:lstStyle/>
          <a:p>
            <a:r>
              <a:rPr lang="ru-RU" altLang="ru-RU">
                <a:solidFill>
                  <a:srgbClr val="C00000"/>
                </a:solidFill>
                <a:latin typeface="Futura PT Demi" pitchFamily="34" charset="-52"/>
              </a:rPr>
              <a:t>Как начать использовать систему оценки качества?</a:t>
            </a:r>
            <a:endParaRPr lang="ru-RU" altLang="ru-RU" sz="2600">
              <a:solidFill>
                <a:srgbClr val="FF0000"/>
              </a:solidFill>
              <a:latin typeface="Futura PT Demi" pitchFamily="34" charset="-52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80D0436-4C3A-4920-EC2C-7A662C2B3D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9376" y="1716088"/>
            <a:ext cx="5956300" cy="39973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dirty="0"/>
              <a:t>Используйте ваш электронный журнал: все необходимые данные можно импортировать в систему оценки качества с помощью шаблонов </a:t>
            </a:r>
            <a:r>
              <a:rPr lang="en-US" altLang="ru-RU" dirty="0"/>
              <a:t>Microsoft Excel</a:t>
            </a:r>
            <a:endParaRPr lang="ru-RU" altLang="ru-RU" dirty="0"/>
          </a:p>
          <a:p>
            <a:pPr>
              <a:defRPr/>
            </a:pPr>
            <a:r>
              <a:rPr lang="ru-RU" altLang="ru-RU" dirty="0"/>
              <a:t>Подробнее: </a:t>
            </a:r>
            <a:r>
              <a:rPr lang="en-US" altLang="ru-RU" dirty="0">
                <a:hlinkClick r:id="rId3"/>
              </a:rPr>
              <a:t>https://obrazovanie.1c.ru/oko/how-to-start-1/</a:t>
            </a:r>
            <a:endParaRPr lang="ru-RU" altLang="ru-RU" dirty="0"/>
          </a:p>
          <a:p>
            <a:pPr>
              <a:defRPr/>
            </a:pPr>
            <a:endParaRPr lang="ru-RU" altLang="ru-RU" dirty="0"/>
          </a:p>
          <a:p>
            <a:pPr marL="0" indent="0" algn="ctr">
              <a:buFontTx/>
              <a:buNone/>
              <a:defRPr/>
            </a:pPr>
            <a:r>
              <a:rPr lang="ru-RU" altLang="ru-RU" sz="2399" dirty="0">
                <a:solidFill>
                  <a:srgbClr val="C00000"/>
                </a:solidFill>
              </a:rPr>
              <a:t>Проанализируйте итоги прошедшего учебного года за один день!</a:t>
            </a:r>
          </a:p>
        </p:txBody>
      </p:sp>
      <p:pic>
        <p:nvPicPr>
          <p:cNvPr id="28676" name="Рисунок 2">
            <a:extLst>
              <a:ext uri="{FF2B5EF4-FFF2-40B4-BE49-F238E27FC236}">
                <a16:creationId xmlns:a16="http://schemas.microsoft.com/office/drawing/2014/main" id="{FFA14C82-AD0F-AE6A-777E-834B99E4A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1144588"/>
            <a:ext cx="443865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0AF460B7-9E91-7092-B63A-DCEB636D5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8463" y="269875"/>
            <a:ext cx="10007600" cy="1081088"/>
          </a:xfrm>
        </p:spPr>
        <p:txBody>
          <a:bodyPr/>
          <a:lstStyle/>
          <a:p>
            <a:r>
              <a:rPr lang="ru-RU" altLang="ru-RU">
                <a:solidFill>
                  <a:srgbClr val="C00000"/>
                </a:solidFill>
                <a:latin typeface="Futura PT Demi" pitchFamily="34" charset="-52"/>
              </a:rPr>
              <a:t>Совместное использование систем «1С:Образование» и «1С:Оценка качества образования»</a:t>
            </a:r>
          </a:p>
        </p:txBody>
      </p:sp>
      <p:pic>
        <p:nvPicPr>
          <p:cNvPr id="30723" name="Рисунок 5">
            <a:extLst>
              <a:ext uri="{FF2B5EF4-FFF2-40B4-BE49-F238E27FC236}">
                <a16:creationId xmlns:a16="http://schemas.microsoft.com/office/drawing/2014/main" id="{F9353BC5-59E1-A6D7-89A0-1782387D6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3668713"/>
            <a:ext cx="41544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3119F61-A25D-8A8B-487A-67783C02F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1" y="1669256"/>
            <a:ext cx="6408911" cy="39989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ru-RU" altLang="ru-RU" kern="0" dirty="0"/>
              <a:t>Бесшовная интеграция: все необходимые данные для построения отчетов передаются в систему оценки качества автоматически</a:t>
            </a:r>
          </a:p>
          <a:p>
            <a:pPr>
              <a:defRPr/>
            </a:pPr>
            <a:r>
              <a:rPr lang="ru-RU" altLang="ru-RU" kern="0" dirty="0"/>
              <a:t>Нет необходимости ничего вносить руками</a:t>
            </a:r>
          </a:p>
          <a:p>
            <a:pPr>
              <a:defRPr/>
            </a:pPr>
            <a:r>
              <a:rPr lang="ru-RU" altLang="ru-RU" kern="0" dirty="0"/>
              <a:t>Можно проводить автоматизированные тестирования школьников по каждой теме учебного курса </a:t>
            </a:r>
            <a:br>
              <a:rPr lang="ru-RU" altLang="ru-RU" kern="0" dirty="0"/>
            </a:br>
            <a:r>
              <a:rPr lang="ru-RU" altLang="ru-RU" kern="0" dirty="0"/>
              <a:t>подробнее – в видеоматериалах на сайте </a:t>
            </a:r>
            <a:r>
              <a:rPr lang="en-US" altLang="ru-RU" kern="0" dirty="0">
                <a:hlinkClick r:id="rId3"/>
              </a:rPr>
              <a:t>https://obrazovanie.1c.ru/oko/how-to-start-1/</a:t>
            </a:r>
            <a:br>
              <a:rPr lang="ru-RU" altLang="ru-RU" kern="0" dirty="0"/>
            </a:br>
            <a:r>
              <a:rPr lang="en-US" altLang="ru-RU" kern="0" dirty="0">
                <a:hlinkClick r:id="rId4"/>
              </a:rPr>
              <a:t>https://obrazovanie.1c.ru/events/2021/11-23/</a:t>
            </a:r>
            <a:r>
              <a:rPr lang="ru-RU" altLang="ru-RU" kern="0" dirty="0"/>
              <a:t>  </a:t>
            </a:r>
          </a:p>
          <a:p>
            <a:pPr marL="0" indent="0">
              <a:buFontTx/>
              <a:buNone/>
              <a:defRPr/>
            </a:pPr>
            <a:endParaRPr lang="ru-RU" altLang="ru-RU" kern="0" dirty="0"/>
          </a:p>
        </p:txBody>
      </p:sp>
      <p:pic>
        <p:nvPicPr>
          <p:cNvPr id="30725" name="Рисунок 2">
            <a:extLst>
              <a:ext uri="{FF2B5EF4-FFF2-40B4-BE49-F238E27FC236}">
                <a16:creationId xmlns:a16="http://schemas.microsoft.com/office/drawing/2014/main" id="{0ADEDCE4-0008-33B8-00CF-4288D5AA9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350963"/>
            <a:ext cx="4564063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id="{42A07733-B7FA-6B78-562A-54804B5EAA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198438"/>
            <a:ext cx="8672512" cy="1081087"/>
          </a:xfrm>
        </p:spPr>
        <p:txBody>
          <a:bodyPr/>
          <a:lstStyle/>
          <a:p>
            <a:r>
              <a:rPr lang="ru-RU" altLang="ru-RU">
                <a:solidFill>
                  <a:srgbClr val="C00000"/>
                </a:solidFill>
                <a:latin typeface="Futura PT Demi" pitchFamily="34" charset="-52"/>
              </a:rPr>
              <a:t>Обучение пользователей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B5CDDC-1C0E-8AB4-AD9F-4FBF8037F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412875"/>
            <a:ext cx="7064375" cy="4768850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r>
              <a:rPr lang="ru-RU" sz="2800" dirty="0">
                <a:solidFill>
                  <a:srgbClr val="C00000"/>
                </a:solidFill>
              </a:rPr>
              <a:t>Новый курс повышения квалификации в Учебном центре № 1 фирмы «1С»: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Учебно-методическое и организационное обеспечение общеобразовательных программ, реализуемых в цифровой образовательной среде</a:t>
            </a:r>
          </a:p>
          <a:p>
            <a:pPr marL="0" indent="0">
              <a:buFontTx/>
              <a:buNone/>
              <a:defRPr/>
            </a:pPr>
            <a:endParaRPr lang="ru-RU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Удобный асинхронный онлайн-формат – можно изучать материалы курса в удобное время</a:t>
            </a: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Доступ к материалам курса в течение 90 дней</a:t>
            </a: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Основное внимание – практике использования программного обеспечения для решения реальных задач повседневной педагогической деятельности</a:t>
            </a: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Бесплатный доступ к системе «1С:Образование» на период обучения </a:t>
            </a: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Удостоверение о повышении квалификации в объеме 36 </a:t>
            </a:r>
            <a:r>
              <a:rPr lang="ru-RU" kern="1200" dirty="0" err="1">
                <a:latin typeface="Futura PT Demi" panose="020B0604020202020204" pitchFamily="34" charset="-52"/>
              </a:rPr>
              <a:t>ак</a:t>
            </a:r>
            <a:r>
              <a:rPr lang="ru-RU" kern="1200" dirty="0">
                <a:latin typeface="Futura PT Demi" panose="020B0604020202020204" pitchFamily="34" charset="-52"/>
              </a:rPr>
              <a:t>. часов установленного образца</a:t>
            </a:r>
          </a:p>
          <a:p>
            <a:pPr>
              <a:defRPr/>
            </a:pPr>
            <a:r>
              <a:rPr lang="ru-RU" kern="1200" dirty="0">
                <a:solidFill>
                  <a:srgbClr val="C00000"/>
                </a:solidFill>
                <a:latin typeface="Futura PT Demi" panose="020B0604020202020204" pitchFamily="34" charset="-52"/>
              </a:rPr>
              <a:t>Обновление материалов курса – летом 2022 года!</a:t>
            </a:r>
          </a:p>
        </p:txBody>
      </p:sp>
      <p:pic>
        <p:nvPicPr>
          <p:cNvPr id="31748" name="Рисунок 4">
            <a:extLst>
              <a:ext uri="{FF2B5EF4-FFF2-40B4-BE49-F238E27FC236}">
                <a16:creationId xmlns:a16="http://schemas.microsoft.com/office/drawing/2014/main" id="{FDDB64D4-62FE-0A0D-5299-D8BE117C3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1433513"/>
            <a:ext cx="3157538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Рисунок 4">
            <a:extLst>
              <a:ext uri="{FF2B5EF4-FFF2-40B4-BE49-F238E27FC236}">
                <a16:creationId xmlns:a16="http://schemas.microsoft.com/office/drawing/2014/main" id="{22E147B2-1C51-979E-110D-8EEEF96BC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562" y="3904589"/>
            <a:ext cx="27384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5ABC638-D73F-92B5-71D4-DED0AF9FE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 dirty="0"/>
              <a:t>Спасибо за внимание!</a:t>
            </a:r>
          </a:p>
        </p:txBody>
      </p:sp>
      <p:sp>
        <p:nvSpPr>
          <p:cNvPr id="35843" name="Текст 4">
            <a:extLst>
              <a:ext uri="{FF2B5EF4-FFF2-40B4-BE49-F238E27FC236}">
                <a16:creationId xmlns:a16="http://schemas.microsoft.com/office/drawing/2014/main" id="{2D8CBE33-D0FE-3C18-314E-A3EC4F5DE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endParaRPr lang="ru-RU" altLang="ru-RU">
              <a:latin typeface="Futura PT Demi" pitchFamily="34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EEF59BAB-73F7-A7C0-671F-8896FE32D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115888"/>
            <a:ext cx="7489825" cy="1081087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Futura PT Demi" pitchFamily="34" charset="-52"/>
              </a:rPr>
              <a:t>Оценка качества образования в школе: что изменилось за последние годы?</a:t>
            </a:r>
          </a:p>
        </p:txBody>
      </p:sp>
      <p:sp>
        <p:nvSpPr>
          <p:cNvPr id="11267" name="Объект 2">
            <a:extLst>
              <a:ext uri="{FF2B5EF4-FFF2-40B4-BE49-F238E27FC236}">
                <a16:creationId xmlns:a16="http://schemas.microsoft.com/office/drawing/2014/main" id="{7C29A73B-01E2-14E0-865E-967B87124F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1150" y="1989138"/>
            <a:ext cx="11569700" cy="3168650"/>
          </a:xfrm>
        </p:spPr>
        <p:txBody>
          <a:bodyPr/>
          <a:lstStyle/>
          <a:p>
            <a:r>
              <a:rPr lang="ru-RU" altLang="ru-RU" dirty="0">
                <a:latin typeface="Futura PT Demi" pitchFamily="34" charset="-52"/>
              </a:rPr>
              <a:t>Изменились подходы к определению оценки качества образования в нормативных документах</a:t>
            </a:r>
          </a:p>
          <a:p>
            <a:r>
              <a:rPr lang="ru-RU" altLang="ru-RU" dirty="0">
                <a:latin typeface="Futura PT Demi" pitchFamily="34" charset="-52"/>
              </a:rPr>
              <a:t>Структура системы оценки качества стала многоуровневой</a:t>
            </a:r>
          </a:p>
          <a:p>
            <a:r>
              <a:rPr lang="ru-RU" altLang="ru-RU" dirty="0">
                <a:solidFill>
                  <a:srgbClr val="C00000"/>
                </a:solidFill>
                <a:latin typeface="Futura PT Demi" pitchFamily="34" charset="-52"/>
              </a:rPr>
              <a:t>Вводятся новые стандарты образования, основные образовательные программы всех уровней образования (ДОО, НОО, ООО, СОО), содержащие требования к планируемым результатам обучения</a:t>
            </a:r>
          </a:p>
          <a:p>
            <a:r>
              <a:rPr lang="ru-RU" altLang="ru-RU" dirty="0">
                <a:latin typeface="Futura PT Demi" pitchFamily="34" charset="-52"/>
              </a:rPr>
              <a:t>Сформированы новые подходы к оценке образовательных достижений обучающихся</a:t>
            </a:r>
          </a:p>
          <a:p>
            <a:r>
              <a:rPr lang="ru-RU" altLang="ru-RU" dirty="0">
                <a:latin typeface="Futura PT Demi" pitchFamily="34" charset="-52"/>
              </a:rPr>
              <a:t>Возникли новые требования к профессиональной и контрольно-оценочной деятельности учителя</a:t>
            </a:r>
          </a:p>
          <a:p>
            <a:pPr marL="0" indent="0">
              <a:buNone/>
            </a:pPr>
            <a:endParaRPr lang="ru-RU" altLang="ru-RU" dirty="0">
              <a:latin typeface="Futura PT Demi" pitchFamily="34" charset="-5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D6F399-A6AA-F7B9-2F9E-F6EF69FB1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3" y="242899"/>
            <a:ext cx="9410700" cy="1081087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Futura PT Demi" pitchFamily="34" charset="-52"/>
              </a:rPr>
              <a:t>Актуальные нормативные документы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4D9EE4-88B0-3688-4365-D45C88F0B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415792"/>
            <a:ext cx="11569700" cy="792683"/>
          </a:xfrm>
        </p:spPr>
        <p:txBody>
          <a:bodyPr/>
          <a:lstStyle/>
          <a:p>
            <a:r>
              <a:rPr lang="ru-RU" dirty="0"/>
              <a:t>Федеральный закон от 29.12.2012 № 273-ФЗ (ред. От 16.04.2022)  «Об образовании в Российской Федерации» </a:t>
            </a:r>
            <a:r>
              <a:rPr lang="en-US" dirty="0">
                <a:hlinkClick r:id="rId2"/>
              </a:rPr>
              <a:t>https://legalacts.ru/doc/273_FZ-ob-obrazovanii/</a:t>
            </a:r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D31F38-00D2-36EA-A1AF-C589488EA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76" y="2242957"/>
            <a:ext cx="7433220" cy="12184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7AD8E7-BA27-85C9-10B7-7F7638C0913C}"/>
              </a:ext>
            </a:extLst>
          </p:cNvPr>
          <p:cNvSpPr txBox="1"/>
          <p:nvPr/>
        </p:nvSpPr>
        <p:spPr>
          <a:xfrm>
            <a:off x="7912596" y="2593421"/>
            <a:ext cx="3456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hlinkClick r:id="rId4"/>
              </a:rPr>
              <a:t>https://fgosreestr.ru/</a:t>
            </a:r>
            <a:r>
              <a:rPr lang="ru-RU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DB47BA-6B0A-3605-F186-835016EECE91}"/>
              </a:ext>
            </a:extLst>
          </p:cNvPr>
          <p:cNvSpPr txBox="1"/>
          <p:nvPr/>
        </p:nvSpPr>
        <p:spPr>
          <a:xfrm>
            <a:off x="287338" y="3645024"/>
            <a:ext cx="1165770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Futura PT Demi" panose="020B0702020204020303" pitchFamily="34" charset="0"/>
              </a:rPr>
              <a:t>Федеральный государственный образовательный стандарт начального общего образования (одобрен решением от 31 мая 2021 г. № 286)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Futura PT Demi" panose="020B0702020204020303" pitchFamily="34" charset="0"/>
              </a:rPr>
              <a:t>Федеральный государственный образовательный стандарт основного общего образования (одобрен решением от 31 мая 2021 г. № 287)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Futura PT Demi" panose="020B0702020204020303" pitchFamily="34" charset="0"/>
              </a:rPr>
              <a:t>Примерная основная образовательная программа начального общего образования (одобрена решением федерального УМО по общему образованию, протокол от 18 марта 2022 г. № 1/22)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Futura PT Demi" panose="020B0702020204020303" pitchFamily="34" charset="0"/>
              </a:rPr>
              <a:t>Примерная основная образовательная программа основного общего образования (одобрена решением федерального УМО по общему образованию, протокол от 18 марта 2022 г. № 1/22)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Futura PT Demi" panose="020B07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922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>
            <a:extLst>
              <a:ext uri="{FF2B5EF4-FFF2-40B4-BE49-F238E27FC236}">
                <a16:creationId xmlns:a16="http://schemas.microsoft.com/office/drawing/2014/main" id="{36D1B9FA-FD7A-E71D-AE64-2625066B1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325" y="2060575"/>
            <a:ext cx="1108868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dirty="0"/>
              <a:t>В соответствии со ст.2. № 273-ФЗ «Об образовании в Российской Федерации»: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dirty="0"/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dirty="0"/>
              <a:t>«</a:t>
            </a:r>
            <a:r>
              <a:rPr lang="ru-RU" altLang="ru-RU" sz="2400" dirty="0">
                <a:solidFill>
                  <a:srgbClr val="C00000"/>
                </a:solidFill>
              </a:rPr>
              <a:t>качество образования </a:t>
            </a:r>
            <a:r>
              <a:rPr lang="ru-RU" altLang="ru-RU" sz="2400" dirty="0"/>
              <a:t>- комплексная характеристика образовательной деятельности и подготовки обучающегося, выражающая </a:t>
            </a:r>
            <a:r>
              <a:rPr lang="ru-RU" altLang="ru-RU" sz="2400" i="1" dirty="0">
                <a:solidFill>
                  <a:srgbClr val="C00000"/>
                </a:solidFill>
              </a:rPr>
              <a:t>степень их соответствия федеральным государственным образовательным стандартам, </a:t>
            </a:r>
            <a:r>
              <a:rPr lang="ru-RU" altLang="ru-RU" sz="2400" dirty="0"/>
              <a:t>образовательным стандартам, федеральным государственным требованиям и (или) потребностям физического или юридического лица, в интересах которого осуществляется образовательная деятельность, в том числе </a:t>
            </a:r>
            <a:r>
              <a:rPr lang="ru-RU" altLang="ru-RU" sz="2400" i="1" dirty="0">
                <a:solidFill>
                  <a:srgbClr val="C00000"/>
                </a:solidFill>
              </a:rPr>
              <a:t>степень достижения планируемых результатов образовательной программы</a:t>
            </a:r>
            <a:r>
              <a:rPr lang="ru-RU" altLang="ru-RU" sz="2400" dirty="0"/>
              <a:t>».</a:t>
            </a:r>
          </a:p>
        </p:txBody>
      </p:sp>
      <p:sp>
        <p:nvSpPr>
          <p:cNvPr id="23555" name="Прямоугольник 2">
            <a:extLst>
              <a:ext uri="{FF2B5EF4-FFF2-40B4-BE49-F238E27FC236}">
                <a16:creationId xmlns:a16="http://schemas.microsoft.com/office/drawing/2014/main" id="{BE5DB46F-F82D-A892-5B64-9AD8B2B71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333375"/>
            <a:ext cx="7350125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dirty="0">
                <a:solidFill>
                  <a:srgbClr val="C00000"/>
                </a:solidFill>
                <a:latin typeface="Futura PT Demi" panose="020B0702020204020303" pitchFamily="34" charset="0"/>
                <a:ea typeface="+mj-ea"/>
                <a:cs typeface="+mj-cs"/>
              </a:rPr>
              <a:t>Определение оценки качества образования в нормативных документах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E2801-0D9E-15AF-9004-C90D202C2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1200" dirty="0">
                <a:solidFill>
                  <a:srgbClr val="C00000"/>
                </a:solidFill>
              </a:rPr>
              <a:t>Планируемые результаты освоения ООП (на примере ООО)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B6C4B6-050E-0F0E-AE9C-91C980835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340768"/>
            <a:ext cx="11569700" cy="3168650"/>
          </a:xfrm>
        </p:spPr>
        <p:txBody>
          <a:bodyPr/>
          <a:lstStyle/>
          <a:p>
            <a:r>
              <a:rPr lang="ru-RU" dirty="0"/>
              <a:t>Личностные (достигаются в единстве учебной и воспитательной деятельности образовательной организации в соответствии с традиционными российскими социокультурными и духовно-нравственными ценностями, принятыми в обществе правилами и нормами поведения и способствуют процессам самопознания, самовоспитания и саморазвития, формирования внутренней позиции личности)</a:t>
            </a:r>
          </a:p>
          <a:p>
            <a:r>
              <a:rPr lang="ru-RU" dirty="0"/>
              <a:t>Метапредметные:</a:t>
            </a:r>
          </a:p>
          <a:p>
            <a:pPr lvl="1"/>
            <a:r>
              <a:rPr lang="ru-RU" dirty="0"/>
              <a:t>Универсальные учебно-познавательные действия</a:t>
            </a:r>
          </a:p>
          <a:p>
            <a:pPr lvl="1"/>
            <a:r>
              <a:rPr lang="ru-RU" dirty="0"/>
              <a:t>Универсальные учебные коммуникативные действия</a:t>
            </a:r>
          </a:p>
          <a:p>
            <a:pPr lvl="1"/>
            <a:r>
              <a:rPr lang="ru-RU" dirty="0"/>
              <a:t>Универсальные регулятивные действия </a:t>
            </a:r>
          </a:p>
          <a:p>
            <a:r>
              <a:rPr lang="ru-RU" dirty="0"/>
              <a:t>Предметные, включая: </a:t>
            </a:r>
          </a:p>
          <a:p>
            <a:pPr lvl="1"/>
            <a:r>
              <a:rPr lang="ru-RU" dirty="0"/>
              <a:t>освоение обучающимися в ходе изучения учебного предмета научных знаний, умений и способов действий, специфических для соответствующей предметной области; </a:t>
            </a:r>
          </a:p>
          <a:p>
            <a:pPr lvl="1"/>
            <a:r>
              <a:rPr lang="ru-RU" dirty="0"/>
              <a:t>предпосылки научного типа мышления;</a:t>
            </a:r>
          </a:p>
          <a:p>
            <a:pPr lvl="1"/>
            <a:r>
              <a:rPr lang="ru-RU" dirty="0"/>
              <a:t>виды деятельности по получению нового знания, его интерпретации, преобразованию и применению в различных учебных ситуациях, в том числе при создании учебных и социальных проектов </a:t>
            </a:r>
          </a:p>
        </p:txBody>
      </p:sp>
    </p:spTree>
    <p:extLst>
      <p:ext uri="{BB962C8B-B14F-4D97-AF65-F5344CB8AC3E}">
        <p14:creationId xmlns:p14="http://schemas.microsoft.com/office/powerpoint/2010/main" val="36080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2F6BE-3CA2-060F-6D6C-7E5E76891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3" y="260648"/>
            <a:ext cx="9410700" cy="1081087"/>
          </a:xfrm>
        </p:spPr>
        <p:txBody>
          <a:bodyPr/>
          <a:lstStyle/>
          <a:p>
            <a:r>
              <a:rPr lang="ru-RU" kern="1200" dirty="0">
                <a:solidFill>
                  <a:srgbClr val="C00000"/>
                </a:solidFill>
              </a:rPr>
              <a:t>Основные направления и цели оценочной деятельности в образовательной организации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A73146-1925-F46F-DA19-62A9CBB20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347540"/>
            <a:ext cx="11377264" cy="3168650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Futura PT Demi" pitchFamily="34" charset="-52"/>
              </a:rPr>
              <a:t>Оценка </a:t>
            </a:r>
            <a:r>
              <a:rPr lang="ru-RU" dirty="0">
                <a:solidFill>
                  <a:srgbClr val="C00000"/>
                </a:solidFill>
                <a:latin typeface="Futura PT Demi" pitchFamily="34" charset="-52"/>
              </a:rPr>
              <a:t>образовательных достижений обучающихся </a:t>
            </a:r>
            <a:r>
              <a:rPr lang="ru-RU" dirty="0">
                <a:latin typeface="Futura PT Demi" pitchFamily="34" charset="-52"/>
              </a:rPr>
              <a:t>на различных этапах обучения как основа их промежуточной и итоговой аттестации, а также основа процедур внутреннего мониторинга образовательной организации, мониторинговых исследований муниципального регионального и федерального уровней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dirty="0">
                <a:latin typeface="Futura PT Demi" pitchFamily="34" charset="-52"/>
              </a:rPr>
              <a:t>Оценка </a:t>
            </a:r>
            <a:r>
              <a:rPr lang="ru-RU" dirty="0">
                <a:solidFill>
                  <a:srgbClr val="C00000"/>
                </a:solidFill>
                <a:latin typeface="Futura PT Demi" pitchFamily="34" charset="-52"/>
              </a:rPr>
              <a:t>результатов деятельности педагогических кадров </a:t>
            </a:r>
            <a:r>
              <a:rPr lang="ru-RU" dirty="0">
                <a:latin typeface="Futura PT Demi" pitchFamily="34" charset="-52"/>
              </a:rPr>
              <a:t>как основа аттестационных процедур</a:t>
            </a:r>
          </a:p>
          <a:p>
            <a:r>
              <a:rPr lang="ru-RU" dirty="0">
                <a:latin typeface="Futura PT Demi" pitchFamily="34" charset="-52"/>
              </a:rPr>
              <a:t>Оценка </a:t>
            </a:r>
            <a:r>
              <a:rPr lang="ru-RU" dirty="0">
                <a:solidFill>
                  <a:srgbClr val="C00000"/>
                </a:solidFill>
                <a:latin typeface="Futura PT Demi" pitchFamily="34" charset="-52"/>
              </a:rPr>
              <a:t>результатов деятельности образовательной организации </a:t>
            </a:r>
            <a:r>
              <a:rPr lang="ru-RU" dirty="0">
                <a:latin typeface="Futura PT Demi" pitchFamily="34" charset="-52"/>
              </a:rPr>
              <a:t>как основа аккредитационных процедур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F8B003-02E2-D330-3337-C448854B385A}"/>
              </a:ext>
            </a:extLst>
          </p:cNvPr>
          <p:cNvSpPr txBox="1"/>
          <p:nvPr/>
        </p:nvSpPr>
        <p:spPr>
          <a:xfrm>
            <a:off x="767408" y="5120024"/>
            <a:ext cx="110892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Futura PT Demi" pitchFamily="34" charset="-52"/>
              </a:rPr>
              <a:t>Основным объектом системы оценки, ее содержательной и</a:t>
            </a:r>
            <a:br>
              <a:rPr lang="ru-RU" sz="2000" dirty="0">
                <a:solidFill>
                  <a:srgbClr val="C00000"/>
                </a:solidFill>
                <a:latin typeface="Futura PT Demi" pitchFamily="34" charset="-52"/>
              </a:rPr>
            </a:br>
            <a:r>
              <a:rPr lang="ru-RU" sz="2000" dirty="0" err="1">
                <a:solidFill>
                  <a:srgbClr val="C00000"/>
                </a:solidFill>
                <a:latin typeface="Futura PT Demi" pitchFamily="34" charset="-52"/>
              </a:rPr>
              <a:t>критериальной</a:t>
            </a:r>
            <a:r>
              <a:rPr lang="ru-RU" sz="2000" dirty="0">
                <a:solidFill>
                  <a:srgbClr val="C00000"/>
                </a:solidFill>
                <a:latin typeface="Futura PT Demi" pitchFamily="34" charset="-52"/>
              </a:rPr>
              <a:t> базой выступают требования ФГОС, которые</a:t>
            </a:r>
            <a:br>
              <a:rPr lang="ru-RU" sz="2000" dirty="0">
                <a:solidFill>
                  <a:srgbClr val="C00000"/>
                </a:solidFill>
                <a:latin typeface="Futura PT Demi" pitchFamily="34" charset="-52"/>
              </a:rPr>
            </a:br>
            <a:r>
              <a:rPr lang="ru-RU" sz="2000" dirty="0">
                <a:solidFill>
                  <a:srgbClr val="C00000"/>
                </a:solidFill>
                <a:latin typeface="Futura PT Demi" pitchFamily="34" charset="-52"/>
              </a:rPr>
              <a:t>конкретизируются в планируемых результатах освоения обучающимися основной образовательной программы образовательной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4206878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ED27C-8EF8-ABE2-3F83-2383D4CB1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274638"/>
            <a:ext cx="9662864" cy="1143000"/>
          </a:xfrm>
        </p:spPr>
        <p:txBody>
          <a:bodyPr/>
          <a:lstStyle/>
          <a:p>
            <a:r>
              <a:rPr lang="ru-RU" kern="1200" dirty="0">
                <a:solidFill>
                  <a:srgbClr val="C00000"/>
                </a:solidFill>
              </a:rPr>
              <a:t>Процедуры внутренней и внешней оценки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FBF23F-1949-5500-17A9-A9A48F52D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328" y="1268760"/>
            <a:ext cx="5386917" cy="639762"/>
          </a:xfrm>
        </p:spPr>
        <p:txBody>
          <a:bodyPr/>
          <a:lstStyle/>
          <a:p>
            <a:r>
              <a:rPr lang="ru-RU" dirty="0"/>
              <a:t>Внутренняя оценка включает: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562B451-444C-72C6-B8AC-8CCCB106E3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kern="1200" dirty="0">
                <a:latin typeface="Futura PT Demi" pitchFamily="34" charset="-52"/>
              </a:rPr>
              <a:t>стартовую диагностику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kern="1200" dirty="0">
                <a:latin typeface="Futura PT Demi" pitchFamily="34" charset="-52"/>
              </a:rPr>
              <a:t>текущую и тематическую оценку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ru-RU" kern="1200" dirty="0">
                <a:latin typeface="Futura PT Demi" pitchFamily="34" charset="-52"/>
              </a:rPr>
              <a:t>портфолио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kern="1200" dirty="0">
                <a:latin typeface="Futura PT Demi" pitchFamily="34" charset="-52"/>
              </a:rPr>
              <a:t>внутришкольный мониторинг образовательных достижений учащихся и профессионального мастерства учителя</a:t>
            </a:r>
          </a:p>
          <a:p>
            <a:r>
              <a:rPr lang="ru-RU" kern="1200" dirty="0">
                <a:latin typeface="Futura PT Demi" pitchFamily="34" charset="-52"/>
              </a:rPr>
              <a:t>промежуточную и итоговую аттестацию обучающихся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4A897B4-FC0F-4945-393D-C136B7F03E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1558" y="1268760"/>
            <a:ext cx="5389033" cy="639762"/>
          </a:xfrm>
        </p:spPr>
        <p:txBody>
          <a:bodyPr/>
          <a:lstStyle/>
          <a:p>
            <a:r>
              <a:rPr lang="ru-RU" dirty="0"/>
              <a:t>Внешняя оценка включает: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257A9C81-411A-FBE4-4A09-EBDB0C7121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25810" y="2174875"/>
            <a:ext cx="5389033" cy="3951288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kern="1200" dirty="0">
                <a:latin typeface="Futura PT Demi" pitchFamily="34" charset="-52"/>
              </a:rPr>
              <a:t>государственную итоговую аттестацию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kern="1200" dirty="0">
                <a:latin typeface="Futura PT Demi" pitchFamily="34" charset="-52"/>
              </a:rPr>
              <a:t>независимую оценку качества образования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kern="1200" dirty="0">
                <a:latin typeface="Futura PT Demi" pitchFamily="34" charset="-52"/>
              </a:rPr>
              <a:t>мониторинговые исследования муниципального, регионального и федерального уровней</a:t>
            </a:r>
          </a:p>
        </p:txBody>
      </p:sp>
    </p:spTree>
    <p:extLst>
      <p:ext uri="{BB962C8B-B14F-4D97-AF65-F5344CB8AC3E}">
        <p14:creationId xmlns:p14="http://schemas.microsoft.com/office/powerpoint/2010/main" val="866786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2883115-7FE7-BD4F-7BDE-0D56E7634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288" y="444500"/>
            <a:ext cx="7466012" cy="1081088"/>
          </a:xfrm>
        </p:spPr>
        <p:txBody>
          <a:bodyPr/>
          <a:lstStyle/>
          <a:p>
            <a:pPr>
              <a:defRPr/>
            </a:pPr>
            <a:r>
              <a:rPr lang="ru-RU" kern="1200" dirty="0">
                <a:solidFill>
                  <a:srgbClr val="C00000"/>
                </a:solidFill>
              </a:rPr>
              <a:t>Подходы к оценке образовательных достижений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AA0017-7999-AA86-3332-ECFC70DFD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50" y="1700808"/>
            <a:ext cx="10969426" cy="3168650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</a:rPr>
              <a:t>Системно-деятельностный</a:t>
            </a:r>
            <a:r>
              <a:rPr lang="ru-RU" dirty="0"/>
              <a:t> - оценка способности учащихся к решению учебно-познавательных и учебно-практических задач, а также в оценке уровня функциональной грамотности учащихся</a:t>
            </a:r>
          </a:p>
          <a:p>
            <a:pPr>
              <a:defRPr/>
            </a:pPr>
            <a:r>
              <a:rPr lang="ru-RU" dirty="0">
                <a:solidFill>
                  <a:srgbClr val="C00000"/>
                </a:solidFill>
              </a:rPr>
              <a:t>Уровневый</a:t>
            </a:r>
            <a:r>
              <a:rPr lang="ru-RU" dirty="0"/>
              <a:t> – базовый, выше и ниже базового; реализуется как по отношению к содержанию оценки, так и к представлению и интерпретации результатов измерений</a:t>
            </a:r>
          </a:p>
          <a:p>
            <a:pPr>
              <a:defRPr/>
            </a:pPr>
            <a:r>
              <a:rPr lang="ru-RU" dirty="0">
                <a:solidFill>
                  <a:srgbClr val="C00000"/>
                </a:solidFill>
              </a:rPr>
              <a:t>Комплексный</a:t>
            </a:r>
            <a:r>
              <a:rPr lang="ru-RU" dirty="0"/>
              <a:t>: </a:t>
            </a:r>
          </a:p>
          <a:p>
            <a:pPr lvl="1">
              <a:defRPr/>
            </a:pPr>
            <a:r>
              <a:rPr lang="ru-RU" dirty="0">
                <a:ea typeface="+mn-ea"/>
                <a:cs typeface="+mn-cs"/>
              </a:rPr>
              <a:t>Оценка предметных и метапредметных результатов</a:t>
            </a:r>
          </a:p>
          <a:p>
            <a:pPr lvl="1">
              <a:defRPr/>
            </a:pPr>
            <a:r>
              <a:rPr lang="ru-RU" dirty="0">
                <a:ea typeface="+mn-ea"/>
                <a:cs typeface="+mn-cs"/>
              </a:rPr>
              <a:t>Использования комплекса оценочных процедур как основы для оценки динамики индивидуальных образовательных достижений и для итоговой оценки</a:t>
            </a:r>
          </a:p>
          <a:p>
            <a:pPr lvl="1">
              <a:defRPr/>
            </a:pPr>
            <a:r>
              <a:rPr lang="ru-RU" dirty="0">
                <a:ea typeface="+mn-ea"/>
                <a:cs typeface="+mn-cs"/>
              </a:rPr>
              <a:t>Использование контекстной информации (об особенностях обучающихся) для интерпретации полученных результатов</a:t>
            </a:r>
          </a:p>
          <a:p>
            <a:pPr lvl="1">
              <a:defRPr/>
            </a:pPr>
            <a:r>
              <a:rPr lang="ru-RU" dirty="0">
                <a:ea typeface="+mn-ea"/>
                <a:cs typeface="+mn-cs"/>
              </a:rPr>
              <a:t>Использования разнообразных методов и форм оценки, взаимно дополняющих друг друга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D6C77-55D0-B48A-4C19-0846D5734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1200" dirty="0">
                <a:solidFill>
                  <a:srgbClr val="C00000"/>
                </a:solidFill>
              </a:rPr>
              <a:t>Особенности оценки метапредметных результатов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AF496C-0840-8DA9-6F69-88598025B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628800"/>
            <a:ext cx="11569700" cy="3168650"/>
          </a:xfrm>
        </p:spPr>
        <p:txBody>
          <a:bodyPr/>
          <a:lstStyle/>
          <a:p>
            <a:r>
              <a:rPr lang="ru-RU" dirty="0"/>
              <a:t>Объект и предмет оценки:</a:t>
            </a:r>
          </a:p>
          <a:p>
            <a:pPr lvl="1"/>
            <a:r>
              <a:rPr lang="ru-RU" dirty="0"/>
              <a:t>Универсальные учебно-познавательные действия</a:t>
            </a:r>
          </a:p>
          <a:p>
            <a:pPr lvl="1"/>
            <a:r>
              <a:rPr lang="ru-RU" dirty="0"/>
              <a:t>Универсальные учебные коммуникативные действия</a:t>
            </a:r>
          </a:p>
          <a:p>
            <a:pPr lvl="1"/>
            <a:r>
              <a:rPr lang="ru-RU" dirty="0"/>
              <a:t>Универсальные регулятивные действия</a:t>
            </a:r>
          </a:p>
          <a:p>
            <a:r>
              <a:rPr lang="ru-RU" dirty="0"/>
              <a:t>Формы оценки (пример):</a:t>
            </a:r>
          </a:p>
          <a:p>
            <a:pPr lvl="1"/>
            <a:r>
              <a:rPr lang="ru-RU" dirty="0"/>
              <a:t>для проверки читательской грамотности — письменная работа на межпредметной основе;</a:t>
            </a:r>
          </a:p>
          <a:p>
            <a:pPr lvl="1"/>
            <a:r>
              <a:rPr lang="ru-RU" dirty="0"/>
              <a:t>для проверки цифровой грамотности — практическая работа в сочетании с письменной (компьютеризованной) частью;</a:t>
            </a:r>
          </a:p>
          <a:p>
            <a:pPr lvl="1"/>
            <a:r>
              <a:rPr lang="ru-RU" dirty="0"/>
              <a:t>для проверки сформированности регулятивных, коммуникативных и познавательных учебных действий — экспертная оценка процесса и результатов выполнения групповых и индивидуальных учебных исследований и проектов</a:t>
            </a:r>
          </a:p>
          <a:p>
            <a:pPr lvl="1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B3EB77-E3EE-4178-6A83-2605A3EA29D3}"/>
              </a:ext>
            </a:extLst>
          </p:cNvPr>
          <p:cNvSpPr txBox="1"/>
          <p:nvPr/>
        </p:nvSpPr>
        <p:spPr>
          <a:xfrm>
            <a:off x="2279576" y="5517232"/>
            <a:ext cx="6958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Futura PT Demi" panose="020B0702020204020303" pitchFamily="34" charset="0"/>
              </a:rPr>
              <a:t>Каждый из перечисленных видов диагностики проводится</a:t>
            </a:r>
            <a:br>
              <a:rPr lang="ru-RU" sz="2000" dirty="0">
                <a:solidFill>
                  <a:srgbClr val="C00000"/>
                </a:solidFill>
                <a:latin typeface="Futura PT Demi" panose="020B0702020204020303" pitchFamily="34" charset="0"/>
              </a:rPr>
            </a:br>
            <a:r>
              <a:rPr lang="ru-RU" sz="2000" dirty="0">
                <a:solidFill>
                  <a:srgbClr val="C00000"/>
                </a:solidFill>
                <a:latin typeface="Futura PT Demi" panose="020B0702020204020303" pitchFamily="34" charset="0"/>
              </a:rPr>
              <a:t>с периодичностью не менее чем один раз в два года</a:t>
            </a:r>
          </a:p>
        </p:txBody>
      </p:sp>
    </p:spTree>
    <p:extLst>
      <p:ext uri="{BB962C8B-B14F-4D97-AF65-F5344CB8AC3E}">
        <p14:creationId xmlns:p14="http://schemas.microsoft.com/office/powerpoint/2010/main" val="722536705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24971</TotalTime>
  <Words>1828</Words>
  <Application>Microsoft Office PowerPoint</Application>
  <PresentationFormat>Широкоэкранный</PresentationFormat>
  <Paragraphs>130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Times New Roman</vt:lpstr>
      <vt:lpstr>Arial</vt:lpstr>
      <vt:lpstr>Symbol</vt:lpstr>
      <vt:lpstr>Futura PT Demi</vt:lpstr>
      <vt:lpstr>Calibri</vt:lpstr>
      <vt:lpstr>Специальное оформление</vt:lpstr>
      <vt:lpstr>Презентация PowerPoint</vt:lpstr>
      <vt:lpstr>Оценка качества образования в школе: что изменилось за последние годы?</vt:lpstr>
      <vt:lpstr>Актуальные нормативные документы</vt:lpstr>
      <vt:lpstr>Презентация PowerPoint</vt:lpstr>
      <vt:lpstr>Планируемые результаты освоения ООП (на примере ООО)</vt:lpstr>
      <vt:lpstr>Основные направления и цели оценочной деятельности в образовательной организации</vt:lpstr>
      <vt:lpstr>Процедуры внутренней и внешней оценки</vt:lpstr>
      <vt:lpstr>Подходы к оценке образовательных достижений</vt:lpstr>
      <vt:lpstr>Особенности оценки метапредметных результатов</vt:lpstr>
      <vt:lpstr>Особенности оценки предметных результатов</vt:lpstr>
      <vt:lpstr>Организация и содержание некоторых оценочных процедур оценки предметных результатов</vt:lpstr>
      <vt:lpstr>Примерные рабочие программы по предметам https://edsoo.ru/Primernie_rabochie_progra.htm </vt:lpstr>
      <vt:lpstr>Универсальные кодификаторы для процедур оценки качества образования  https://fipi.ru/metodicheskaya-kopilka/univers-kodifikatory-oko </vt:lpstr>
      <vt:lpstr>Система «1С:Оценка качества образования»</vt:lpstr>
      <vt:lpstr>Как подключиться к системе «1С:Оценка качества образования»</vt:lpstr>
      <vt:lpstr>Как начать использовать систему оценки качества?</vt:lpstr>
      <vt:lpstr>Совместное использование систем «1С:Образование» и «1С:Оценка качества образования»</vt:lpstr>
      <vt:lpstr>Обучение пользователей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Tatyana Chernetskaya</cp:lastModifiedBy>
  <cp:revision>623</cp:revision>
  <dcterms:created xsi:type="dcterms:W3CDTF">2015-09-09T08:16:26Z</dcterms:created>
  <dcterms:modified xsi:type="dcterms:W3CDTF">2022-05-12T11:13:07Z</dcterms:modified>
</cp:coreProperties>
</file>