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429" r:id="rId3"/>
    <p:sldId id="356" r:id="rId4"/>
    <p:sldId id="460" r:id="rId5"/>
    <p:sldId id="338" r:id="rId6"/>
    <p:sldId id="341" r:id="rId7"/>
    <p:sldId id="342" r:id="rId8"/>
    <p:sldId id="1076" r:id="rId9"/>
    <p:sldId id="1075" r:id="rId10"/>
    <p:sldId id="278" r:id="rId11"/>
    <p:sldId id="1077" r:id="rId12"/>
    <p:sldId id="1078" r:id="rId13"/>
    <p:sldId id="31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0A8"/>
    <a:srgbClr val="960000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99" d="100"/>
          <a:sy n="99" d="100"/>
        </p:scale>
        <p:origin x="-120" y="-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1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vents/202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brazovanie.1c.ru/education/task-and-test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effectLst/>
                <a:latin typeface="Circe" panose="020B0502020203020203" pitchFamily="34" charset="-52"/>
                <a:ea typeface="Times New Roman" panose="02020603050405020304" pitchFamily="18" charset="0"/>
              </a:rPr>
              <a:t>Разработка авторских интерактивных учебных материалов в системе «1С:Образование»</a:t>
            </a:r>
            <a:endParaRPr lang="ru-RU" sz="40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Т. А. </a:t>
            </a:r>
            <a:r>
              <a:rPr lang="ru-RU" dirty="0" err="1">
                <a:latin typeface="Circe" panose="020B0502020203020203" pitchFamily="34" charset="-52"/>
              </a:rPr>
              <a:t>Чернецкая</a:t>
            </a:r>
            <a:r>
              <a:rPr lang="ru-RU" dirty="0">
                <a:latin typeface="Circe" panose="020B0502020203020203" pitchFamily="34" charset="-52"/>
              </a:rPr>
              <a:t>, ведущий методист, </a:t>
            </a:r>
            <a:r>
              <a:rPr lang="ru-RU" dirty="0" err="1">
                <a:latin typeface="Circe" panose="020B0502020203020203" pitchFamily="34" charset="-52"/>
              </a:rPr>
              <a:t>к.п.н</a:t>
            </a:r>
            <a:r>
              <a:rPr lang="ru-RU" dirty="0">
                <a:latin typeface="Circe" panose="020B0502020203020203" pitchFamily="34" charset="-52"/>
              </a:rPr>
              <a:t>.</a:t>
            </a:r>
            <a:endParaRPr lang="en-US" dirty="0">
              <a:latin typeface="Circe" panose="020B0502020203020203" pitchFamily="34" charset="-52"/>
            </a:endParaRPr>
          </a:p>
          <a:p>
            <a:r>
              <a:rPr lang="ru-RU" dirty="0">
                <a:latin typeface="Circe" panose="020B0502020203020203" pitchFamily="34" charset="-52"/>
              </a:rPr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755282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Circe" panose="020B0502020203020203" pitchFamily="34" charset="-52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irce" panose="020B0502020203020203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irce" panose="020B0502020203020203" pitchFamily="34" charset="-52"/>
            </a:endParaRPr>
          </a:p>
          <a:p>
            <a:r>
              <a:rPr lang="ru-RU" sz="2399" dirty="0">
                <a:latin typeface="Circe" panose="020B0502020203020203" pitchFamily="3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irce" panose="020B0502020203020203" pitchFamily="3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438468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662FD-CFA8-462E-BE49-867EFC72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Завершаем учебный год!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F45C2AD-6022-4AAB-9FFF-C72E6B7E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75"/>
            <a:ext cx="10515600" cy="48244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12 мая </a:t>
            </a:r>
            <a:r>
              <a:rPr lang="ru-RU" dirty="0">
                <a:latin typeface="Circe" panose="020B0502020203020203" pitchFamily="34" charset="-52"/>
              </a:rPr>
              <a:t>в 15 часов вебинар «Управлением качеством образования в школе»</a:t>
            </a:r>
          </a:p>
          <a:p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19 мая </a:t>
            </a:r>
            <a:r>
              <a:rPr lang="ru-RU" dirty="0">
                <a:latin typeface="Circe" panose="020B0502020203020203" pitchFamily="34" charset="-52"/>
              </a:rPr>
              <a:t>в 15 часов вебинар «Подводим итоги учебного года: как систему 1С:Образование используют в школах»</a:t>
            </a:r>
          </a:p>
          <a:p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26 мая </a:t>
            </a:r>
            <a:r>
              <a:rPr lang="ru-RU" dirty="0">
                <a:latin typeface="Circe" panose="020B0502020203020203" pitchFamily="34" charset="-52"/>
              </a:rPr>
              <a:t>в 10 часов вебинар «Использование системы 1С:Образование в колледжах: опыт Ирбитского мотоциклетного техникума</a:t>
            </a:r>
            <a:r>
              <a:rPr lang="ru-RU" dirty="0" smtClean="0">
                <a:latin typeface="Circe" panose="020B0502020203020203" pitchFamily="34" charset="-52"/>
              </a:rPr>
              <a:t>»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747519-1D95-43E3-BD2F-A7899BBB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ED294E-0D1F-4F55-B0D5-9212E8E4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А также: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FEE922-4B0B-41E7-BCB1-F6654BF09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26" y="1435397"/>
            <a:ext cx="5918200" cy="4824413"/>
          </a:xfrm>
        </p:spPr>
        <p:txBody>
          <a:bodyPr>
            <a:norm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Анонсы мероприятий будущего учебного года: </a:t>
            </a:r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августовский онлайн-педсовет и «Методический акселератор»</a:t>
            </a:r>
          </a:p>
          <a:p>
            <a:r>
              <a:rPr lang="ru-RU" dirty="0">
                <a:latin typeface="Circe" panose="020B0502020203020203" pitchFamily="34" charset="-52"/>
              </a:rPr>
              <a:t>Старт проекта </a:t>
            </a:r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«Центр экспертизы 1С:Образование»</a:t>
            </a:r>
          </a:p>
          <a:p>
            <a:r>
              <a:rPr lang="ru-RU" dirty="0">
                <a:latin typeface="Circe" panose="020B0502020203020203" pitchFamily="34" charset="-52"/>
              </a:rPr>
              <a:t>Анкетирование наших постоянных слушателей и </a:t>
            </a:r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розыгрыш подписки на 1С:Образование</a:t>
            </a:r>
            <a:r>
              <a:rPr lang="ru-RU" dirty="0">
                <a:latin typeface="Circe" panose="020B0502020203020203" pitchFamily="34" charset="-52"/>
              </a:rPr>
              <a:t> на новый учебный год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4036B1-B4A8-4995-9B43-07F10E6B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8EDC58-9290-4488-A144-FF3CA38C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892969"/>
            <a:ext cx="3903350" cy="28717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3444EA-2FB1-4569-92B5-B9CF9823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75" y="2536031"/>
            <a:ext cx="3105252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3A0D29-3691-4F92-B6EA-E940AAEA5078}"/>
              </a:ext>
            </a:extLst>
          </p:cNvPr>
          <p:cNvSpPr txBox="1"/>
          <p:nvPr/>
        </p:nvSpPr>
        <p:spPr>
          <a:xfrm>
            <a:off x="6659537" y="62598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4"/>
              </a:rPr>
              <a:t>https://obrazovanie.1c.ru/events/2021/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42" y="1090614"/>
            <a:ext cx="7335296" cy="5630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irce" panose="020B0502020203020203" pitchFamily="34" charset="-52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irce" panose="020B0502020203020203" pitchFamily="3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rgbClr val="FF0000"/>
                </a:solidFill>
              </a:rPr>
              <a:t>Входит в рекомендованный </a:t>
            </a:r>
            <a:r>
              <a:rPr lang="ru-RU" dirty="0" err="1">
                <a:solidFill>
                  <a:srgbClr val="FF0000"/>
                </a:solidFill>
              </a:rPr>
              <a:t>Минцифры</a:t>
            </a:r>
            <a:r>
              <a:rPr lang="ru-RU" dirty="0">
                <a:solidFill>
                  <a:srgbClr val="FF0000"/>
                </a:solidFill>
              </a:rPr>
              <a:t> РФ перечень российских аналогов интернет-ресурсов и сервисов иностранных IT-компаний в категории «Образовательные ресурсы» </a:t>
            </a:r>
            <a:r>
              <a:rPr lang="en-US" dirty="0">
                <a:hlinkClick r:id="rId5"/>
              </a:rPr>
              <a:t>https://tass.ru/ekonomika/14319953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https://t.me/rian_ru/157807</a:t>
            </a:r>
            <a:r>
              <a:rPr lang="ru-RU" dirty="0"/>
              <a:t> </a:t>
            </a:r>
          </a:p>
          <a:p>
            <a:endParaRPr lang="ru-RU" sz="2800" dirty="0">
              <a:latin typeface="Circe" panose="020B050202020302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16" y="1707182"/>
            <a:ext cx="4348290" cy="35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69519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03532" y="342909"/>
            <a:ext cx="9603151" cy="108108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Учебные пособия «1С:Школа» - основа </a:t>
            </a:r>
            <a:b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70160" y="1771260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irce" panose="020B0502020203020203" pitchFamily="3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Русский язык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Физика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dirty="0">
                <a:latin typeface="Circe" panose="020B0502020203020203" pitchFamily="34" charset="-52"/>
              </a:rPr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5243300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Circe" panose="020B0502020203020203" pitchFamily="34" charset="-52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В настоящее время учебные материалы проходят верификацию в рамках проекта «Цифровой образовательный контент»</a:t>
            </a:r>
            <a:endParaRPr lang="en-US" altLang="ru-RU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197" y="377392"/>
            <a:ext cx="8406814" cy="56517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организации учебного процесса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B74FD7-8CAD-4F7D-A3FA-4F5926E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33" y="999599"/>
            <a:ext cx="2335227" cy="207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B3903F-B97A-40B9-A231-52807E69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230" y="1917996"/>
            <a:ext cx="1838325" cy="12954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125829" y="1350339"/>
            <a:ext cx="8668596" cy="4056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  <a:latin typeface="Circe" panose="020B0502020203020203" pitchFamily="34" charset="-52"/>
              </a:rPr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Детальное информирование педагога о ходе самостоятельной работы учащегося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Интеграция с сервисами для проведения онлайн-занятий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irce" panose="020B0502020203020203" pitchFamily="34" charset="-52"/>
              </a:rPr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425070-9CF1-49BA-8876-70F66A06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320" y="3122970"/>
            <a:ext cx="2684680" cy="228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85D566-EE3E-479E-940A-371C59ECE920}"/>
              </a:ext>
            </a:extLst>
          </p:cNvPr>
          <p:cNvSpPr txBox="1"/>
          <p:nvPr/>
        </p:nvSpPr>
        <p:spPr>
          <a:xfrm>
            <a:off x="177282" y="5507661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  <p:pic>
        <p:nvPicPr>
          <p:cNvPr id="8" name="Picture 21" descr="Сферум на ICT.Moscow">
            <a:extLst>
              <a:ext uri="{FF2B5EF4-FFF2-40B4-BE49-F238E27FC236}">
                <a16:creationId xmlns:a16="http://schemas.microsoft.com/office/drawing/2014/main" xmlns="" id="{01A2678D-8F69-42D2-88D1-28AB9E0C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81" y="3615278"/>
            <a:ext cx="1500995" cy="1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1851" y="6597650"/>
            <a:ext cx="1022349" cy="260350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451" y="194879"/>
            <a:ext cx="9313961" cy="1081088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Какие типы объектов можно создавать?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371" y="1484784"/>
            <a:ext cx="11041227" cy="446449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	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sz="2200" dirty="0">
                <a:latin typeface="Circe" panose="020B0502020203020203" pitchFamily="34" charset="-52"/>
              </a:rPr>
              <a:t>Иллюстрированные тексты (</a:t>
            </a:r>
            <a:r>
              <a:rPr lang="en-US" altLang="ru-RU" sz="2200" dirty="0">
                <a:latin typeface="Circe" panose="020B0502020203020203" pitchFamily="34" charset="-52"/>
              </a:rPr>
              <a:t>html-</a:t>
            </a:r>
            <a:r>
              <a:rPr lang="ru-RU" altLang="ru-RU" sz="2200" dirty="0">
                <a:latin typeface="Circe" panose="020B0502020203020203" pitchFamily="34" charset="-52"/>
              </a:rPr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200" dirty="0">
                <a:latin typeface="Circe" panose="020B0502020203020203" pitchFamily="34" charset="-52"/>
              </a:rPr>
              <a:t>Медиафайлы (аудио и видео фрагменты, изображения, текстовые документы, электронные таблицы  и т.д.) объемом до 3 Мб</a:t>
            </a:r>
          </a:p>
          <a:p>
            <a:pPr>
              <a:lnSpc>
                <a:spcPct val="80000"/>
              </a:lnSpc>
            </a:pPr>
            <a:r>
              <a:rPr lang="ru-RU" altLang="ru-RU" sz="2200" dirty="0">
                <a:latin typeface="Circe" panose="020B0502020203020203" pitchFamily="34" charset="-52"/>
              </a:rPr>
              <a:t>Тестовые задания с автоматической проверкой правильности выполнения </a:t>
            </a:r>
            <a:br>
              <a:rPr lang="ru-RU" altLang="ru-RU" sz="2200" dirty="0">
                <a:latin typeface="Circe" panose="020B0502020203020203" pitchFamily="34" charset="-52"/>
              </a:rPr>
            </a:br>
            <a:r>
              <a:rPr lang="ru-RU" altLang="ru-RU" sz="2200" dirty="0">
                <a:latin typeface="Circe" panose="020B0502020203020203" pitchFamily="34" charset="-52"/>
              </a:rPr>
              <a:t>(9 типов вопросов), </a:t>
            </a:r>
            <a:r>
              <a:rPr lang="ru-RU" altLang="ru-RU" sz="2200" dirty="0">
                <a:solidFill>
                  <a:srgbClr val="FF0000"/>
                </a:solidFill>
                <a:latin typeface="Circe" panose="020B0502020203020203" pitchFamily="34" charset="-52"/>
              </a:rPr>
              <a:t>в том числе, на основе готовых тестов Библиотеки </a:t>
            </a:r>
            <a:r>
              <a:rPr lang="ru-RU" altLang="ru-RU" sz="2200" dirty="0">
                <a:latin typeface="Circe" panose="020B0502020203020203" pitchFamily="34" charset="-52"/>
              </a:rPr>
              <a:t>(редактирование)</a:t>
            </a:r>
          </a:p>
          <a:p>
            <a:pPr>
              <a:lnSpc>
                <a:spcPct val="80000"/>
              </a:lnSpc>
            </a:pPr>
            <a:r>
              <a:rPr lang="ru-RU" altLang="ru-RU" sz="2200" dirty="0">
                <a:latin typeface="Circe" panose="020B0502020203020203" pitchFamily="34" charset="-52"/>
              </a:rPr>
              <a:t>Творческие задания с ручной проверкой на основе </a:t>
            </a:r>
            <a:r>
              <a:rPr lang="ru-RU" altLang="ru-RU" sz="2200" dirty="0" err="1">
                <a:latin typeface="Circe" panose="020B0502020203020203" pitchFamily="34" charset="-52"/>
              </a:rPr>
              <a:t>медиафайлов</a:t>
            </a:r>
            <a:r>
              <a:rPr lang="ru-RU" altLang="ru-RU" sz="2200" dirty="0">
                <a:latin typeface="Circe" panose="020B0502020203020203" pitchFamily="34" charset="-52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  <a:latin typeface="Circe" panose="020B0502020203020203" pitchFamily="34" charset="-52"/>
              </a:rPr>
              <a:t>	</a:t>
            </a:r>
            <a:endParaRPr lang="ru-RU" altLang="ru-RU" sz="2200" dirty="0">
              <a:latin typeface="Circe" panose="020B0502020203020203" pitchFamily="34" charset="-52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>
                <a:latin typeface="Circe" panose="020B0502020203020203" pitchFamily="34" charset="-52"/>
              </a:rPr>
              <a:t>	</a:t>
            </a:r>
            <a:r>
              <a:rPr lang="ru-RU" altLang="ru-RU" sz="2200" dirty="0">
                <a:solidFill>
                  <a:srgbClr val="FF0000"/>
                </a:solidFill>
                <a:latin typeface="Circe" panose="020B0502020203020203" pitchFamily="34" charset="-52"/>
              </a:rPr>
              <a:t>На основе ресурсов цифровой библиотеки и авторских разработок можно подготовить в электронном виде полный комплект дидактических материалов для проведения урока в дистанционном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5543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Типы тестовых вопросов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82127" y="1379124"/>
            <a:ext cx="5904903" cy="38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Выбор одного или нескольких правильных ответов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Ввод текста ответа с клавиатуры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irce" panose="020B0502020203020203" pitchFamily="34" charset="-52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18" y="3374067"/>
            <a:ext cx="3438522" cy="25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28" y="1090613"/>
            <a:ext cx="3046412" cy="31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15" y="1090614"/>
            <a:ext cx="3073702" cy="31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74" y="3544653"/>
            <a:ext cx="2949364" cy="307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Типы учебных материалов</a:t>
            </a:r>
          </a:p>
        </p:txBody>
      </p:sp>
      <p:sp>
        <p:nvSpPr>
          <p:cNvPr id="8195" name="Объект 4"/>
          <p:cNvSpPr>
            <a:spLocks noGrp="1"/>
          </p:cNvSpPr>
          <p:nvPr>
            <p:ph idx="1"/>
          </p:nvPr>
        </p:nvSpPr>
        <p:spPr>
          <a:xfrm>
            <a:off x="189186" y="1258779"/>
            <a:ext cx="7010400" cy="4824413"/>
          </a:xfrm>
        </p:spPr>
        <p:txBody>
          <a:bodyPr/>
          <a:lstStyle/>
          <a:p>
            <a:r>
              <a:rPr lang="ru-RU" altLang="ru-RU" sz="2400" dirty="0">
                <a:latin typeface="Circe" panose="020B0502020203020203" pitchFamily="34" charset="-52"/>
              </a:rPr>
              <a:t>Ресурсы цифровой Библиотеки и авторские разработки можно группировать в подборки</a:t>
            </a:r>
          </a:p>
          <a:p>
            <a:r>
              <a:rPr lang="ru-RU" altLang="ru-RU" sz="2400" dirty="0">
                <a:latin typeface="Circe" panose="020B0502020203020203" pitchFamily="34" charset="-52"/>
              </a:rPr>
              <a:t>Настраиваемые параметры работы с подборками позволяют создать учебные материалы различного дидактического назначения:</a:t>
            </a:r>
          </a:p>
          <a:p>
            <a:pPr lvl="1"/>
            <a:r>
              <a:rPr lang="ru-RU" altLang="ru-RU" sz="2000" dirty="0">
                <a:latin typeface="Circe" panose="020B0502020203020203" pitchFamily="34" charset="-52"/>
              </a:rPr>
              <a:t>Обучающие задания</a:t>
            </a:r>
          </a:p>
          <a:p>
            <a:pPr lvl="1"/>
            <a:r>
              <a:rPr lang="ru-RU" altLang="ru-RU" sz="2000" dirty="0">
                <a:latin typeface="Circe" panose="020B0502020203020203" pitchFamily="34" charset="-52"/>
              </a:rPr>
              <a:t>Тренажеры, в том числе пошаговые</a:t>
            </a:r>
          </a:p>
          <a:p>
            <a:pPr lvl="1"/>
            <a:r>
              <a:rPr lang="ru-RU" altLang="ru-RU" sz="2000" dirty="0">
                <a:latin typeface="Circe" panose="020B0502020203020203" pitchFamily="34" charset="-52"/>
              </a:rPr>
              <a:t>Лабораторные и практические работы</a:t>
            </a:r>
          </a:p>
          <a:p>
            <a:pPr lvl="1"/>
            <a:r>
              <a:rPr lang="ru-RU" altLang="ru-RU" sz="2000" dirty="0">
                <a:latin typeface="Circe" panose="020B0502020203020203" pitchFamily="34" charset="-52"/>
              </a:rPr>
              <a:t>Контрольные тесты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18" y="1389408"/>
            <a:ext cx="4253428" cy="365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761DE1-0EC2-43F3-8597-B3C603094B45}"/>
              </a:ext>
            </a:extLst>
          </p:cNvPr>
          <p:cNvSpPr txBox="1"/>
          <p:nvPr/>
        </p:nvSpPr>
        <p:spPr>
          <a:xfrm>
            <a:off x="1205802" y="5570998"/>
            <a:ext cx="9606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rgbClr val="FF0000"/>
                </a:solidFill>
                <a:latin typeface="Circe" panose="020B0502020203020203" pitchFamily="34" charset="-52"/>
              </a:rPr>
              <a:t>На основе ресурсов цифровой библиотеки и авторских разработок можно подготовить полный комплект интерактивных дидактических материалов для проведения урока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5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A8B25-25CA-4D7B-8A56-CB418A42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Где узнать больше?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5D9A574-E1D0-4550-AAF8-5E93098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5388B2-DB32-4E8C-B090-CF70FE17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488979"/>
            <a:ext cx="5592387" cy="3725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35B509-6DE5-44B4-9B98-267479501BFC}"/>
              </a:ext>
            </a:extLst>
          </p:cNvPr>
          <p:cNvSpPr txBox="1"/>
          <p:nvPr/>
        </p:nvSpPr>
        <p:spPr>
          <a:xfrm>
            <a:off x="993112" y="576738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https://obrazovanie.1c.ru/education/development/</a:t>
            </a:r>
            <a:r>
              <a:rPr lang="ru-RU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1CB74C-F3E7-441F-91C0-9AF85A79C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718" y="1376380"/>
            <a:ext cx="6319106" cy="41052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CA5DEA-1ED4-4AC3-95B2-6692FDC473FE}"/>
              </a:ext>
            </a:extLst>
          </p:cNvPr>
          <p:cNvSpPr txBox="1"/>
          <p:nvPr/>
        </p:nvSpPr>
        <p:spPr>
          <a:xfrm>
            <a:off x="6320427" y="5799388"/>
            <a:ext cx="612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https://obrazovanie.1c.ru/education/task-and-test/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2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Где узнать еще больше?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kern="0" dirty="0">
                <a:solidFill>
                  <a:srgbClr val="FF0000"/>
                </a:solidFill>
                <a:latin typeface="Circe" panose="020B0502020203020203" pitchFamily="34" charset="-52"/>
              </a:rPr>
              <a:t>К</a:t>
            </a:r>
            <a: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  <a:t>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  <a:latin typeface="Circe" panose="020B0502020203020203" pitchFamily="34" charset="-52"/>
            </a:endParaRP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Circe" panose="020B0502020203020203" pitchFamily="34" charset="-52"/>
              </a:rPr>
              <a:t>ак</a:t>
            </a:r>
            <a:r>
              <a:rPr lang="ru-RU" kern="1200" dirty="0">
                <a:latin typeface="Circe" panose="020B0502020203020203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xmlns="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13509</TotalTime>
  <Words>687</Words>
  <Application>Microsoft Office PowerPoint</Application>
  <PresentationFormat>Произвольный</PresentationFormat>
  <Paragraphs>100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Разработка авторских интерактивных учебных материалов в системе «1С:Образование»</vt:lpstr>
      <vt:lpstr>Облачная система «1С:Образование»</vt:lpstr>
      <vt:lpstr>Учебные пособия «1С:Школа» - основа  цифровой Библиотеки «1С:Образование»</vt:lpstr>
      <vt:lpstr>Возможности для организации учебного процесса </vt:lpstr>
      <vt:lpstr>Какие типы объектов можно создавать?</vt:lpstr>
      <vt:lpstr>Типы тестовых вопросов</vt:lpstr>
      <vt:lpstr>Типы учебных материалов</vt:lpstr>
      <vt:lpstr>Где узнать больше?</vt:lpstr>
      <vt:lpstr>Где узнать еще больше?</vt:lpstr>
      <vt:lpstr>Как подключиться к системе «1С:Образование»</vt:lpstr>
      <vt:lpstr>Завершаем учебный год!</vt:lpstr>
      <vt:lpstr>А также: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Чернецкая Татьяна</cp:lastModifiedBy>
  <cp:revision>291</cp:revision>
  <dcterms:created xsi:type="dcterms:W3CDTF">2018-08-08T13:50:28Z</dcterms:created>
  <dcterms:modified xsi:type="dcterms:W3CDTF">2022-04-29T07:06:43Z</dcterms:modified>
</cp:coreProperties>
</file>