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466" r:id="rId3"/>
    <p:sldId id="1076" r:id="rId4"/>
    <p:sldId id="305" r:id="rId5"/>
    <p:sldId id="455" r:id="rId6"/>
    <p:sldId id="460" r:id="rId7"/>
    <p:sldId id="1077" r:id="rId8"/>
    <p:sldId id="1079" r:id="rId9"/>
    <p:sldId id="1027" r:id="rId10"/>
    <p:sldId id="1078" r:id="rId11"/>
    <p:sldId id="278" r:id="rId12"/>
    <p:sldId id="1075" r:id="rId13"/>
    <p:sldId id="31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9015" autoAdjust="0"/>
  </p:normalViewPr>
  <p:slideViewPr>
    <p:cSldViewPr snapToGrid="0">
      <p:cViewPr varScale="1">
        <p:scale>
          <a:sx n="75" d="100"/>
          <a:sy n="75" d="100"/>
        </p:scale>
        <p:origin x="797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Критерии выбора ПО для организации учебного процесса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Представленным выше критериям удовлетворяет система «1С:Образование»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актуальным требованиям.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Система «1С:Образование» охватывает всех участников учебного процесса в школе – администрацию, учителей, учеников, родителей – и позволяет организовать учебный процесс в цифровой среде, сохранив его структуру: учебные периоды, классы и параллели, классное руководство и т.д. Это очень удобно, так как все пользователи системы имеют одну точку входа и одну учетную запись для доступа к учебным материалам и заданиям по всем предметам. Формирующиеся в системе отчеты о действиях пользователей позволяют администрации школы полностью контролировать процесс обучения в цифровой среде.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системе есть все основные возможности для организации учебного процесса как в очном, так и в дистанционном формате. Это очень востребовано в современных условиях, особенно когда школе приходится экстренно переводить на дистанционку отдельных учащихся или целые классы. При использовании системы такой переход практически не сказывается на ходе учебного процесса.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5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id="{EF114452-06A9-471F-98A0-A459D6FCD8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id="{5A273E76-C490-4C32-A435-E099D019C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/>
              <a:t>Дополнительно вместе с системой «1С:Образование» можно использовать автономную программно-методическую систему «1С:Оценка качества образования». Эта система предназначена для оценки уровня освоения образовательной программы в соответствии с требованиями ФГОС на основе контролируемых элементов содержания (КЭС). В системе возможна оценка индивидуальных достижений обучающихся, внутриклассное и внутришкольное оценивание. Основное преимущество использования системы – построение внутришкольной системы оценки качества в соответствии с требованиями процедур внешней оценки – ВПР, ЕГЭ и ОГЭ. Использование системы позволяет увидеть проблемные места в освоении образовательной программы, проанализировать причины их возникновения и принять управленческие решения по их исправлению в течение учебного года, т.е. до проведения мероприятий внешней оценки.</a:t>
            </a:r>
          </a:p>
          <a:p>
            <a:r>
              <a:rPr lang="ru-RU" altLang="ru-RU"/>
              <a:t>Программа разработана на основе методики ведущего научного сотрудника Института управления образованием РАО,  кандидата педагогических наук, доцента Н.Б. Фоминой.</a:t>
            </a:r>
          </a:p>
          <a:p>
            <a:r>
              <a:rPr lang="ru-RU" altLang="ru-RU"/>
              <a:t>Система оценки качества может использоваться как совместно с системой «1С:Образование», так и автономно.</a:t>
            </a:r>
          </a:p>
          <a:p>
            <a:endParaRPr lang="ru-RU" altLang="ru-RU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09BBC716-7356-443F-A5C1-259230C7B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EDD7A6-1C0C-46EC-B3AF-40EC5D730A8B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9</a:t>
            </a:fld>
            <a:endParaRPr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quick-start/" TargetMode="External"/><Relationship Id="rId7" Type="http://schemas.openxmlformats.org/officeDocument/2006/relationships/hyperlink" Target="https://obrazovanie.1c.ru/events/2021/10-26/" TargetMode="External"/><Relationship Id="rId2" Type="http://schemas.openxmlformats.org/officeDocument/2006/relationships/hyperlink" Target="https://obrazovanie.1c.ru/education/tou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razovanie.1c.ru/oko/" TargetMode="External"/><Relationship Id="rId5" Type="http://schemas.openxmlformats.org/officeDocument/2006/relationships/hyperlink" Target="https://obrazovanie.1c.ru/education/monitoring/" TargetMode="External"/><Relationship Id="rId4" Type="http://schemas.openxmlformats.org/officeDocument/2006/relationships/hyperlink" Target="https://obrazovanie.1c.ru/education/library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reestr.digital.gov.ru/reestr/306311/?sphrase_id=24591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brazovanie.1c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292" y="1859119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Возможности для управления учебным процессом в цифровой среде </a:t>
            </a:r>
            <a:r>
              <a:rPr lang="ru-RU" sz="4000" dirty="0">
                <a:solidFill>
                  <a:srgbClr val="FF0000"/>
                </a:solidFill>
                <a:effectLst/>
                <a:latin typeface="Circe" panose="020B0502020203020203" pitchFamily="34" charset="-52"/>
                <a:ea typeface="Times New Roman" panose="02020603050405020304" pitchFamily="18" charset="0"/>
              </a:rPr>
              <a:t>«1С:Образование»</a:t>
            </a:r>
            <a:endParaRPr lang="ru-RU" sz="4000" dirty="0">
              <a:solidFill>
                <a:srgbClr val="FF0000"/>
              </a:solidFill>
              <a:latin typeface="Circe" panose="020B0502020203020203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Т. А. </a:t>
            </a:r>
            <a:r>
              <a:rPr lang="ru-RU" i="1" dirty="0" err="1"/>
              <a:t>Чернецкая</a:t>
            </a:r>
            <a:r>
              <a:rPr lang="ru-RU" i="1" dirty="0"/>
              <a:t>, ведущий методист, </a:t>
            </a:r>
            <a:r>
              <a:rPr lang="ru-RU" i="1" dirty="0" err="1"/>
              <a:t>к.п.н</a:t>
            </a:r>
            <a:r>
              <a:rPr lang="ru-RU" i="1" dirty="0"/>
              <a:t>.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85ACC-3BEA-43A3-8DE1-5BA3FBB3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kern="0" dirty="0">
                <a:solidFill>
                  <a:srgbClr val="FF0000"/>
                </a:solidFill>
              </a:rPr>
              <a:t>Полезные ссылки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A4986-8228-4CA6-B5B6-D2E9628D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Экскурсия по системе «1С:Образование» </a:t>
            </a:r>
            <a:r>
              <a:rPr lang="en-US" dirty="0">
                <a:hlinkClick r:id="rId2"/>
              </a:rPr>
              <a:t>https://obrazovanie.1c.ru/education/tour/</a:t>
            </a:r>
            <a:r>
              <a:rPr lang="ru-RU" dirty="0"/>
              <a:t> </a:t>
            </a:r>
          </a:p>
          <a:p>
            <a:r>
              <a:rPr lang="ru-RU" dirty="0"/>
              <a:t>«Быстрый старт» </a:t>
            </a:r>
            <a:r>
              <a:rPr lang="en-US" dirty="0">
                <a:hlinkClick r:id="rId3"/>
              </a:rPr>
              <a:t>https://obrazovanie.1c.ru/education/quick-start/</a:t>
            </a:r>
            <a:r>
              <a:rPr lang="ru-RU" dirty="0"/>
              <a:t> </a:t>
            </a:r>
          </a:p>
          <a:p>
            <a:r>
              <a:rPr lang="ru-RU" dirty="0"/>
              <a:t>Цифровая библиотека </a:t>
            </a:r>
            <a:r>
              <a:rPr lang="en-US" dirty="0">
                <a:hlinkClick r:id="rId4"/>
              </a:rPr>
              <a:t>https://obrazovanie.1c.ru/education/library/</a:t>
            </a:r>
            <a:r>
              <a:rPr lang="ru-RU" dirty="0"/>
              <a:t> </a:t>
            </a:r>
          </a:p>
          <a:p>
            <a:r>
              <a:rPr lang="ru-RU" dirty="0"/>
              <a:t>Контроль и анализ результатов учебной деятельности </a:t>
            </a:r>
            <a:r>
              <a:rPr lang="en-US" dirty="0">
                <a:hlinkClick r:id="rId5"/>
              </a:rPr>
              <a:t>https://obrazovanie.1c.ru/education/monitoring/</a:t>
            </a:r>
            <a:r>
              <a:rPr lang="ru-RU" dirty="0"/>
              <a:t> </a:t>
            </a:r>
          </a:p>
          <a:p>
            <a:r>
              <a:rPr lang="ru-RU" dirty="0"/>
              <a:t>Система «1С:Оценка качества образования» </a:t>
            </a:r>
            <a:r>
              <a:rPr lang="en-US" dirty="0">
                <a:hlinkClick r:id="rId6"/>
              </a:rPr>
              <a:t>https://obrazovanie.1c.ru/oko/</a:t>
            </a:r>
            <a:r>
              <a:rPr lang="ru-RU" dirty="0"/>
              <a:t> </a:t>
            </a:r>
          </a:p>
          <a:p>
            <a:r>
              <a:rPr lang="ru-RU" dirty="0"/>
              <a:t>Запись вебинара «Оперативное управление результатами учебного процесса» </a:t>
            </a:r>
            <a:r>
              <a:rPr lang="en-US" dirty="0">
                <a:hlinkClick r:id="rId7"/>
              </a:rPr>
              <a:t>https://obrazovanie.1c.ru/events/2021/10-26/</a:t>
            </a: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5B5120-11CA-4FAB-BC54-C0E73B5A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solidFill>
                  <a:srgbClr val="FF0000"/>
                </a:solidFill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11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8CF3E-7EE0-4035-BD5F-E300AF4D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057" y="198671"/>
            <a:ext cx="9410700" cy="1081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600" kern="0" dirty="0">
                <a:solidFill>
                  <a:srgbClr val="FF0000"/>
                </a:solidFill>
              </a:rPr>
              <a:t>Обучение пользователей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2F356-7B3A-4D83-B6E6-19629DDB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412875"/>
            <a:ext cx="7064375" cy="4769264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2800" kern="0" dirty="0">
                <a:solidFill>
                  <a:srgbClr val="FF0000"/>
                </a:solidFill>
              </a:rPr>
              <a:t>Новый курс повышения квалификации в Учебном центре № 1 фирмы «1С»:</a:t>
            </a:r>
            <a:br>
              <a:rPr lang="ru-RU" sz="2800" kern="0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Учебно-методическое и организационное обеспечение общеобразовательных программ, реализуемых в цифровой образовательной среде</a:t>
            </a:r>
          </a:p>
          <a:p>
            <a:pPr marL="0" indent="0">
              <a:buFontTx/>
              <a:buNone/>
              <a:defRPr/>
            </a:pPr>
            <a:endParaRPr lang="ru-RU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Удобный асинхронный онлайн-формат – можно изучать материалы курса в удобное время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Доступ к материалам курса в течение 90 дней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Основное внимание – практике использования программного обеспечения для решения реальных задач повседневной педагогической деятельности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Бесплатный доступ к системе «1С:Образование» на период обучения 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Удостоверение о повышении квалификации в объеме 36 </a:t>
            </a:r>
            <a:r>
              <a:rPr lang="ru-RU" kern="1200" dirty="0" err="1">
                <a:latin typeface="Futura PT Demi" panose="020B0604020202020204" pitchFamily="34" charset="-52"/>
              </a:rPr>
              <a:t>ак</a:t>
            </a:r>
            <a:r>
              <a:rPr lang="ru-RU" kern="1200" dirty="0">
                <a:latin typeface="Futura PT Demi" panose="020B0604020202020204" pitchFamily="34" charset="-52"/>
              </a:rPr>
              <a:t>. часов установленного образца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Низкая стоимость курса: 490 рублей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7EDAF6-765B-4C57-BDA9-F1A6B8E69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93" y="1432753"/>
            <a:ext cx="3158572" cy="3150514"/>
          </a:xfrm>
          <a:prstGeom prst="rect">
            <a:avLst/>
          </a:prstGeom>
        </p:spPr>
      </p:pic>
      <p:pic>
        <p:nvPicPr>
          <p:cNvPr id="16388" name="Рисунок 4">
            <a:extLst>
              <a:ext uri="{FF2B5EF4-FFF2-40B4-BE49-F238E27FC236}">
                <a16:creationId xmlns:a16="http://schemas.microsoft.com/office/drawing/2014/main" id="{F690AE32-CF58-4575-8FCD-A6B41380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6" y="3922479"/>
            <a:ext cx="27384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68E10-A322-4395-AB6B-B1EABA6F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54" y="152400"/>
            <a:ext cx="7323546" cy="938213"/>
          </a:xfrm>
        </p:spPr>
        <p:txBody>
          <a:bodyPr>
            <a:normAutofit/>
          </a:bodyPr>
          <a:lstStyle/>
          <a:p>
            <a:r>
              <a:rPr lang="ru-RU" sz="2400" kern="0" dirty="0">
                <a:solidFill>
                  <a:srgbClr val="FF0000"/>
                </a:solidFill>
              </a:rPr>
              <a:t>Как выбрать программную систему для организации учебного процесса в цифровой образовательной среде?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CC24A9-5418-43BA-B696-43077C79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4A663-EAC8-4489-879D-0738C5633BD2}"/>
              </a:ext>
            </a:extLst>
          </p:cNvPr>
          <p:cNvSpPr txBox="1"/>
          <p:nvPr/>
        </p:nvSpPr>
        <p:spPr>
          <a:xfrm>
            <a:off x="752889" y="1196874"/>
            <a:ext cx="9494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Ориентированная на школу система администрирования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DE26B-7C0B-44EF-A2A5-4BDAEB90C9A5}"/>
              </a:ext>
            </a:extLst>
          </p:cNvPr>
          <p:cNvSpPr txBox="1"/>
          <p:nvPr/>
        </p:nvSpPr>
        <p:spPr>
          <a:xfrm>
            <a:off x="752888" y="1744174"/>
            <a:ext cx="9494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Легкий переход от дистанционного обучения к очному и обратно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BFB062-A9A9-475B-BA5E-08C429392662}"/>
              </a:ext>
            </a:extLst>
          </p:cNvPr>
          <p:cNvSpPr txBox="1"/>
          <p:nvPr/>
        </p:nvSpPr>
        <p:spPr>
          <a:xfrm>
            <a:off x="752888" y="2305402"/>
            <a:ext cx="104485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Возможности как для проведения онлайн-занятий, так и для организации самостоятельной учебной деятельности школьников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546A7E-BD52-4EAB-986C-C82BCC8543CF}"/>
              </a:ext>
            </a:extLst>
          </p:cNvPr>
          <p:cNvSpPr txBox="1"/>
          <p:nvPr/>
        </p:nvSpPr>
        <p:spPr>
          <a:xfrm>
            <a:off x="752885" y="3280252"/>
            <a:ext cx="9931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Проверенная библиотека учебных материалов по школьной программе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7FF546-73CE-4D51-8D35-E58B10A8EDED}"/>
              </a:ext>
            </a:extLst>
          </p:cNvPr>
          <p:cNvSpPr txBox="1"/>
          <p:nvPr/>
        </p:nvSpPr>
        <p:spPr>
          <a:xfrm>
            <a:off x="752885" y="3935440"/>
            <a:ext cx="9752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Дидактическое разнообразие учебных материалов в системе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DD5396-E06B-428D-AF97-6BE4BBEA85FC}"/>
              </a:ext>
            </a:extLst>
          </p:cNvPr>
          <p:cNvSpPr txBox="1"/>
          <p:nvPr/>
        </p:nvSpPr>
        <p:spPr>
          <a:xfrm>
            <a:off x="752885" y="4594354"/>
            <a:ext cx="8271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Инструменты для создания авторского контента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FB7349-147A-4880-B791-BE58B06C5A57}"/>
              </a:ext>
            </a:extLst>
          </p:cNvPr>
          <p:cNvSpPr txBox="1"/>
          <p:nvPr/>
        </p:nvSpPr>
        <p:spPr>
          <a:xfrm>
            <a:off x="752886" y="5253268"/>
            <a:ext cx="82718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Инструменты анализа уровня освоения образовательной программы в соответствии с требованиями ФГОС</a:t>
            </a:r>
          </a:p>
        </p:txBody>
      </p:sp>
    </p:spTree>
    <p:extLst>
      <p:ext uri="{BB962C8B-B14F-4D97-AF65-F5344CB8AC3E}">
        <p14:creationId xmlns:p14="http://schemas.microsoft.com/office/powerpoint/2010/main" val="287183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63AF3-9F34-4DE0-B5BD-F231FD6B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586" y="1213885"/>
            <a:ext cx="5040431" cy="4824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4" y="959077"/>
            <a:ext cx="6801172" cy="55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6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454999" y="2502672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1С:Образование: </a:t>
            </a:r>
            <a:br>
              <a:rPr lang="ru-RU" altLang="ru-RU" sz="2600" kern="0" dirty="0">
                <a:solidFill>
                  <a:srgbClr val="FF0000"/>
                </a:solidFill>
              </a:rPr>
            </a:br>
            <a:r>
              <a:rPr lang="ru-RU" altLang="ru-RU" sz="2600" kern="0" dirty="0">
                <a:solidFill>
                  <a:srgbClr val="FF0000"/>
                </a:solidFill>
              </a:rPr>
              <a:t>основные возможности для обучения в цифровой образовательной среде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40" y="0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0ECC90-6E29-4002-85DD-19E04C5F8F03}"/>
              </a:ext>
            </a:extLst>
          </p:cNvPr>
          <p:cNvSpPr txBox="1"/>
          <p:nvPr/>
        </p:nvSpPr>
        <p:spPr>
          <a:xfrm>
            <a:off x="6693739" y="3856368"/>
            <a:ext cx="3919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hlinkClick r:id="rId4"/>
              </a:rPr>
              <a:t>http://obrazovanie.1c.ru/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56329C-1E0E-4690-B00B-E6EB985D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259" y="136873"/>
            <a:ext cx="8346125" cy="938213"/>
          </a:xfrm>
        </p:spPr>
        <p:txBody>
          <a:bodyPr>
            <a:norm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Ориентированная на образовательную организацию система администрирования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918B36-0622-4777-9563-544D1136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3" y="1352550"/>
            <a:ext cx="7703117" cy="321945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Пользователи: преподаватели, учащиеся, родители</a:t>
            </a:r>
          </a:p>
          <a:p>
            <a:r>
              <a:rPr lang="ru-RU" dirty="0"/>
              <a:t>Группы пользователей: параллели классов, классы, группы и подгруппы</a:t>
            </a:r>
          </a:p>
          <a:p>
            <a:r>
              <a:rPr lang="ru-RU" dirty="0"/>
              <a:t>Учебные периоды: четверти, триместры, полугодия, произвольные учебные периоды</a:t>
            </a:r>
          </a:p>
          <a:p>
            <a:r>
              <a:rPr lang="ru-RU" dirty="0"/>
              <a:t>Дополняемый справочник учебных дисциплин</a:t>
            </a:r>
          </a:p>
          <a:p>
            <a:r>
              <a:rPr lang="ru-RU" dirty="0"/>
              <a:t>Учет типов уроков и типов учебной деятельности при выставлении оценок</a:t>
            </a:r>
          </a:p>
          <a:p>
            <a:r>
              <a:rPr lang="ru-RU" dirty="0"/>
              <a:t>Настраиваемые шкалы оценивания </a:t>
            </a:r>
          </a:p>
          <a:p>
            <a:r>
              <a:rPr lang="ru-RU" dirty="0"/>
              <a:t>Отчеты о действиях пользователей в системе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DC20E1-D0FC-495C-B4A5-A01393DE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980" y="1951293"/>
            <a:ext cx="3238576" cy="24938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F871F2-D6C8-4021-9431-3A4FCDADC013}"/>
              </a:ext>
            </a:extLst>
          </p:cNvPr>
          <p:cNvSpPr txBox="1"/>
          <p:nvPr/>
        </p:nvSpPr>
        <p:spPr>
          <a:xfrm>
            <a:off x="199052" y="4849464"/>
            <a:ext cx="117938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«Благодаря сервису «1С:Образование» мы смогли осуществить контроль практически над всеми аспектами работы образовательного учреждения в новых условиях. В любой момент мог быть осуществлен контроль посещения обучающимися занятий, качество выполнения обучающимися заданий урока и времени, затраченного на его выполнение…, качество проведения онлайн уроков педагогами школы, (из отзыва директора МОУ СОШ «</a:t>
            </a:r>
            <a:r>
              <a:rPr lang="ru-RU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Токсовский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центр образования» Н.Г. Никандровой).</a:t>
            </a:r>
          </a:p>
        </p:txBody>
      </p:sp>
    </p:spTree>
    <p:extLst>
      <p:ext uri="{BB962C8B-B14F-4D97-AF65-F5344CB8AC3E}">
        <p14:creationId xmlns:p14="http://schemas.microsoft.com/office/powerpoint/2010/main" val="401909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CFD1-9761-447B-9DDA-7749B54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564" y="220533"/>
            <a:ext cx="8406814" cy="565178"/>
          </a:xfrm>
        </p:spPr>
        <p:txBody>
          <a:bodyPr>
            <a:no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Возможности для организации учебного процесса 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E31F4FDC-D561-4564-8A51-54F9FB863AFC}"/>
              </a:ext>
            </a:extLst>
          </p:cNvPr>
          <p:cNvSpPr txBox="1">
            <a:spLocks/>
          </p:cNvSpPr>
          <p:nvPr/>
        </p:nvSpPr>
        <p:spPr>
          <a:xfrm>
            <a:off x="294640" y="1280877"/>
            <a:ext cx="7108334" cy="4056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dirty="0"/>
              <a:t>Доступ учителей и учащихся к системе через интернет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Детальное информирование педагога о ходе самостоятельной работы учащегося в процессе выполнения задания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Возможности для совместной работы и общения 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endParaRPr lang="ru-RU" altLang="ru-RU" dirty="0"/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85D566-EE3E-479E-940A-371C59ECE920}"/>
              </a:ext>
            </a:extLst>
          </p:cNvPr>
          <p:cNvSpPr txBox="1"/>
          <p:nvPr/>
        </p:nvSpPr>
        <p:spPr>
          <a:xfrm>
            <a:off x="177282" y="5413996"/>
            <a:ext cx="11254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«Сервис «1С:Образование» может быть использован в организациях общего образования как для обучения в дистанционной форме, так и для поддержки очного процесса обучения содержательной работой с электронными образовательными ресурсами различного дидактического назначения» (из отзыва заместителя директора по УВР МБОУ «Гимназия № 13» г. Аргуна Т.М. Забалуевой).</a:t>
            </a:r>
          </a:p>
        </p:txBody>
      </p:sp>
      <p:pic>
        <p:nvPicPr>
          <p:cNvPr id="5" name="Объект 8">
            <a:extLst>
              <a:ext uri="{FF2B5EF4-FFF2-40B4-BE49-F238E27FC236}">
                <a16:creationId xmlns:a16="http://schemas.microsoft.com/office/drawing/2014/main" id="{4D5C2A57-FFE7-4D2D-A0AA-3A77A9BD7C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2974" y="2169322"/>
            <a:ext cx="4664548" cy="2519355"/>
          </a:xfrm>
        </p:spPr>
      </p:pic>
    </p:spTree>
    <p:extLst>
      <p:ext uri="{BB962C8B-B14F-4D97-AF65-F5344CB8AC3E}">
        <p14:creationId xmlns:p14="http://schemas.microsoft.com/office/powerpoint/2010/main" val="164659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3" y="221456"/>
            <a:ext cx="10621661" cy="938213"/>
          </a:xfrm>
        </p:spPr>
        <p:txBody>
          <a:bodyPr>
            <a:no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Интеграция с</a:t>
            </a:r>
            <a:r>
              <a:rPr lang="ru-RU" sz="1800" dirty="0"/>
              <a:t> </a:t>
            </a:r>
            <a:r>
              <a:rPr lang="ru-RU" sz="2600" kern="0" dirty="0">
                <a:solidFill>
                  <a:srgbClr val="FF0000"/>
                </a:solidFill>
              </a:rPr>
              <a:t>сервисами для проведения онлайн-занятий по ссылке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346" y="1407855"/>
            <a:ext cx="6292583" cy="4824413"/>
          </a:xfrm>
        </p:spPr>
        <p:txBody>
          <a:bodyPr/>
          <a:lstStyle/>
          <a:p>
            <a:r>
              <a:rPr lang="en-US" dirty="0"/>
              <a:t>Zoom</a:t>
            </a:r>
          </a:p>
          <a:p>
            <a:r>
              <a:rPr lang="en-US" dirty="0"/>
              <a:t>Skype</a:t>
            </a:r>
            <a:endParaRPr lang="ru-RU" dirty="0"/>
          </a:p>
          <a:p>
            <a:r>
              <a:rPr lang="en-US" dirty="0"/>
              <a:t>Microsoft Teams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Сферум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Любой сервис, предоставляющий доступ по ссылке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AutoShape 2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892015" y="-539457"/>
            <a:ext cx="35147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307975" y="-471488"/>
            <a:ext cx="35147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460375" y="-319088"/>
            <a:ext cx="35147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zoom-video-conferencing-logo-7bde38062e4a0eaf7432215c95ccc38a – Клуб ИТ  Директоров Дальнего Восто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980" y="1183696"/>
            <a:ext cx="3177129" cy="11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348" y="2596067"/>
            <a:ext cx="13430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Как пользоваться программой MS Teams — подробное руководст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96" y="2482851"/>
            <a:ext cx="1985962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Сферум на ICT.Mosc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885" y="4468813"/>
            <a:ext cx="17049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1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C0FBD-AA40-4ADC-9D05-4259654C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kern="0" dirty="0">
                <a:solidFill>
                  <a:srgbClr val="FF0000"/>
                </a:solidFill>
              </a:rPr>
              <a:t>Отчеты для администрации школы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25136-537B-411E-BFE4-A2DC274B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6527800" cy="4824413"/>
          </a:xfrm>
        </p:spPr>
        <p:txBody>
          <a:bodyPr/>
          <a:lstStyle/>
          <a:p>
            <a:r>
              <a:rPr lang="ru-RU" dirty="0"/>
              <a:t>Вся информация о действиях пользователей в системе</a:t>
            </a:r>
          </a:p>
          <a:p>
            <a:r>
              <a:rPr lang="ru-RU" dirty="0"/>
              <a:t>Посещаемость системы</a:t>
            </a:r>
          </a:p>
          <a:p>
            <a:r>
              <a:rPr lang="ru-RU" dirty="0"/>
              <a:t>Проведенные онлайн-занятия</a:t>
            </a:r>
          </a:p>
          <a:p>
            <a:r>
              <a:rPr lang="ru-RU" dirty="0"/>
              <a:t>Использование цифровых учебных материалов</a:t>
            </a:r>
          </a:p>
          <a:p>
            <a:r>
              <a:rPr lang="ru-RU" dirty="0"/>
              <a:t>Отчет о результатах выполнения интерактивных заданий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10F05C-D063-47F6-A8C5-86522F76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7BC70B-4A15-4356-BFCC-3A6B7EEF6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857" y="1164590"/>
            <a:ext cx="3931708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4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55779B1-0CF1-49ED-810C-B5B71070E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3550" y="171450"/>
            <a:ext cx="9186863" cy="1081088"/>
          </a:xfrm>
        </p:spPr>
        <p:txBody>
          <a:bodyPr>
            <a:norm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Дополнительно: система «1С:Оценка качества образования»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33CBFF9-D997-4542-8DA7-0924173EA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847" y="1379538"/>
            <a:ext cx="5665153" cy="4990782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dirty="0"/>
              <a:t>Оценка индивидуального уровня освоения ФГОС на основе контролируемых элементов содержания и проверяемых умений</a:t>
            </a:r>
          </a:p>
          <a:p>
            <a:r>
              <a:rPr lang="ru-RU" altLang="ru-RU" dirty="0"/>
              <a:t>Аналитические расчеты успеваемости, качества знаний и уровня реализации ожидаемых результатов обучения по учебной теме </a:t>
            </a:r>
          </a:p>
          <a:p>
            <a:r>
              <a:rPr lang="ru-RU" altLang="ru-RU" dirty="0"/>
              <a:t>Анализ объективности оценивания индивидуальных образовательных достижений обучающихся</a:t>
            </a:r>
          </a:p>
          <a:p>
            <a:r>
              <a:rPr lang="ru-RU" altLang="ru-RU" dirty="0"/>
              <a:t>Персональный контроль профессиональной деятельности педагога</a:t>
            </a:r>
          </a:p>
          <a:p>
            <a:r>
              <a:rPr lang="ru-RU" altLang="ru-RU" dirty="0"/>
              <a:t>Прогноз повышения качества образования с перечислением управленческих действий по реализации прогноза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DA26CAA7-31F0-4962-B03F-6CE2BAAC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1773238"/>
            <a:ext cx="5341937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2D981137-F160-4A71-9FB2-47E5D3331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3644900"/>
            <a:ext cx="53562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10105</TotalTime>
  <Words>1193</Words>
  <Application>Microsoft Office PowerPoint</Application>
  <PresentationFormat>Широкоэкранный</PresentationFormat>
  <Paragraphs>101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Circe</vt:lpstr>
      <vt:lpstr>Futura PT Demi</vt:lpstr>
      <vt:lpstr>Times New Roman</vt:lpstr>
      <vt:lpstr>Тема Office</vt:lpstr>
      <vt:lpstr>Возможности для управления учебным процессом в цифровой среде «1С:Образование»</vt:lpstr>
      <vt:lpstr>Как выбрать программную систему для организации учебного процесса в цифровой образовательной среде?</vt:lpstr>
      <vt:lpstr>Система «1С:Образование»</vt:lpstr>
      <vt:lpstr>1С:Образование:  основные возможности для обучения в цифровой образовательной среде</vt:lpstr>
      <vt:lpstr>Ориентированная на образовательную организацию система администрирования </vt:lpstr>
      <vt:lpstr>Возможности для организации учебного процесса </vt:lpstr>
      <vt:lpstr>Интеграция с сервисами для проведения онлайн-занятий по ссылке</vt:lpstr>
      <vt:lpstr>Отчеты для администрации школы</vt:lpstr>
      <vt:lpstr>Дополнительно: система «1С:Оценка качества образования»</vt:lpstr>
      <vt:lpstr>Полезные ссылки</vt:lpstr>
      <vt:lpstr>Как подключиться к системе «1С:Образование»</vt:lpstr>
      <vt:lpstr>Обучение пользователей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264</cp:revision>
  <dcterms:created xsi:type="dcterms:W3CDTF">2018-08-08T13:50:28Z</dcterms:created>
  <dcterms:modified xsi:type="dcterms:W3CDTF">2022-02-22T13:14:25Z</dcterms:modified>
</cp:coreProperties>
</file>