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ebp" ContentType="image/webp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61" r:id="rId2"/>
    <p:sldId id="1076" r:id="rId3"/>
    <p:sldId id="1080" r:id="rId4"/>
    <p:sldId id="356" r:id="rId5"/>
    <p:sldId id="461" r:id="rId6"/>
    <p:sldId id="1081" r:id="rId7"/>
    <p:sldId id="1079" r:id="rId8"/>
    <p:sldId id="1084" r:id="rId9"/>
    <p:sldId id="1085" r:id="rId10"/>
    <p:sldId id="1097" r:id="rId11"/>
    <p:sldId id="454" r:id="rId12"/>
    <p:sldId id="1078" r:id="rId13"/>
    <p:sldId id="1075" r:id="rId14"/>
    <p:sldId id="1098" r:id="rId15"/>
    <p:sldId id="1083" r:id="rId16"/>
    <p:sldId id="1099" r:id="rId17"/>
    <p:sldId id="1100" r:id="rId18"/>
    <p:sldId id="314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5480A8"/>
    <a:srgbClr val="425B93"/>
    <a:srgbClr val="D55049"/>
    <a:srgbClr val="79B3E8"/>
    <a:srgbClr val="7AD0E1"/>
    <a:srgbClr val="4C92D0"/>
    <a:srgbClr val="FB973C"/>
    <a:srgbClr val="D5222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89015" autoAdjust="0"/>
  </p:normalViewPr>
  <p:slideViewPr>
    <p:cSldViewPr snapToGrid="0">
      <p:cViewPr varScale="1">
        <p:scale>
          <a:sx n="76" d="100"/>
          <a:sy n="76" d="100"/>
        </p:scale>
        <p:origin x="806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48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78B6F6-7AD1-4915-AFCF-CB35CE2565A7}" type="doc">
      <dgm:prSet loTypeId="urn:microsoft.com/office/officeart/2009/layout/ReverseList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C486853-53E5-456C-B0C6-906684654E81}">
      <dgm:prSet phldrT="[Текст]"/>
      <dgm:spPr>
        <a:solidFill>
          <a:srgbClr val="FFCC66"/>
        </a:solidFill>
      </dgm:spPr>
      <dgm:t>
        <a:bodyPr/>
        <a:lstStyle/>
        <a:p>
          <a:r>
            <a:rPr lang="ru-RU" dirty="0"/>
            <a:t>Результаты учебной деятельности:</a:t>
          </a:r>
        </a:p>
        <a:p>
          <a:r>
            <a:rPr lang="ru-RU" dirty="0"/>
            <a:t>Даты и темы занятий</a:t>
          </a:r>
        </a:p>
        <a:p>
          <a:r>
            <a:rPr lang="ru-RU" dirty="0"/>
            <a:t>Домашние задания </a:t>
          </a:r>
        </a:p>
        <a:p>
          <a:r>
            <a:rPr lang="ru-RU" dirty="0"/>
            <a:t>Оценки и неявки и т.д.</a:t>
          </a:r>
        </a:p>
      </dgm:t>
    </dgm:pt>
    <dgm:pt modelId="{0138BE7D-14F9-4B4D-884A-56B4D0A862B6}" type="parTrans" cxnId="{05BC4D08-D4A3-4E7A-AE34-724B7BB108BD}">
      <dgm:prSet/>
      <dgm:spPr/>
      <dgm:t>
        <a:bodyPr/>
        <a:lstStyle/>
        <a:p>
          <a:endParaRPr lang="ru-RU"/>
        </a:p>
      </dgm:t>
    </dgm:pt>
    <dgm:pt modelId="{0DA1F7BD-9304-4605-9ED6-5D6C59898F4B}" type="sibTrans" cxnId="{05BC4D08-D4A3-4E7A-AE34-724B7BB108BD}">
      <dgm:prSet/>
      <dgm:spPr/>
      <dgm:t>
        <a:bodyPr/>
        <a:lstStyle/>
        <a:p>
          <a:endParaRPr lang="ru-RU"/>
        </a:p>
      </dgm:t>
    </dgm:pt>
    <dgm:pt modelId="{3C884965-392D-4968-B3B8-8017ACFC185A}">
      <dgm:prSet phldrT="[Текст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dirty="0"/>
            <a:t>Данные об организации учебного процесса: </a:t>
          </a:r>
        </a:p>
        <a:p>
          <a:r>
            <a:rPr lang="ru-RU" dirty="0"/>
            <a:t>Списки пользователей</a:t>
          </a:r>
        </a:p>
        <a:p>
          <a:r>
            <a:rPr lang="ru-RU" dirty="0"/>
            <a:t>Кураторство </a:t>
          </a:r>
        </a:p>
        <a:p>
          <a:r>
            <a:rPr lang="ru-RU" dirty="0"/>
            <a:t>Учебные периоды</a:t>
          </a:r>
        </a:p>
        <a:p>
          <a:r>
            <a:rPr lang="ru-RU" dirty="0"/>
            <a:t>Журнальные страницы и т.д.</a:t>
          </a:r>
        </a:p>
        <a:p>
          <a:endParaRPr lang="ru-RU" dirty="0"/>
        </a:p>
      </dgm:t>
    </dgm:pt>
    <dgm:pt modelId="{CEE331A1-0703-4023-8F4A-A928A3A492E3}" type="parTrans" cxnId="{102C7A90-6A32-405A-8C01-9C0A7A2544A0}">
      <dgm:prSet/>
      <dgm:spPr/>
      <dgm:t>
        <a:bodyPr/>
        <a:lstStyle/>
        <a:p>
          <a:endParaRPr lang="ru-RU"/>
        </a:p>
      </dgm:t>
    </dgm:pt>
    <dgm:pt modelId="{B8189886-D5C6-48CA-BF16-00F2308CB3CD}" type="sibTrans" cxnId="{102C7A90-6A32-405A-8C01-9C0A7A2544A0}">
      <dgm:prSet/>
      <dgm:spPr/>
      <dgm:t>
        <a:bodyPr/>
        <a:lstStyle/>
        <a:p>
          <a:endParaRPr lang="ru-RU"/>
        </a:p>
      </dgm:t>
    </dgm:pt>
    <dgm:pt modelId="{363D1222-8CCD-4078-940A-6DA3C6C348DA}" type="pres">
      <dgm:prSet presAssocID="{6778B6F6-7AD1-4915-AFCF-CB35CE2565A7}" presName="Name0" presStyleCnt="0">
        <dgm:presLayoutVars>
          <dgm:chMax val="2"/>
          <dgm:chPref val="2"/>
          <dgm:animLvl val="lvl"/>
        </dgm:presLayoutVars>
      </dgm:prSet>
      <dgm:spPr/>
    </dgm:pt>
    <dgm:pt modelId="{5E8D787B-D7F0-4493-9700-D509D1C5447B}" type="pres">
      <dgm:prSet presAssocID="{6778B6F6-7AD1-4915-AFCF-CB35CE2565A7}" presName="LeftText" presStyleLbl="revTx" presStyleIdx="0" presStyleCnt="0">
        <dgm:presLayoutVars>
          <dgm:bulletEnabled val="1"/>
        </dgm:presLayoutVars>
      </dgm:prSet>
      <dgm:spPr/>
    </dgm:pt>
    <dgm:pt modelId="{2C2D532D-72CF-472B-ADA5-1ECF9633C0C4}" type="pres">
      <dgm:prSet presAssocID="{6778B6F6-7AD1-4915-AFCF-CB35CE2565A7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79112907-CDD6-4471-8594-2BF79504EFFC}" type="pres">
      <dgm:prSet presAssocID="{6778B6F6-7AD1-4915-AFCF-CB35CE2565A7}" presName="RightText" presStyleLbl="revTx" presStyleIdx="0" presStyleCnt="0">
        <dgm:presLayoutVars>
          <dgm:bulletEnabled val="1"/>
        </dgm:presLayoutVars>
      </dgm:prSet>
      <dgm:spPr/>
    </dgm:pt>
    <dgm:pt modelId="{18E753B9-2AEE-41E9-A63E-E7FDD6B2EB7A}" type="pres">
      <dgm:prSet presAssocID="{6778B6F6-7AD1-4915-AFCF-CB35CE2565A7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7CD88C1F-111B-474F-BC77-EE831A87EA9D}" type="pres">
      <dgm:prSet presAssocID="{6778B6F6-7AD1-4915-AFCF-CB35CE2565A7}" presName="TopArrow" presStyleLbl="node1" presStyleIdx="0" presStyleCnt="2"/>
      <dgm:spPr>
        <a:solidFill>
          <a:srgbClr val="005531"/>
        </a:solidFill>
      </dgm:spPr>
    </dgm:pt>
    <dgm:pt modelId="{A97B1222-94D1-4F36-A8B6-44C5097DCA66}" type="pres">
      <dgm:prSet presAssocID="{6778B6F6-7AD1-4915-AFCF-CB35CE2565A7}" presName="BottomArrow" presStyleLbl="node1" presStyleIdx="1" presStyleCnt="2"/>
      <dgm:spPr>
        <a:solidFill>
          <a:srgbClr val="005531"/>
        </a:solidFill>
      </dgm:spPr>
    </dgm:pt>
  </dgm:ptLst>
  <dgm:cxnLst>
    <dgm:cxn modelId="{05BC4D08-D4A3-4E7A-AE34-724B7BB108BD}" srcId="{6778B6F6-7AD1-4915-AFCF-CB35CE2565A7}" destId="{DC486853-53E5-456C-B0C6-906684654E81}" srcOrd="0" destOrd="0" parTransId="{0138BE7D-14F9-4B4D-884A-56B4D0A862B6}" sibTransId="{0DA1F7BD-9304-4605-9ED6-5D6C59898F4B}"/>
    <dgm:cxn modelId="{0CD3A821-0B35-4055-899E-E5A20DFE5291}" type="presOf" srcId="{3C884965-392D-4968-B3B8-8017ACFC185A}" destId="{18E753B9-2AEE-41E9-A63E-E7FDD6B2EB7A}" srcOrd="1" destOrd="0" presId="urn:microsoft.com/office/officeart/2009/layout/ReverseList"/>
    <dgm:cxn modelId="{1549E36A-851E-45E6-AA23-FDD615EAAA4B}" type="presOf" srcId="{DC486853-53E5-456C-B0C6-906684654E81}" destId="{2C2D532D-72CF-472B-ADA5-1ECF9633C0C4}" srcOrd="1" destOrd="0" presId="urn:microsoft.com/office/officeart/2009/layout/ReverseList"/>
    <dgm:cxn modelId="{102C7A90-6A32-405A-8C01-9C0A7A2544A0}" srcId="{6778B6F6-7AD1-4915-AFCF-CB35CE2565A7}" destId="{3C884965-392D-4968-B3B8-8017ACFC185A}" srcOrd="1" destOrd="0" parTransId="{CEE331A1-0703-4023-8F4A-A928A3A492E3}" sibTransId="{B8189886-D5C6-48CA-BF16-00F2308CB3CD}"/>
    <dgm:cxn modelId="{9D1E47CB-3600-43BF-8A94-0325133C5005}" type="presOf" srcId="{3C884965-392D-4968-B3B8-8017ACFC185A}" destId="{79112907-CDD6-4471-8594-2BF79504EFFC}" srcOrd="0" destOrd="0" presId="urn:microsoft.com/office/officeart/2009/layout/ReverseList"/>
    <dgm:cxn modelId="{16FE85F4-7171-435A-9CA6-760680B0B7BA}" type="presOf" srcId="{DC486853-53E5-456C-B0C6-906684654E81}" destId="{5E8D787B-D7F0-4493-9700-D509D1C5447B}" srcOrd="0" destOrd="0" presId="urn:microsoft.com/office/officeart/2009/layout/ReverseList"/>
    <dgm:cxn modelId="{4319B2FB-61DF-43D7-BE3C-6C5FCE3F7E7D}" type="presOf" srcId="{6778B6F6-7AD1-4915-AFCF-CB35CE2565A7}" destId="{363D1222-8CCD-4078-940A-6DA3C6C348DA}" srcOrd="0" destOrd="0" presId="urn:microsoft.com/office/officeart/2009/layout/ReverseList"/>
    <dgm:cxn modelId="{B35551CD-269D-4DC4-B8A4-7127E698E8D2}" type="presParOf" srcId="{363D1222-8CCD-4078-940A-6DA3C6C348DA}" destId="{5E8D787B-D7F0-4493-9700-D509D1C5447B}" srcOrd="0" destOrd="0" presId="urn:microsoft.com/office/officeart/2009/layout/ReverseList"/>
    <dgm:cxn modelId="{49AED84F-B5DE-42A7-837D-8E422F763353}" type="presParOf" srcId="{363D1222-8CCD-4078-940A-6DA3C6C348DA}" destId="{2C2D532D-72CF-472B-ADA5-1ECF9633C0C4}" srcOrd="1" destOrd="0" presId="urn:microsoft.com/office/officeart/2009/layout/ReverseList"/>
    <dgm:cxn modelId="{A809D0FF-5512-4BDB-85EC-E48839D2D8B8}" type="presParOf" srcId="{363D1222-8CCD-4078-940A-6DA3C6C348DA}" destId="{79112907-CDD6-4471-8594-2BF79504EFFC}" srcOrd="2" destOrd="0" presId="urn:microsoft.com/office/officeart/2009/layout/ReverseList"/>
    <dgm:cxn modelId="{0B89D225-B6E3-40D7-BA46-51499F41CD25}" type="presParOf" srcId="{363D1222-8CCD-4078-940A-6DA3C6C348DA}" destId="{18E753B9-2AEE-41E9-A63E-E7FDD6B2EB7A}" srcOrd="3" destOrd="0" presId="urn:microsoft.com/office/officeart/2009/layout/ReverseList"/>
    <dgm:cxn modelId="{95487235-0066-46A7-8B6D-C5398524721F}" type="presParOf" srcId="{363D1222-8CCD-4078-940A-6DA3C6C348DA}" destId="{7CD88C1F-111B-474F-BC77-EE831A87EA9D}" srcOrd="4" destOrd="0" presId="urn:microsoft.com/office/officeart/2009/layout/ReverseList"/>
    <dgm:cxn modelId="{349ED874-53C9-4E06-9BEF-386496F34138}" type="presParOf" srcId="{363D1222-8CCD-4078-940A-6DA3C6C348DA}" destId="{A97B1222-94D1-4F36-A8B6-44C5097DCA66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2D532D-72CF-472B-ADA5-1ECF9633C0C4}">
      <dsp:nvSpPr>
        <dsp:cNvPr id="0" name=""/>
        <dsp:cNvSpPr/>
      </dsp:nvSpPr>
      <dsp:spPr>
        <a:xfrm rot="16200000">
          <a:off x="1317057" y="1407391"/>
          <a:ext cx="2980178" cy="1821204"/>
        </a:xfrm>
        <a:prstGeom prst="round2SameRect">
          <a:avLst>
            <a:gd name="adj1" fmla="val 16670"/>
            <a:gd name="adj2" fmla="val 0"/>
          </a:avLst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95250" rIns="85725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Результаты учебной деятельности: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Даты и темы занятий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Домашние задания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Оценки и неявки и т.д.</a:t>
          </a:r>
        </a:p>
      </dsp:txBody>
      <dsp:txXfrm rot="5400000">
        <a:off x="1985464" y="916824"/>
        <a:ext cx="1732284" cy="2802338"/>
      </dsp:txXfrm>
    </dsp:sp>
    <dsp:sp modelId="{18E753B9-2AEE-41E9-A63E-E7FDD6B2EB7A}">
      <dsp:nvSpPr>
        <dsp:cNvPr id="0" name=""/>
        <dsp:cNvSpPr/>
      </dsp:nvSpPr>
      <dsp:spPr>
        <a:xfrm rot="5400000">
          <a:off x="3220959" y="1407391"/>
          <a:ext cx="2980178" cy="1821204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725" tIns="95250" rIns="57150" bIns="952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Данные об организации учебного процесса: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Списки пользователей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Кураторство 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Учебные периоды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500" kern="1200" dirty="0"/>
            <a:t>Журнальные страницы и т.д.</a:t>
          </a:r>
        </a:p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 dirty="0"/>
        </a:p>
      </dsp:txBody>
      <dsp:txXfrm rot="-5400000">
        <a:off x="3800446" y="916824"/>
        <a:ext cx="1732284" cy="2802338"/>
      </dsp:txXfrm>
    </dsp:sp>
    <dsp:sp modelId="{7CD88C1F-111B-474F-BC77-EE831A87EA9D}">
      <dsp:nvSpPr>
        <dsp:cNvPr id="0" name=""/>
        <dsp:cNvSpPr/>
      </dsp:nvSpPr>
      <dsp:spPr>
        <a:xfrm>
          <a:off x="2806960" y="0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7B1222-94D1-4F36-A8B6-44C5097DCA66}">
      <dsp:nvSpPr>
        <dsp:cNvPr id="0" name=""/>
        <dsp:cNvSpPr/>
      </dsp:nvSpPr>
      <dsp:spPr>
        <a:xfrm rot="10800000">
          <a:off x="2806960" y="2731714"/>
          <a:ext cx="1903902" cy="1903809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rgbClr val="00553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CC8A8F-2CA4-40D4-8C33-89D75A2EBCC4}" type="datetimeFigureOut">
              <a:rPr lang="ru-RU" smtClean="0"/>
              <a:t>09.06.2022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D5BD2-9F50-4FB3-BCE6-7A51A0814E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81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Представленным выше критериям удовлетворяет система «1С:Образование»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7700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Система «1С:Образование» охватывает всех участников учебного процесса в школе – администрацию, учителей, учеников, родителей – и позволяет организовать учебный процесс в цифровой среде, сохранив его структуру: учебные периоды, классы и параллели, классное руководство и т.д. Это очень удобно, так как все пользователи системы имеют одну точку входа и одну учетную запись для доступа к учебным материалам и заданиям по всем предметам. Формирующиеся в системе отчеты о действиях пользователей позволяют администрации школы полностью контролировать процесс обучения в цифровой среде.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0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dirty="0"/>
              <a:t>Учебные</a:t>
            </a:r>
            <a:r>
              <a:rPr lang="ru-RU" baseline="0" dirty="0"/>
              <a:t> пособия 1С:Школа представляют собой завершенные линейки интерактивных учебных курсов по основным школьным предметам. Разработка интерактивных учебных пособий ведется </a:t>
            </a:r>
            <a:r>
              <a:rPr lang="ru-RU" sz="1200" dirty="0"/>
              <a:t>с 1996 г. Над каждым продуктом работает коллектив опытных в создании электронных учебных материалов авторов, профессиональных разработчиков, редакторов, корректоров и программистов. 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Фирма «1С» имеет опыт сотрудничества с </a:t>
            </a:r>
            <a:r>
              <a:rPr lang="ru-RU" sz="1200" dirty="0" err="1"/>
              <a:t>Минобрнауки</a:t>
            </a:r>
            <a:r>
              <a:rPr lang="ru-RU" sz="1200" dirty="0"/>
              <a:t> России, ведущими книжными издательствами России, другими разработчиками ресурсов и платформ</a:t>
            </a:r>
          </a:p>
          <a:p>
            <a:pPr marL="360000" indent="-355600" algn="just">
              <a:lnSpc>
                <a:spcPct val="90000"/>
              </a:lnSpc>
              <a:spcBef>
                <a:spcPts val="600"/>
              </a:spcBef>
              <a:defRPr/>
            </a:pPr>
            <a:r>
              <a:rPr lang="ru-RU" sz="1200" dirty="0"/>
              <a:t>Всего реализовано более 5 млн. копий компьютерных образовательных программ «1С».</a:t>
            </a:r>
            <a:r>
              <a:rPr lang="ru-RU" sz="1200" baseline="0" dirty="0"/>
              <a:t> </a:t>
            </a:r>
            <a:r>
              <a:rPr lang="ru-RU" sz="1200" dirty="0"/>
              <a:t>Разработки «1С» отмечены Премиями Правительства России в области науки и техники и в области образования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A46EFB-94C5-41CB-A669-03019117BB16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8604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Кроме готовых цифровых учебных материалов, в системе есть возможность создавать такие материалы самостоятельно, что позволяет педагогу перевести авторские методические наработки в цифровой формат.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0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системе есть все основные возможности для организации учебного процесса как в очном, так и в дистанционном формате. Это очень востребовано в современных условиях, особенно когда школе приходится экстренно переводить на дистанционку отдельных учащихся или целые классы. При использовании системы такой переход практически не сказывается на ходе учебного процесса.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5BD2-9F50-4FB3-BCE6-7A51A0814E6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952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06A79-391C-4E36-8F5B-DA41981EE79D}" type="datetime1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18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BDE6E-F489-4E7A-A34A-4DCE9E0EEC02}" type="datetime1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386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A59A7-70A3-439C-A703-F6E6EA3A5F03}" type="datetime1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754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5360F-A7D7-4057-84FE-2EC21BF09B33}" type="datetime1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26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752D1-4E29-49CB-A181-0DADDDF7E7F5}" type="datetime1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064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CD22B-6793-4BB1-A8C8-5BA9DD2EF506}" type="datetime1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85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12CF3-7D01-405F-93F4-9484ECDFD964}" type="datetime1">
              <a:rPr lang="ru-RU" smtClean="0"/>
              <a:t>09.06.2022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5397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15563-33EC-4B91-BC0C-94C154CAE6F1}" type="datetime1">
              <a:rPr lang="ru-RU" smtClean="0"/>
              <a:t>09.06.2022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4375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F73C4-8E34-4769-BC7B-E41FBA43F29A}" type="datetime1">
              <a:rPr lang="ru-RU" smtClean="0"/>
              <a:t>09.06.2022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195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D184E-4EEF-4891-85EC-43BBB6635570}" type="datetime1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325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EEA7C-3DEE-45ED-8991-67782F23C507}" type="datetime1">
              <a:rPr lang="ru-RU" smtClean="0"/>
              <a:t>09.06.2022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11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054" y="152400"/>
            <a:ext cx="10066746" cy="9382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352550"/>
            <a:ext cx="10515600" cy="482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51898-9F36-4318-BAAB-FC3129233460}" type="datetime1">
              <a:rPr lang="ru-RU" smtClean="0"/>
              <a:t>09.06.2022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60E6-A09A-4B08-B80C-2A5EB59690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16" descr="Layer 2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42877" y="152400"/>
            <a:ext cx="1144177" cy="90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905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obrazovanie.1c.ru/education/quick-start/" TargetMode="External"/><Relationship Id="rId7" Type="http://schemas.openxmlformats.org/officeDocument/2006/relationships/hyperlink" Target="https://obrazovanie.1c.ru/events/2022-05-25/" TargetMode="External"/><Relationship Id="rId2" Type="http://schemas.openxmlformats.org/officeDocument/2006/relationships/hyperlink" Target="https://obrazovanie.1c.ru/education/tour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obrazovanie.1c.ru/events/2022-03-31/" TargetMode="External"/><Relationship Id="rId5" Type="http://schemas.openxmlformats.org/officeDocument/2006/relationships/hyperlink" Target="https://obrazovanie.1c.ru/education/monitoring/" TargetMode="External"/><Relationship Id="rId4" Type="http://schemas.openxmlformats.org/officeDocument/2006/relationships/hyperlink" Target="https://obrazovanie.1c.ru/education/development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yandex.ru/cloud/62a06b55680ccd3d167ebe1b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obrazovanie.1c.ru/education/cloud/" TargetMode="External"/><Relationship Id="rId2" Type="http://schemas.openxmlformats.org/officeDocument/2006/relationships/hyperlink" Target="mailto:obr@1c.ru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hyperlink" Target="https://edu.asi.ru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rian_ru/157807" TargetMode="External"/><Relationship Id="rId5" Type="http://schemas.openxmlformats.org/officeDocument/2006/relationships/hyperlink" Target="https://tass.ru/ekonomika/14319953" TargetMode="External"/><Relationship Id="rId4" Type="http://schemas.openxmlformats.org/officeDocument/2006/relationships/hyperlink" Target="https://reestr.digital.gov.ru/reestr/306311/?sphrase_id=2459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eb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web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1c.ru/news/info.jsp?id=28446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6292" y="1004857"/>
            <a:ext cx="9551350" cy="2424143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Как организовать учебный процесс в цифровой среде колледжа с помощью облачной системы "1С:Образование"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3642" y="3711803"/>
            <a:ext cx="9144000" cy="2567544"/>
          </a:xfrm>
        </p:spPr>
        <p:txBody>
          <a:bodyPr>
            <a:normAutofit/>
          </a:bodyPr>
          <a:lstStyle/>
          <a:p>
            <a:r>
              <a:rPr lang="ru-RU" i="1" dirty="0"/>
              <a:t>Т. А. </a:t>
            </a:r>
            <a:r>
              <a:rPr lang="ru-RU" i="1" dirty="0" err="1"/>
              <a:t>Чернецкая</a:t>
            </a:r>
            <a:r>
              <a:rPr lang="ru-RU" i="1" dirty="0"/>
              <a:t>, ведущий методист, </a:t>
            </a:r>
            <a:r>
              <a:rPr lang="ru-RU" i="1" dirty="0" err="1"/>
              <a:t>к.п.н</a:t>
            </a:r>
            <a:r>
              <a:rPr lang="ru-RU" i="1" dirty="0"/>
              <a:t>.</a:t>
            </a:r>
            <a:endParaRPr lang="en-US" i="1" dirty="0"/>
          </a:p>
          <a:p>
            <a:r>
              <a:rPr lang="ru-RU" i="1" dirty="0"/>
              <a:t>Отдел образовательных программ фирмы «1С»</a:t>
            </a:r>
          </a:p>
          <a:p>
            <a:r>
              <a:rPr lang="ru-RU" i="1" dirty="0"/>
              <a:t>Е. В. </a:t>
            </a:r>
            <a:r>
              <a:rPr lang="ru-RU" i="1" dirty="0" err="1"/>
              <a:t>Ягорь</a:t>
            </a:r>
            <a:r>
              <a:rPr lang="ru-RU" i="1" dirty="0"/>
              <a:t>, преподаватель естественно-научных дисциплин, ГАПОУ Свердловской области «Ирбитский мотоциклетный техникум»</a:t>
            </a:r>
          </a:p>
          <a:p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249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B1A3B556-BE3C-4169-8CC5-27E345AF2C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565" y="212963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alt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Опыт использования системы «1С:Образование» </a:t>
            </a:r>
            <a:br>
              <a:rPr lang="ru-RU" altLang="ru-RU" sz="40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в </a:t>
            </a:r>
            <a: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  <a:t>ГАПОУ Свердловской области «Ирбитский мотоциклетный техникум»</a:t>
            </a:r>
            <a:br>
              <a:rPr lang="ru-RU" sz="40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endParaRPr lang="ru-RU" sz="4000" dirty="0">
              <a:solidFill>
                <a:srgbClr val="FF0000"/>
              </a:solidFill>
              <a:latin typeface="Circe" panose="020B0502020203020203" pitchFamily="34" charset="-52"/>
            </a:endParaRP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0EE08C81-4FBA-4513-9395-F4D672502A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08910"/>
            <a:ext cx="9144000" cy="1655762"/>
          </a:xfrm>
        </p:spPr>
        <p:txBody>
          <a:bodyPr/>
          <a:lstStyle/>
          <a:p>
            <a:pPr eaLnBrk="1" hangingPunct="1"/>
            <a:r>
              <a:rPr lang="ru-RU" altLang="ru-RU" b="1" dirty="0" err="1"/>
              <a:t>Ягорь</a:t>
            </a:r>
            <a:r>
              <a:rPr lang="ru-RU" altLang="ru-RU" b="1" dirty="0"/>
              <a:t> Елена Викторовна</a:t>
            </a:r>
            <a:br>
              <a:rPr lang="ru-RU" altLang="ru-RU" b="1" dirty="0"/>
            </a:br>
            <a:r>
              <a:rPr lang="ru-RU" altLang="ru-RU" dirty="0"/>
              <a:t>преподаватель естественнонаучных дисциплин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1D2FFE2-464A-40D7-A438-7F37A59F0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892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BD21EA0A-2806-419F-A9CA-FD0D70AB2D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69773" y="207052"/>
            <a:ext cx="9598238" cy="984581"/>
          </a:xfrm>
        </p:spPr>
        <p:txBody>
          <a:bodyPr>
            <a:noAutofit/>
          </a:bodyPr>
          <a:lstStyle/>
          <a:p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Плюсы системы «1С:Образование»: </a:t>
            </a:r>
            <a:b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</a:br>
            <a:r>
              <a:rPr lang="ru-RU" alt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мнение пользователей</a:t>
            </a:r>
          </a:p>
        </p:txBody>
      </p:sp>
      <p:sp>
        <p:nvSpPr>
          <p:cNvPr id="12291" name="Объект 2">
            <a:extLst>
              <a:ext uri="{FF2B5EF4-FFF2-40B4-BE49-F238E27FC236}">
                <a16:creationId xmlns:a16="http://schemas.microsoft.com/office/drawing/2014/main" id="{1A4B3913-6236-4FF6-8DEA-F327EEE43E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18368" y="1413398"/>
            <a:ext cx="7408814" cy="5237550"/>
          </a:xfrm>
        </p:spPr>
        <p:txBody>
          <a:bodyPr>
            <a:normAutofit/>
          </a:bodyPr>
          <a:lstStyle/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 нужно дополнительное оборудование, простота использования, работа на любых устройствах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Оперативная поддержка пользователей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Богатый функционал электронного журнала, позволяющий автоматизировать многие рутинные действия преподавателя и снизить трудозатраты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Подробные отчеты для администрации: контроль за деятельностью студентов и преподавателей в ходе дистанционных занятий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Возможность создания и учет специфики учебной дисциплины при создании структурированных интерактивных учебных курсов для разных целевых аудиторий (по </a:t>
            </a:r>
            <a:r>
              <a:rPr lang="ru-RU" alt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спецдисциплинам</a:t>
            </a:r>
            <a:r>
              <a:rPr lang="ru-RU" alt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междисциплинарным и повышения квалификации)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Невысокая стоимость годовой подписки на без ограничения количества пользователей</a:t>
            </a:r>
            <a:endParaRPr lang="ru-RU" alt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altLang="ru-RU" dirty="0">
              <a:latin typeface="Futura PT Demi" pitchFamily="34" charset="-52"/>
            </a:endParaRPr>
          </a:p>
          <a:p>
            <a:endParaRPr lang="ru-RU" altLang="ru-RU" dirty="0">
              <a:latin typeface="Futura PT Demi" pitchFamily="34" charset="-52"/>
            </a:endParaRPr>
          </a:p>
          <a:p>
            <a:endParaRPr lang="ru-RU" altLang="ru-RU" dirty="0">
              <a:latin typeface="Futura PT Demi" pitchFamily="34" charset="-52"/>
            </a:endParaRPr>
          </a:p>
        </p:txBody>
      </p:sp>
      <p:pic>
        <p:nvPicPr>
          <p:cNvPr id="12292" name="Рисунок 4">
            <a:extLst>
              <a:ext uri="{FF2B5EF4-FFF2-40B4-BE49-F238E27FC236}">
                <a16:creationId xmlns:a16="http://schemas.microsoft.com/office/drawing/2014/main" id="{08428589-BA40-4211-9B56-530037FA8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814" y="1522703"/>
            <a:ext cx="3424995" cy="30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Рисунок 5">
            <a:extLst>
              <a:ext uri="{FF2B5EF4-FFF2-40B4-BE49-F238E27FC236}">
                <a16:creationId xmlns:a16="http://schemas.microsoft.com/office/drawing/2014/main" id="{1BEA8C53-2EEC-46FC-83DB-D2F65DC5E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196" y="3733582"/>
            <a:ext cx="3465743" cy="3001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A85ACC-3BEA-43A3-8DE1-5BA3FBB34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8457" y="324643"/>
            <a:ext cx="10066746" cy="93821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Полезные ссылки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03A4986-8228-4CA6-B5B6-D2E9628DD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913" y="1468411"/>
            <a:ext cx="11109290" cy="4824413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Экскурсия по системе «1С:Образование» </a:t>
            </a:r>
            <a:r>
              <a:rPr lang="en-US" dirty="0">
                <a:hlinkClick r:id="rId2"/>
              </a:rPr>
              <a:t>https://obrazovanie.1c.ru/education/tour/</a:t>
            </a:r>
            <a:r>
              <a:rPr lang="ru-RU" dirty="0"/>
              <a:t> </a:t>
            </a:r>
          </a:p>
          <a:p>
            <a:r>
              <a:rPr lang="ru-RU" dirty="0"/>
              <a:t>«Быстрый старт» </a:t>
            </a:r>
            <a:r>
              <a:rPr lang="en-US" dirty="0">
                <a:hlinkClick r:id="rId3"/>
              </a:rPr>
              <a:t>https://obrazovanie.1c.ru/education/quick-start/</a:t>
            </a:r>
            <a:r>
              <a:rPr lang="ru-RU" dirty="0"/>
              <a:t> </a:t>
            </a:r>
          </a:p>
          <a:p>
            <a:r>
              <a:rPr lang="ru-RU" dirty="0"/>
              <a:t>Создание авторских учебных материалов </a:t>
            </a:r>
            <a:r>
              <a:rPr lang="en-US" dirty="0">
                <a:hlinkClick r:id="rId4"/>
              </a:rPr>
              <a:t>https://obrazovanie.1c.ru/education/development/</a:t>
            </a:r>
            <a:r>
              <a:rPr lang="ru-RU" dirty="0"/>
              <a:t>  </a:t>
            </a:r>
          </a:p>
          <a:p>
            <a:r>
              <a:rPr lang="ru-RU" dirty="0"/>
              <a:t>Контроль и анализ результатов учебной деятельности </a:t>
            </a:r>
            <a:r>
              <a:rPr lang="en-US" dirty="0">
                <a:hlinkClick r:id="rId5"/>
              </a:rPr>
              <a:t>https://obrazovanie.1c.ru/education/monitoring/</a:t>
            </a:r>
            <a:r>
              <a:rPr lang="ru-RU" dirty="0"/>
              <a:t> </a:t>
            </a:r>
          </a:p>
          <a:p>
            <a:r>
              <a:rPr lang="ru-RU" dirty="0"/>
              <a:t>Запись вебинара «</a:t>
            </a:r>
            <a:r>
              <a:rPr lang="ru-RU" b="1" dirty="0"/>
              <a:t>Организация учебного процесса в цифровой образовательной среде колледжа</a:t>
            </a:r>
            <a:r>
              <a:rPr lang="ru-RU" dirty="0"/>
              <a:t>» </a:t>
            </a:r>
            <a:br>
              <a:rPr lang="ru-RU" dirty="0"/>
            </a:br>
            <a:r>
              <a:rPr lang="en-US" dirty="0">
                <a:hlinkClick r:id="rId6"/>
              </a:rPr>
              <a:t>https://obrazovanie.1c.ru/events/2022-03-31/</a:t>
            </a:r>
            <a:r>
              <a:rPr lang="ru-RU" dirty="0"/>
              <a:t> </a:t>
            </a:r>
          </a:p>
          <a:p>
            <a:r>
              <a:rPr lang="ru-RU" dirty="0"/>
              <a:t>Мастер-класс конференции </a:t>
            </a:r>
            <a:r>
              <a:rPr lang="ru-RU" b="1" dirty="0"/>
              <a:t>«Преподавание ИТ в Российской Федерации»</a:t>
            </a:r>
            <a:r>
              <a:rPr lang="ru-RU" dirty="0"/>
              <a:t> </a:t>
            </a:r>
            <a:r>
              <a:rPr lang="en-US" dirty="0">
                <a:hlinkClick r:id="rId7"/>
              </a:rPr>
              <a:t>https://obrazovanie.1c.ru/events/2022-05-25/</a:t>
            </a:r>
            <a:r>
              <a:rPr lang="ru-RU" dirty="0"/>
              <a:t>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25B5120-11CA-4FAB-BC54-C0E73B5A8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20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F8CF3E-7EE0-4035-BD5F-E300AF4D8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4057" y="198671"/>
            <a:ext cx="9410700" cy="108108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600" kern="0" dirty="0">
                <a:solidFill>
                  <a:srgbClr val="FF0000"/>
                </a:solidFill>
              </a:rPr>
              <a:t>Обучение пользователей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22F356-7B3A-4D83-B6E6-19629DDB47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425" y="1412875"/>
            <a:ext cx="7064375" cy="4769264"/>
          </a:xfrm>
        </p:spPr>
        <p:txBody>
          <a:bodyPr>
            <a:normAutofit fontScale="70000" lnSpcReduction="20000"/>
          </a:bodyPr>
          <a:lstStyle/>
          <a:p>
            <a:pPr marL="0" indent="0">
              <a:buFontTx/>
              <a:buNone/>
              <a:defRPr/>
            </a:pPr>
            <a:r>
              <a:rPr lang="ru-RU" sz="2800" kern="0" dirty="0">
                <a:solidFill>
                  <a:srgbClr val="FF0000"/>
                </a:solidFill>
              </a:rPr>
              <a:t>Новый курс повышения квалификации в Учебном центре № 1 фирмы «1С»:</a:t>
            </a:r>
            <a:br>
              <a:rPr lang="ru-RU" sz="2800" kern="0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Учебно-методическое и организационное обеспечение общеобразовательных программ, реализуемых в цифровой образовательной среде</a:t>
            </a:r>
          </a:p>
          <a:p>
            <a:pPr marL="0" indent="0">
              <a:buFontTx/>
              <a:buNone/>
              <a:defRPr/>
            </a:pPr>
            <a:endParaRPr lang="ru-RU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Удобный асинхронный онлайн-формат – можно изучать материалы курса в удобное время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Доступ к материалам курса в течение 90 дней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Основное внимание – практике использования программного обеспечения для решения реальных задач повседневной педагогической деятельности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Бесплатный доступ к системе «1С:Образование» на период обучения 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Удостоверение о повышении квалификации в объеме 36 </a:t>
            </a:r>
            <a:r>
              <a:rPr lang="ru-RU" kern="1200" dirty="0" err="1">
                <a:latin typeface="Futura PT Demi" panose="020B0604020202020204" pitchFamily="34" charset="-52"/>
              </a:rPr>
              <a:t>ак</a:t>
            </a:r>
            <a:r>
              <a:rPr lang="ru-RU" kern="1200" dirty="0">
                <a:latin typeface="Futura PT Demi" panose="020B0604020202020204" pitchFamily="34" charset="-52"/>
              </a:rPr>
              <a:t>. часов установленного образца</a:t>
            </a:r>
          </a:p>
          <a:p>
            <a:pPr>
              <a:defRPr/>
            </a:pPr>
            <a:r>
              <a:rPr lang="ru-RU" kern="1200" dirty="0">
                <a:latin typeface="Futura PT Demi" panose="020B0604020202020204" pitchFamily="34" charset="-52"/>
              </a:rPr>
              <a:t>Низкая стоимость курса: 490 рублей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7EDAF6-765B-4C57-BDA9-F1A6B8E69E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993" y="1432753"/>
            <a:ext cx="3158572" cy="3150514"/>
          </a:xfrm>
          <a:prstGeom prst="rect">
            <a:avLst/>
          </a:prstGeom>
        </p:spPr>
      </p:pic>
      <p:pic>
        <p:nvPicPr>
          <p:cNvPr id="16388" name="Рисунок 4">
            <a:extLst>
              <a:ext uri="{FF2B5EF4-FFF2-40B4-BE49-F238E27FC236}">
                <a16:creationId xmlns:a16="http://schemas.microsoft.com/office/drawing/2014/main" id="{F690AE32-CF58-4575-8FCD-A6B41380C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136" y="3922479"/>
            <a:ext cx="27384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9C65A10-7263-DA6D-09CF-B21E050F3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Планы развития проекта «1С:Образование»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657C917-9CF9-D046-A43B-D7F7B8C501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колледжей, 2022-2023 учебный год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A316CD-59B6-E963-F2FC-81F230D4D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79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Станьте «Центром экспертизы «1С:Образование»!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4123" y="1322405"/>
            <a:ext cx="7411496" cy="26567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Условия участия:</a:t>
            </a:r>
          </a:p>
          <a:p>
            <a:pPr lvl="1"/>
            <a:r>
              <a:rPr lang="ru-RU" sz="2200" dirty="0"/>
              <a:t>выявление и распространение лучших практик использования системы «1С:Образование»</a:t>
            </a:r>
          </a:p>
          <a:p>
            <a:pPr lvl="1"/>
            <a:r>
              <a:rPr lang="ru-RU" sz="2200" dirty="0"/>
              <a:t>проведение открытых уроков/семинаров/конференций для преподавателей образовательных организаций города/региона</a:t>
            </a:r>
          </a:p>
          <a:p>
            <a:pPr lvl="1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15</a:t>
            </a:fld>
            <a:endParaRPr lang="ru-RU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82303E8E-624A-2706-1077-9E180E56FF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160" y="2194522"/>
            <a:ext cx="3988079" cy="830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D36E55D-8C88-F593-3A01-A3CE858826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8816" y="3429000"/>
            <a:ext cx="2086766" cy="2086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2B43B80-7250-3E6C-82D0-ACA02275E2F5}"/>
              </a:ext>
            </a:extLst>
          </p:cNvPr>
          <p:cNvSpPr txBox="1"/>
          <p:nvPr/>
        </p:nvSpPr>
        <p:spPr>
          <a:xfrm>
            <a:off x="224123" y="3712453"/>
            <a:ext cx="796102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dirty="0">
                <a:latin typeface="Calibri" panose="020F0502020204030204" pitchFamily="34" charset="0"/>
              </a:rPr>
              <a:t>Колледж получает: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Участие специалистов фирмы «1С» </a:t>
            </a:r>
            <a:r>
              <a:rPr lang="ru-RU" sz="2200" dirty="0">
                <a:latin typeface="Calibri" panose="020F0502020204030204" pitchFamily="34" charset="0"/>
              </a:rPr>
              <a:t>в мероприятии для преподавателей колледжа и представителей других колледжей региона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Бесплатное обучение </a:t>
            </a:r>
            <a:r>
              <a:rPr lang="ru-RU" sz="2200" dirty="0">
                <a:latin typeface="Calibri" panose="020F0502020204030204" pitchFamily="34" charset="0"/>
              </a:rPr>
              <a:t>преподавателей колледжа на курсах повышения квалификации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Скидку 25% </a:t>
            </a:r>
            <a:r>
              <a:rPr lang="ru-RU" sz="2200" dirty="0">
                <a:latin typeface="Calibri" panose="020F0502020204030204" pitchFamily="34" charset="0"/>
              </a:rPr>
              <a:t>при продлении подключения </a:t>
            </a:r>
            <a:br>
              <a:rPr lang="ru-RU" sz="2200" dirty="0">
                <a:latin typeface="Calibri" panose="020F0502020204030204" pitchFamily="34" charset="0"/>
              </a:rPr>
            </a:br>
            <a:r>
              <a:rPr lang="ru-RU" sz="2200" dirty="0">
                <a:latin typeface="Calibri" panose="020F0502020204030204" pitchFamily="34" charset="0"/>
              </a:rPr>
              <a:t>к системе «1С:Образование»</a:t>
            </a:r>
          </a:p>
        </p:txBody>
      </p:sp>
    </p:spTree>
    <p:extLst>
      <p:ext uri="{BB962C8B-B14F-4D97-AF65-F5344CB8AC3E}">
        <p14:creationId xmlns:p14="http://schemas.microsoft.com/office/powerpoint/2010/main" val="2473076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Приглашаем к сотрудничеству </a:t>
            </a:r>
            <a:r>
              <a:rPr lang="ru-RU" sz="3200" dirty="0" err="1">
                <a:solidFill>
                  <a:srgbClr val="FF0000"/>
                </a:solidFill>
                <a:latin typeface="Calibri" panose="020F0502020204030204" pitchFamily="34" charset="0"/>
              </a:rPr>
              <a:t>преподавателй</a:t>
            </a: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-методистов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9263" y="1282909"/>
            <a:ext cx="7039708" cy="518326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600" dirty="0">
                <a:latin typeface="Calibri" panose="020F0502020204030204" pitchFamily="34" charset="0"/>
              </a:rPr>
              <a:t>Вы умеете или хотите научиться использовать цифровые инструменты в своей работе? Готовы применять эти знания на практике и поделиться ими с коллегами? </a:t>
            </a:r>
            <a:br>
              <a:rPr lang="ru-RU" sz="2600" dirty="0">
                <a:latin typeface="Calibri" panose="020F0502020204030204" pitchFamily="34" charset="0"/>
              </a:rPr>
            </a:br>
            <a:r>
              <a:rPr lang="ru-RU" sz="2600" dirty="0">
                <a:solidFill>
                  <a:srgbClr val="FF0000"/>
                </a:solidFill>
                <a:latin typeface="Calibri" panose="020F0502020204030204" pitchFamily="34" charset="0"/>
              </a:rPr>
              <a:t>Тогда мы ждем именно вас!</a:t>
            </a:r>
          </a:p>
          <a:p>
            <a:pPr marL="0" indent="0">
              <a:buNone/>
            </a:pPr>
            <a:endParaRPr lang="ru-RU" sz="2600" dirty="0">
              <a:latin typeface="Circe"/>
            </a:endParaRPr>
          </a:p>
          <a:p>
            <a:pPr marL="0" indent="0">
              <a:buNone/>
            </a:pPr>
            <a:r>
              <a:rPr lang="ru-RU" sz="2600" dirty="0">
                <a:latin typeface="Calibri" panose="020F0502020204030204" pitchFamily="34" charset="0"/>
              </a:rPr>
              <a:t>Алгоритм участия:</a:t>
            </a:r>
          </a:p>
          <a:p>
            <a:pPr lvl="1"/>
            <a:r>
              <a:rPr lang="ru-RU" dirty="0">
                <a:latin typeface="Calibri" panose="020F0502020204030204" pitchFamily="34" charset="0"/>
              </a:rPr>
              <a:t>оставьте свои контакты в анкете</a:t>
            </a:r>
          </a:p>
          <a:p>
            <a:pPr lvl="1"/>
            <a:r>
              <a:rPr lang="ru-RU" dirty="0">
                <a:latin typeface="Calibri" panose="020F0502020204030204" pitchFamily="34" charset="0"/>
              </a:rPr>
              <a:t>пройдите собеседование</a:t>
            </a:r>
          </a:p>
          <a:p>
            <a:pPr lvl="1"/>
            <a:r>
              <a:rPr lang="ru-RU" dirty="0">
                <a:latin typeface="Calibri" panose="020F0502020204030204" pitchFamily="34" charset="0"/>
              </a:rPr>
              <a:t>освойте работу в системе «1С:Образование» в процессе обучения на курсе </a:t>
            </a:r>
            <a:r>
              <a:rPr lang="ru-RU" b="1" dirty="0">
                <a:latin typeface="Calibri" panose="020F0502020204030204" pitchFamily="34" charset="0"/>
              </a:rPr>
              <a:t>«Учебно-методическое и организационное обеспечение общеобразовательных программ, реализуемых в цифровой образовательной среде» </a:t>
            </a:r>
            <a:endParaRPr lang="ru-RU" dirty="0">
              <a:latin typeface="Calibri" panose="020F0502020204030204" pitchFamily="34" charset="0"/>
            </a:endParaRPr>
          </a:p>
          <a:p>
            <a:pPr lvl="1"/>
            <a:r>
              <a:rPr lang="ru-RU" dirty="0">
                <a:latin typeface="Calibri" panose="020F0502020204030204" pitchFamily="34" charset="0"/>
              </a:rPr>
              <a:t>начните работать вместе с нами на мероприятиях и в </a:t>
            </a:r>
            <a:r>
              <a:rPr lang="ru-RU" dirty="0" err="1">
                <a:latin typeface="Calibri" panose="020F0502020204030204" pitchFamily="34" charset="0"/>
              </a:rPr>
              <a:t>соцсетях</a:t>
            </a:r>
            <a:endParaRPr lang="ru-RU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451F72-9981-73D0-A020-A4408786C7D4}"/>
              </a:ext>
            </a:extLst>
          </p:cNvPr>
          <p:cNvSpPr txBox="1"/>
          <p:nvPr/>
        </p:nvSpPr>
        <p:spPr>
          <a:xfrm>
            <a:off x="8087038" y="1514570"/>
            <a:ext cx="3926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Ответить на вопросы анкеты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EDE08A-608C-1D16-AF10-2BD60569E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2147" y="2345567"/>
            <a:ext cx="1604850" cy="16048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2D98522-9D09-BAE9-B4E2-6BE5483E2BE2}"/>
              </a:ext>
            </a:extLst>
          </p:cNvPr>
          <p:cNvSpPr txBox="1"/>
          <p:nvPr/>
        </p:nvSpPr>
        <p:spPr>
          <a:xfrm>
            <a:off x="9252340" y="3950417"/>
            <a:ext cx="18669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Circe"/>
              </a:rPr>
              <a:t>Google Forms</a:t>
            </a:r>
            <a:r>
              <a:rPr lang="ru-RU" dirty="0">
                <a:latin typeface="Circe"/>
              </a:rPr>
              <a:t> </a:t>
            </a: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BE444DB-0B9B-0305-9961-5889D8664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147" y="4422544"/>
            <a:ext cx="1674298" cy="167429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285021-378C-81EC-0C39-29DC22FE2FFE}"/>
              </a:ext>
            </a:extLst>
          </p:cNvPr>
          <p:cNvSpPr txBox="1"/>
          <p:nvPr/>
        </p:nvSpPr>
        <p:spPr>
          <a:xfrm>
            <a:off x="9048750" y="6096842"/>
            <a:ext cx="2363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Circe"/>
              </a:rPr>
              <a:t>Яндекс Формы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249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7EBEC9-9D00-B687-96A6-A5DA391D1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349833"/>
            <a:ext cx="10066746" cy="938213"/>
          </a:xfrm>
        </p:spPr>
        <p:txBody>
          <a:bodyPr>
            <a:normAutofit/>
          </a:bodyPr>
          <a:lstStyle/>
          <a:p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</a:rPr>
              <a:t>Разработка учебных </a:t>
            </a:r>
            <a:r>
              <a:rPr lang="ru-RU" sz="2900">
                <a:solidFill>
                  <a:srgbClr val="FF0000"/>
                </a:solidFill>
                <a:latin typeface="Calibri" panose="020F0502020204030204" pitchFamily="34" charset="0"/>
              </a:rPr>
              <a:t>курсов </a:t>
            </a:r>
            <a:br>
              <a:rPr lang="ru-RU" sz="290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2900">
                <a:solidFill>
                  <a:srgbClr val="FF0000"/>
                </a:solidFill>
                <a:latin typeface="Calibri" panose="020F0502020204030204" pitchFamily="34" charset="0"/>
              </a:rPr>
              <a:t>по </a:t>
            </a:r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</a:rPr>
              <a:t>программам </a:t>
            </a:r>
            <a:r>
              <a:rPr lang="ru-RU" sz="2900">
                <a:solidFill>
                  <a:srgbClr val="FF0000"/>
                </a:solidFill>
                <a:latin typeface="Calibri" panose="020F0502020204030204" pitchFamily="34" charset="0"/>
              </a:rPr>
              <a:t>СПО и </a:t>
            </a:r>
            <a:r>
              <a:rPr lang="ru-RU" sz="2900" dirty="0">
                <a:solidFill>
                  <a:srgbClr val="FF0000"/>
                </a:solidFill>
                <a:latin typeface="Calibri" panose="020F0502020204030204" pitchFamily="34" charset="0"/>
              </a:rPr>
              <a:t>тематике 1С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0F8F0C-8377-2438-94C9-4088BF4368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685" y="1803455"/>
            <a:ext cx="5741943" cy="407356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Предполагаемые темы:</a:t>
            </a:r>
          </a:p>
          <a:p>
            <a:r>
              <a:rPr lang="ru-RU" sz="2400" dirty="0"/>
              <a:t>Подготовка к </a:t>
            </a:r>
            <a:r>
              <a:rPr lang="ru-RU" sz="2400" dirty="0" err="1"/>
              <a:t>демоэкзамену</a:t>
            </a:r>
            <a:r>
              <a:rPr lang="ru-RU" sz="2400" dirty="0"/>
              <a:t> по 1С</a:t>
            </a:r>
          </a:p>
          <a:p>
            <a:r>
              <a:rPr lang="ru-RU" sz="2400" dirty="0"/>
              <a:t>Типовые решения 1С, их доработка и настройка </a:t>
            </a:r>
          </a:p>
          <a:p>
            <a:r>
              <a:rPr lang="ru-RU" sz="2400" dirty="0"/>
              <a:t>Основы бизнес-процессов и бизнес-анализа</a:t>
            </a:r>
          </a:p>
          <a:p>
            <a:r>
              <a:rPr lang="ru-RU" sz="2400" dirty="0"/>
              <a:t>Администрирование решений 1С для </a:t>
            </a:r>
            <a:r>
              <a:rPr lang="en-US" sz="2400" dirty="0"/>
              <a:t>Linux</a:t>
            </a:r>
            <a:endParaRPr lang="ru-RU" sz="2400" dirty="0"/>
          </a:p>
          <a:p>
            <a:r>
              <a:rPr lang="ru-RU" sz="2400" dirty="0"/>
              <a:t>Организация электронного документооборота на базе 1С:Документооборот</a:t>
            </a:r>
          </a:p>
          <a:p>
            <a:r>
              <a:rPr lang="ru-RU" sz="2400" dirty="0"/>
              <a:t>Ведение бухгалтерского учета в 1С:Бухгалтерия</a:t>
            </a:r>
            <a:endParaRPr lang="en-US" sz="2400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45FC349-92DA-EAE9-456A-393BD5A76739}"/>
              </a:ext>
            </a:extLst>
          </p:cNvPr>
          <p:cNvSpPr txBox="1"/>
          <p:nvPr/>
        </p:nvSpPr>
        <p:spPr>
          <a:xfrm>
            <a:off x="7144695" y="1778108"/>
            <a:ext cx="392639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ctr"/>
            <a:r>
              <a:rPr lang="ru-RU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Что нужно еще? Нам важно ваше мнение!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07" y="2738623"/>
            <a:ext cx="2143968" cy="2143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2872" y="5064982"/>
            <a:ext cx="5990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https://forms.yandex.ru/cloud/62a06b55680ccd3d167ebe1b/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730195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1850" y="1285532"/>
            <a:ext cx="10515600" cy="2852737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838200" y="4400927"/>
            <a:ext cx="10515600" cy="1500187"/>
          </a:xfrm>
        </p:spPr>
        <p:txBody>
          <a:bodyPr/>
          <a:lstStyle/>
          <a:p>
            <a:r>
              <a:rPr lang="en-US" dirty="0">
                <a:hlinkClick r:id="rId2"/>
              </a:rPr>
              <a:t>obr@1c.ru</a:t>
            </a:r>
            <a:endParaRPr lang="ru-RU" dirty="0"/>
          </a:p>
          <a:p>
            <a:r>
              <a:rPr lang="ru-RU" altLang="ru-RU" sz="2400" dirty="0">
                <a:latin typeface="Arial" panose="020B0604020202020204" pitchFamily="34" charset="0"/>
                <a:hlinkClick r:id="rId3"/>
              </a:rPr>
              <a:t>http://obrazovanie.1c.ru/ </a:t>
            </a:r>
            <a:endParaRPr lang="ru-RU" altLang="ru-RU" sz="2400" dirty="0">
              <a:latin typeface="Arial" panose="020B0604020202020204" pitchFamily="34" charset="0"/>
            </a:endParaRPr>
          </a:p>
          <a:p>
            <a:r>
              <a:rPr lang="ru-RU" dirty="0">
                <a:solidFill>
                  <a:srgbClr val="FF0000"/>
                </a:solidFill>
              </a:rPr>
              <a:t>8(800) 302-99-10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562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63AF3-9F34-4DE0-B5BD-F231FD6B0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8026" y="152400"/>
            <a:ext cx="9685774" cy="93821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Система «1С:Образование»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084137-7549-4212-8B99-F27769B11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7579" y="1455045"/>
            <a:ext cx="6591391" cy="48244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Система «1С:Образование» включена: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в проект «Навигатор образования» Министерства просвещения РФ и Агентства стратегических инициатив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https://edu.asi.ru/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в «Единый реестр Минкомсвязи российских программ для электронных вычислительных машин и баз данных» (</a:t>
            </a:r>
            <a:r>
              <a:rPr lang="ru-RU" sz="24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hlinkClick r:id="rId4"/>
              </a:rPr>
              <a:t>https://reestr.digital.gov.ru/reestr/306311/?sphrase_id=245914</a:t>
            </a:r>
            <a:r>
              <a:rPr lang="ru-RU" sz="2400" dirty="0">
                <a:solidFill>
                  <a:srgbClr val="22222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</a:t>
            </a:r>
          </a:p>
          <a:p>
            <a:r>
              <a:rPr lang="ru-RU" sz="2400" dirty="0">
                <a:solidFill>
                  <a:srgbClr val="222222"/>
                </a:solidFill>
              </a:rPr>
              <a:t>Входит в рекомендованный </a:t>
            </a:r>
            <a:r>
              <a:rPr lang="ru-RU" sz="2400" dirty="0" err="1">
                <a:solidFill>
                  <a:srgbClr val="222222"/>
                </a:solidFill>
              </a:rPr>
              <a:t>Минцифры</a:t>
            </a:r>
            <a:r>
              <a:rPr lang="ru-RU" sz="2400" dirty="0">
                <a:solidFill>
                  <a:srgbClr val="222222"/>
                </a:solidFill>
              </a:rPr>
              <a:t> РФ перечень российских аналогов интернет-ресурсов и сервисов иностранных IT-компаний в категории «Образовательные ресурсы» </a:t>
            </a:r>
            <a:r>
              <a:rPr lang="en-US" sz="2400" dirty="0">
                <a:hlinkClick r:id="rId5"/>
              </a:rPr>
              <a:t>https://tass.ru/ekonomika/14319953</a:t>
            </a:r>
            <a:r>
              <a:rPr lang="ru-RU" sz="2400" dirty="0"/>
              <a:t> </a:t>
            </a:r>
            <a:r>
              <a:rPr lang="en-US" sz="2400" dirty="0">
                <a:hlinkClick r:id="rId6"/>
              </a:rPr>
              <a:t>https://t.me/rian_ru/157807</a:t>
            </a:r>
            <a:r>
              <a:rPr lang="ru-RU" sz="2400" dirty="0"/>
              <a:t> </a:t>
            </a:r>
          </a:p>
          <a:p>
            <a:endParaRPr lang="ru-RU" sz="24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1836333-1A17-4B8C-8FBC-71DD0E13F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BB6010-FDD3-49B3-A0A4-5E383DF3CE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659" y="1547066"/>
            <a:ext cx="3794173" cy="3112826"/>
          </a:xfrm>
          <a:prstGeom prst="rect">
            <a:avLst/>
          </a:prstGeom>
        </p:spPr>
      </p:pic>
      <p:pic>
        <p:nvPicPr>
          <p:cNvPr id="6" name="Picture 2" descr="http://qrcoder.ru/code/?https%3A%2F%2Fobrazovanie.1c.ru%2Feducation%2F&amp;4&amp;0">
            <a:extLst>
              <a:ext uri="{FF2B5EF4-FFF2-40B4-BE49-F238E27FC236}">
                <a16:creationId xmlns:a16="http://schemas.microsoft.com/office/drawing/2014/main" id="{D6F06375-5EF2-4E36-BFD4-67FFE1A40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209" y="3966556"/>
            <a:ext cx="1879020" cy="1879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56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5BC9DBB-A2C2-48C7-BAD7-497863DCF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4788" y="2312804"/>
            <a:ext cx="2976339" cy="2976339"/>
          </a:xfrm>
          <a:prstGeom prst="rect">
            <a:avLst/>
          </a:prstGeom>
        </p:spPr>
      </p:pic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056329C-1E0E-4690-B00B-E6EB985D5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2399" y="630933"/>
            <a:ext cx="7866416" cy="9379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Ориентированная на образовательную организацию система администрирования 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18B36-0622-4777-9563-544D11363E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211" y="2601674"/>
            <a:ext cx="8062408" cy="268746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Пользователи: преподаватели, студенты, родители</a:t>
            </a:r>
          </a:p>
          <a:p>
            <a:r>
              <a:rPr lang="ru-RU" dirty="0"/>
              <a:t>Группы пользователей: курсы, группы и подгруппы</a:t>
            </a:r>
          </a:p>
          <a:p>
            <a:r>
              <a:rPr lang="ru-RU" dirty="0"/>
              <a:t>Учебные периоды: семестры, произвольные учебные периоды</a:t>
            </a:r>
          </a:p>
          <a:p>
            <a:r>
              <a:rPr lang="ru-RU" dirty="0"/>
              <a:t>Дополняемый справочник учебных дисциплин</a:t>
            </a:r>
          </a:p>
          <a:p>
            <a:r>
              <a:rPr lang="ru-RU" dirty="0"/>
              <a:t>Учет типов уроков и типов учебной деятельности при выставлении оценок</a:t>
            </a:r>
          </a:p>
          <a:p>
            <a:r>
              <a:rPr lang="ru-RU" dirty="0"/>
              <a:t>Настраиваемые шкалы оценивания </a:t>
            </a:r>
          </a:p>
          <a:p>
            <a:r>
              <a:rPr lang="ru-RU" dirty="0"/>
              <a:t>Отчеты о действиях пользователей в системе</a:t>
            </a:r>
          </a:p>
        </p:txBody>
      </p:sp>
    </p:spTree>
    <p:extLst>
      <p:ext uri="{BB962C8B-B14F-4D97-AF65-F5344CB8AC3E}">
        <p14:creationId xmlns:p14="http://schemas.microsoft.com/office/powerpoint/2010/main" val="2041787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Documents and Settings\Chernetskaya_T\Application Data\1C\Файлы\ДокументооборотКОРП\Чернецкая Татьяна Александровна 63b9284c-7f2d-11e1-9321-e61f135f2c6f\Cover_Ob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2659" y="1426989"/>
            <a:ext cx="4247023" cy="4248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767888" y="6597650"/>
            <a:ext cx="766762" cy="260350"/>
          </a:xfrm>
          <a:prstGeom prst="rect">
            <a:avLst/>
          </a:prstGeom>
        </p:spPr>
        <p:txBody>
          <a:bodyPr/>
          <a:lstStyle/>
          <a:p>
            <a:fld id="{BE7B72B7-254F-40FC-BC2E-3F6BA5C1009E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604611" name="Rectangle 3"/>
          <p:cNvSpPr>
            <a:spLocks noGrp="1" noChangeArrowheads="1"/>
          </p:cNvSpPr>
          <p:nvPr>
            <p:ph type="title"/>
          </p:nvPr>
        </p:nvSpPr>
        <p:spPr>
          <a:xfrm>
            <a:off x="1516926" y="228851"/>
            <a:ext cx="9603151" cy="1081088"/>
          </a:xfrm>
        </p:spPr>
        <p:txBody>
          <a:bodyPr>
            <a:norm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Учебные пособия «1С:Школа» - основа цифровой Библиотеки «1С:Образование»</a:t>
            </a:r>
          </a:p>
        </p:txBody>
      </p:sp>
      <p:sp>
        <p:nvSpPr>
          <p:cNvPr id="160461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612955" y="1653750"/>
            <a:ext cx="6386346" cy="4727172"/>
          </a:xfrm>
        </p:spPr>
        <p:txBody>
          <a:bodyPr>
            <a:normAutofit/>
          </a:bodyPr>
          <a:lstStyle/>
          <a:p>
            <a:pPr marL="342900" lvl="1" indent="-342900"/>
            <a:r>
              <a:rPr lang="ru-RU" dirty="0"/>
              <a:t>Алгебра, геометрия, информатика</a:t>
            </a:r>
          </a:p>
          <a:p>
            <a:pPr marL="342900" lvl="1" indent="-342900"/>
            <a:r>
              <a:rPr lang="ru-RU" dirty="0"/>
              <a:t>Русский язык</a:t>
            </a:r>
          </a:p>
          <a:p>
            <a:pPr marL="342900" lvl="1" indent="-342900"/>
            <a:r>
              <a:rPr lang="ru-RU" dirty="0"/>
              <a:t>Физика</a:t>
            </a:r>
          </a:p>
          <a:p>
            <a:pPr marL="342900" lvl="1" indent="-342900"/>
            <a:r>
              <a:rPr lang="ru-RU" dirty="0"/>
              <a:t>Химия, биология, география</a:t>
            </a:r>
          </a:p>
          <a:p>
            <a:pPr marL="342900" lvl="1" indent="-342900"/>
            <a:r>
              <a:rPr lang="ru-RU" dirty="0"/>
              <a:t>История, экономика, обществознание</a:t>
            </a:r>
          </a:p>
          <a:p>
            <a:pPr marL="342900" lvl="1" indent="-342900"/>
            <a:endParaRPr lang="ru-RU" dirty="0"/>
          </a:p>
          <a:p>
            <a:pPr marL="0" lvl="1" indent="0">
              <a:buNone/>
            </a:pPr>
            <a:r>
              <a:rPr lang="ru-RU" dirty="0">
                <a:solidFill>
                  <a:srgbClr val="FF0000"/>
                </a:solidFill>
              </a:rPr>
              <a:t>Могут использоваться на первых курсах организаций СПО для преподавания общеобразовательных дисциплин</a:t>
            </a:r>
          </a:p>
          <a:p>
            <a:pPr marL="342900" lvl="1" indent="-342900"/>
            <a:endParaRPr lang="ru-RU" dirty="0">
              <a:latin typeface="Futura PT Demi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latin typeface="Futura PT Demi" charset="0"/>
              </a:rPr>
              <a:t>	</a:t>
            </a:r>
            <a:endParaRPr lang="ru-RU" altLang="ru-RU" sz="1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BB2B8AE-4084-459F-90C3-BB7EA93C739C}"/>
              </a:ext>
            </a:extLst>
          </p:cNvPr>
          <p:cNvSpPr txBox="1"/>
          <p:nvPr/>
        </p:nvSpPr>
        <p:spPr>
          <a:xfrm>
            <a:off x="954593" y="5457592"/>
            <a:ext cx="91339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dirty="0"/>
              <a:t>Выпущены издательством "1С-Паблишинг", выпускающим пособия, допущенные к использованию при реализации основных образовательных программ (приказ Минобрнауки РФ №699 от 09.06.16, ст.18 №273-ФЗ)</a:t>
            </a:r>
            <a:endParaRPr lang="en-US" altLang="ru-RU" dirty="0"/>
          </a:p>
        </p:txBody>
      </p:sp>
    </p:spTree>
    <p:extLst>
      <p:ext uri="{BB962C8B-B14F-4D97-AF65-F5344CB8AC3E}">
        <p14:creationId xmlns:p14="http://schemas.microsoft.com/office/powerpoint/2010/main" val="320302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0990341" y="6596672"/>
            <a:ext cx="1022034" cy="205121"/>
          </a:xfrm>
          <a:prstGeom prst="rect">
            <a:avLst/>
          </a:prstGeom>
        </p:spPr>
        <p:txBody>
          <a:bodyPr/>
          <a:lstStyle/>
          <a:p>
            <a:fld id="{9B3FC196-BEA6-4AEE-AF55-F13D4C2B13B8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1627139" name="Rectangle 3"/>
          <p:cNvSpPr>
            <a:spLocks noGrp="1" noChangeArrowheads="1"/>
          </p:cNvSpPr>
          <p:nvPr>
            <p:ph type="title"/>
          </p:nvPr>
        </p:nvSpPr>
        <p:spPr>
          <a:xfrm>
            <a:off x="1566603" y="278183"/>
            <a:ext cx="8165612" cy="1080754"/>
          </a:xfrm>
        </p:spPr>
        <p:txBody>
          <a:bodyPr>
            <a:noAutofit/>
          </a:bodyPr>
          <a:lstStyle/>
          <a:p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Инструменты для создания </a:t>
            </a:r>
            <a:b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alt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авторских учебных материалов</a:t>
            </a:r>
          </a:p>
        </p:txBody>
      </p:sp>
      <p:sp>
        <p:nvSpPr>
          <p:cNvPr id="16271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4585" y="1897000"/>
            <a:ext cx="7363661" cy="469967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1799" b="1" dirty="0">
                <a:solidFill>
                  <a:schemeClr val="tx2"/>
                </a:solidFill>
              </a:rPr>
              <a:t>	</a:t>
            </a:r>
            <a:r>
              <a:rPr lang="ru-RU" altLang="ru-RU" sz="2199" dirty="0"/>
              <a:t>Иллюстрированные тексты (</a:t>
            </a:r>
            <a:r>
              <a:rPr lang="en-US" altLang="ru-RU" sz="2199" dirty="0"/>
              <a:t>html-</a:t>
            </a:r>
            <a:r>
              <a:rPr lang="ru-RU" altLang="ru-RU" sz="2199" dirty="0"/>
              <a:t>страницы)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Медиафайлы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Тестовые задания с автоматической проверкой</a:t>
            </a:r>
          </a:p>
          <a:p>
            <a:pPr>
              <a:lnSpc>
                <a:spcPct val="80000"/>
              </a:lnSpc>
            </a:pPr>
            <a:r>
              <a:rPr lang="ru-RU" altLang="ru-RU" sz="2199" dirty="0"/>
              <a:t>Творческие задания с ручной проверкой </a:t>
            </a:r>
          </a:p>
          <a:p>
            <a:pPr>
              <a:lnSpc>
                <a:spcPct val="80000"/>
              </a:lnSpc>
            </a:pPr>
            <a:r>
              <a:rPr lang="ru-RU" altLang="ru-RU" sz="1999" dirty="0"/>
              <a:t>Учебные материалы различного дидактического назначения:</a:t>
            </a:r>
          </a:p>
          <a:p>
            <a:pPr lvl="1"/>
            <a:r>
              <a:rPr lang="ru-RU" altLang="ru-RU" sz="1999" dirty="0"/>
              <a:t>Обучающие задания</a:t>
            </a:r>
          </a:p>
          <a:p>
            <a:pPr lvl="1"/>
            <a:r>
              <a:rPr lang="ru-RU" altLang="ru-RU" sz="1999" dirty="0"/>
              <a:t>Тренажеры, в том числе пошаговые</a:t>
            </a:r>
          </a:p>
          <a:p>
            <a:pPr lvl="1"/>
            <a:r>
              <a:rPr lang="ru-RU" altLang="ru-RU" sz="1999" dirty="0"/>
              <a:t>Лабораторные и практические работы</a:t>
            </a:r>
          </a:p>
          <a:p>
            <a:pPr lvl="1"/>
            <a:r>
              <a:rPr lang="ru-RU" altLang="ru-RU" sz="1999" dirty="0"/>
              <a:t>Контрольные тесты</a:t>
            </a:r>
          </a:p>
          <a:p>
            <a:pPr>
              <a:lnSpc>
                <a:spcPct val="80000"/>
              </a:lnSpc>
            </a:pPr>
            <a:endParaRPr lang="ru-RU" altLang="ru-RU" sz="2199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>
                <a:solidFill>
                  <a:schemeClr val="tx2"/>
                </a:solidFill>
              </a:rPr>
              <a:t>	</a:t>
            </a:r>
            <a:endParaRPr lang="ru-RU" altLang="ru-RU" sz="2199" dirty="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199" dirty="0"/>
              <a:t>	</a:t>
            </a:r>
            <a:endParaRPr lang="ru-RU" altLang="ru-RU" sz="2199" dirty="0">
              <a:solidFill>
                <a:srgbClr val="FF0000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4A9A6FE-96B0-4100-B0C2-7BF85C55C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4840" y="2486597"/>
            <a:ext cx="4654751" cy="313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90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41B20B-7122-670A-829F-9AB3CD018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0857" y="5362953"/>
            <a:ext cx="3051870" cy="109663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F8CFD1-9761-447B-9DDA-7749B5451D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8671" y="575517"/>
            <a:ext cx="6652639" cy="56500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Возможности для организации учебного процесса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D7E2772-115C-46F9-AC25-E1098E3BFD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570" y="1268052"/>
            <a:ext cx="4198109" cy="2749560"/>
          </a:xfrm>
          <a:prstGeom prst="rect">
            <a:avLst/>
          </a:prstGeom>
        </p:spPr>
      </p:pic>
      <p:sp>
        <p:nvSpPr>
          <p:cNvPr id="14" name="Объект 13">
            <a:extLst>
              <a:ext uri="{FF2B5EF4-FFF2-40B4-BE49-F238E27FC236}">
                <a16:creationId xmlns:a16="http://schemas.microsoft.com/office/drawing/2014/main" id="{42070380-141E-430A-93A9-2065A887A0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004" y="1797322"/>
            <a:ext cx="7484566" cy="451304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altLang="ru-RU" sz="2400" dirty="0"/>
              <a:t>Доступ преподавателей и студентов к системе по сети интернет с любого устройства посредством браузера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Назначение учащимся групповых и индивидуальных заданий с использованием цифровых ресурсов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Автоматическая оценка выполнения тестовых заданий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Детальное информирование педагога о ходе самостоятельной работы учащегося в процессе выполнения задания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Возможности для совместной работы и общения</a:t>
            </a:r>
          </a:p>
          <a:p>
            <a:pPr>
              <a:lnSpc>
                <a:spcPct val="80000"/>
              </a:lnSpc>
            </a:pPr>
            <a:r>
              <a:rPr lang="ru-RU" altLang="ru-RU" sz="2400" dirty="0"/>
              <a:t>Интеграция с сервисами для проведения онлайн-занятий по ссылке </a:t>
            </a:r>
          </a:p>
          <a:p>
            <a:endParaRPr lang="ru-RU" dirty="0"/>
          </a:p>
        </p:txBody>
      </p:sp>
      <p:pic>
        <p:nvPicPr>
          <p:cNvPr id="5" name="Picture 21" descr="Сферум на ICT.Moscow">
            <a:extLst>
              <a:ext uri="{FF2B5EF4-FFF2-40B4-BE49-F238E27FC236}">
                <a16:creationId xmlns:a16="http://schemas.microsoft.com/office/drawing/2014/main" id="{A21A0F9F-5D8D-3BC9-7267-0AD788030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128" y="4017612"/>
            <a:ext cx="1486256" cy="149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172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BC0FBD-AA40-4ADC-9D05-4259654C2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054" y="387512"/>
            <a:ext cx="10066746" cy="938213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Circe" panose="020B0502020203020203" pitchFamily="34" charset="-52"/>
              </a:rPr>
              <a:t>Настраиваемые отчеты для администрации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E25136-537B-411E-BFE4-A2DC274BEB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262" y="1865016"/>
            <a:ext cx="5472165" cy="4214237"/>
          </a:xfrm>
        </p:spPr>
        <p:txBody>
          <a:bodyPr/>
          <a:lstStyle/>
          <a:p>
            <a:r>
              <a:rPr lang="ru-RU" dirty="0"/>
              <a:t>Вся информация о действиях пользователей в системе</a:t>
            </a:r>
          </a:p>
          <a:p>
            <a:r>
              <a:rPr lang="ru-RU" dirty="0"/>
              <a:t>Посещаемость системы</a:t>
            </a:r>
          </a:p>
          <a:p>
            <a:r>
              <a:rPr lang="ru-RU" dirty="0"/>
              <a:t>Проведенные онлайн-занятия</a:t>
            </a:r>
          </a:p>
          <a:p>
            <a:r>
              <a:rPr lang="ru-RU" dirty="0"/>
              <a:t>Использование цифровых учебных материалов</a:t>
            </a:r>
          </a:p>
          <a:p>
            <a:r>
              <a:rPr lang="ru-RU" dirty="0"/>
              <a:t>Отчет о результатах выполнения интерактивных заданий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10F05C-D063-47F6-A8C5-86522F76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60E6-A09A-4B08-B80C-2A5EB59690F2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A7BC70B-4A15-4356-BFCC-3A6B7EEF6C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8149" y="1466041"/>
            <a:ext cx="3931708" cy="471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444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4796" y="222446"/>
            <a:ext cx="7103656" cy="9379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Интеграция с 1С:Колледж </a:t>
            </a:r>
            <a:b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(начиная с версии 2.1)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4496" y="5154116"/>
            <a:ext cx="5597504" cy="1087028"/>
          </a:xfrm>
        </p:spPr>
        <p:txBody>
          <a:bodyPr/>
          <a:lstStyle/>
          <a:p>
            <a:pPr marL="0" indent="0">
              <a:buNone/>
            </a:pPr>
            <a:r>
              <a:rPr lang="ru-RU" sz="2133" dirty="0"/>
              <a:t>Подробнее см. в </a:t>
            </a:r>
            <a:r>
              <a:rPr lang="ru-RU" sz="2133" dirty="0" err="1"/>
              <a:t>инфописьме</a:t>
            </a:r>
            <a:r>
              <a:rPr lang="ru-RU" sz="2133" dirty="0"/>
              <a:t> № 28446 от 01.07.2021 </a:t>
            </a:r>
            <a:r>
              <a:rPr lang="en-US" sz="2133" dirty="0">
                <a:hlinkClick r:id="rId2"/>
              </a:rPr>
              <a:t>https://1c.ru/news/info.jsp?id=28446</a:t>
            </a:r>
            <a:endParaRPr lang="ru-RU" sz="2133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graphicFrame>
        <p:nvGraphicFramePr>
          <p:cNvPr id="13" name="Схема 12">
            <a:extLst>
              <a:ext uri="{FF2B5EF4-FFF2-40B4-BE49-F238E27FC236}">
                <a16:creationId xmlns:a16="http://schemas.microsoft.com/office/drawing/2014/main" id="{57A41FEC-2170-4523-B8E1-3D703EA2A3B7}"/>
              </a:ext>
            </a:extLst>
          </p:cNvPr>
          <p:cNvGraphicFramePr/>
          <p:nvPr/>
        </p:nvGraphicFramePr>
        <p:xfrm>
          <a:off x="1229000" y="1222257"/>
          <a:ext cx="7518196" cy="4635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B8BF16E-6B12-4EA7-912B-C506F1DA7C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5104" y="2697411"/>
            <a:ext cx="2060180" cy="1463178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007B043-5BAC-4920-8D9C-7C4C7B3963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14" y="2575383"/>
            <a:ext cx="2608104" cy="161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434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070" y="218477"/>
            <a:ext cx="7486521" cy="937924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Calibri" panose="020F0502020204030204" pitchFamily="34" charset="0"/>
              </a:rPr>
              <a:t>Присоединяйтесь к нам!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8380" y="1380169"/>
            <a:ext cx="10193840" cy="5259353"/>
          </a:xfrm>
        </p:spPr>
        <p:txBody>
          <a:bodyPr>
            <a:normAutofit/>
          </a:bodyPr>
          <a:lstStyle/>
          <a:p>
            <a:r>
              <a:rPr lang="ru-RU" sz="2000" dirty="0"/>
              <a:t>ГБПОУ Архангельской области «Верхнетоемский лесной техникум»</a:t>
            </a:r>
          </a:p>
          <a:p>
            <a:r>
              <a:rPr lang="ru-RU" sz="2000" dirty="0"/>
              <a:t>ОГБПОУ «Ивановский энергетический колледж»</a:t>
            </a:r>
          </a:p>
          <a:p>
            <a:r>
              <a:rPr lang="ru-RU" sz="2000" dirty="0">
                <a:solidFill>
                  <a:srgbClr val="FF0000"/>
                </a:solidFill>
              </a:rPr>
              <a:t>ГАПОУ СО «Ирбитский мотоциклетный техникум»</a:t>
            </a:r>
          </a:p>
          <a:p>
            <a:r>
              <a:rPr lang="ru-RU" sz="2000" dirty="0"/>
              <a:t>ГБПОУ «Котовский промышленно-экономический техникум»</a:t>
            </a:r>
          </a:p>
          <a:p>
            <a:r>
              <a:rPr lang="ru-RU" sz="2000" dirty="0"/>
              <a:t>ГБОУ ПОО «Магнитогорский технологический колледж им. В.П. Омельченко»</a:t>
            </a:r>
          </a:p>
          <a:p>
            <a:r>
              <a:rPr lang="ru-RU" sz="2000" dirty="0"/>
              <a:t>КГБПОУ «Минусинский сельскохозяйственный колледж»</a:t>
            </a:r>
          </a:p>
          <a:p>
            <a:r>
              <a:rPr lang="ru-RU" sz="2000" dirty="0"/>
              <a:t>ГБПОУ г. Москвы «Колледж железнодорожного и городского транспорта»</a:t>
            </a:r>
          </a:p>
          <a:p>
            <a:r>
              <a:rPr lang="ru-RU" sz="2000" dirty="0"/>
              <a:t>«Колледж телекоммуникаций МТУСИ», г. Москва</a:t>
            </a:r>
          </a:p>
          <a:p>
            <a:r>
              <a:rPr lang="ru-RU" sz="2000" dirty="0"/>
              <a:t>СПБГБПОУ «Академия транспортных технологий», г. Мурино</a:t>
            </a:r>
          </a:p>
          <a:p>
            <a:r>
              <a:rPr lang="ru-RU" sz="2000" dirty="0"/>
              <a:t>ГПОУ ТО «Тульский сельскохозяйственный колледж им. И.С. Ефанова»</a:t>
            </a:r>
            <a:br>
              <a:rPr lang="ru-RU" sz="2000" dirty="0"/>
            </a:br>
            <a:endParaRPr lang="ru-RU" sz="2000" dirty="0"/>
          </a:p>
          <a:p>
            <a:r>
              <a:rPr lang="ru-RU" sz="2000" dirty="0"/>
              <a:t>И другие колледжи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479139" y="8472518"/>
            <a:ext cx="3656471" cy="486683"/>
          </a:xfrm>
          <a:prstGeom prst="rect">
            <a:avLst/>
          </a:prstGeom>
        </p:spPr>
        <p:txBody>
          <a:bodyPr vert="horz" lIns="121882" tIns="60941" rIns="121882" bIns="60941" rtlCol="0" anchor="ctr"/>
          <a:lstStyle>
            <a:defPPr>
              <a:defRPr lang="ru-RU"/>
            </a:defPPr>
            <a:lvl1pPr marL="0" algn="r" defTabSz="1218804" rtl="0" eaLnBrk="1" latinLnBrk="0" hangingPunct="1">
              <a:defRPr sz="15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02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8804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206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7608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009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6411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5813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5215" algn="l" defTabSz="1218804" rtl="0" eaLnBrk="1" latinLnBrk="0" hangingPunct="1">
              <a:defRPr sz="23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0D860E6-A09A-4B08-B80C-2A5EB59690F2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AutoShape 2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2893005" y="-5382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6" name="AutoShape 4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309762" y="-470284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7" name="AutoShape 6" descr="zoom-video-conferencing-logo-7bde38062e4a0eaf7432215c95ccc38a – Клуб ИТ  Директоров Дальнего Востока"/>
          <p:cNvSpPr>
            <a:spLocks noChangeAspect="1" noChangeArrowheads="1"/>
          </p:cNvSpPr>
          <p:nvPr/>
        </p:nvSpPr>
        <p:spPr bwMode="auto">
          <a:xfrm>
            <a:off x="462115" y="-317931"/>
            <a:ext cx="3513641" cy="131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8" name="AutoShape 10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157408" y="-143359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9" name="AutoShape 12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309761" y="8994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  <p:sp>
        <p:nvSpPr>
          <p:cNvPr id="10" name="AutoShape 14" descr="Skype Logo Vector Logo - Download Free SVG Icon | Worldvectorlogo"/>
          <p:cNvSpPr>
            <a:spLocks noChangeAspect="1" noChangeArrowheads="1"/>
          </p:cNvSpPr>
          <p:nvPr/>
        </p:nvSpPr>
        <p:spPr bwMode="auto">
          <a:xfrm>
            <a:off x="462113" y="161347"/>
            <a:ext cx="304706" cy="30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2" tIns="45706" rIns="91412" bIns="45706" numCol="1" anchor="t" anchorCtr="0" compatLnSpc="1">
            <a:prstTxWarp prst="textNoShape">
              <a:avLst/>
            </a:prstTxWarp>
          </a:bodyPr>
          <a:lstStyle/>
          <a:p>
            <a:endParaRPr lang="ru-RU" sz="2399"/>
          </a:p>
        </p:txBody>
      </p:sp>
    </p:spTree>
    <p:extLst>
      <p:ext uri="{BB962C8B-B14F-4D97-AF65-F5344CB8AC3E}">
        <p14:creationId xmlns:p14="http://schemas.microsoft.com/office/powerpoint/2010/main" val="31105586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10748</TotalTime>
  <Words>1500</Words>
  <Application>Microsoft Office PowerPoint</Application>
  <PresentationFormat>Широкоэкранный</PresentationFormat>
  <Paragraphs>163</Paragraphs>
  <Slides>18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Circe</vt:lpstr>
      <vt:lpstr>Futura PT Demi</vt:lpstr>
      <vt:lpstr>Wingdings</vt:lpstr>
      <vt:lpstr>Тема Office</vt:lpstr>
      <vt:lpstr>Как организовать учебный процесс в цифровой среде колледжа с помощью облачной системы "1С:Образование"</vt:lpstr>
      <vt:lpstr>Система «1С:Образование»</vt:lpstr>
      <vt:lpstr>Ориентированная на образовательную организацию система администрирования </vt:lpstr>
      <vt:lpstr>Учебные пособия «1С:Школа» - основа цифровой Библиотеки «1С:Образование»</vt:lpstr>
      <vt:lpstr>Инструменты для создания  авторских учебных материалов</vt:lpstr>
      <vt:lpstr>Возможности для организации учебного процесса </vt:lpstr>
      <vt:lpstr>Настраиваемые отчеты для администрации</vt:lpstr>
      <vt:lpstr>Интеграция с 1С:Колледж  (начиная с версии 2.1)</vt:lpstr>
      <vt:lpstr>Присоединяйтесь к нам!</vt:lpstr>
      <vt:lpstr>Опыт использования системы «1С:Образование»  в ГАПОУ Свердловской области «Ирбитский мотоциклетный техникум» </vt:lpstr>
      <vt:lpstr>Плюсы системы «1С:Образование»:  мнение пользователей</vt:lpstr>
      <vt:lpstr>Полезные ссылки</vt:lpstr>
      <vt:lpstr>Обучение пользователей</vt:lpstr>
      <vt:lpstr>Планы развития проекта «1С:Образование»</vt:lpstr>
      <vt:lpstr>Станьте «Центром экспертизы «1С:Образование»!</vt:lpstr>
      <vt:lpstr>Приглашаем к сотрудничеству преподавателй-методистов</vt:lpstr>
      <vt:lpstr>Разработка учебных курсов  по программам СПО и тематике 1С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Кадыков Сергей Владимирович</dc:creator>
  <cp:lastModifiedBy>Tatyana Chernetskaya</cp:lastModifiedBy>
  <cp:revision>312</cp:revision>
  <dcterms:created xsi:type="dcterms:W3CDTF">2018-08-08T13:50:28Z</dcterms:created>
  <dcterms:modified xsi:type="dcterms:W3CDTF">2022-06-09T08:12:07Z</dcterms:modified>
</cp:coreProperties>
</file>