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61" r:id="rId2"/>
    <p:sldId id="305" r:id="rId3"/>
    <p:sldId id="1135" r:id="rId4"/>
    <p:sldId id="315" r:id="rId5"/>
    <p:sldId id="1078" r:id="rId6"/>
    <p:sldId id="1121" r:id="rId7"/>
    <p:sldId id="257" r:id="rId8"/>
    <p:sldId id="277" r:id="rId9"/>
    <p:sldId id="354" r:id="rId10"/>
    <p:sldId id="358" r:id="rId11"/>
    <p:sldId id="363" r:id="rId12"/>
    <p:sldId id="1122" r:id="rId13"/>
    <p:sldId id="280" r:id="rId14"/>
    <p:sldId id="281" r:id="rId15"/>
    <p:sldId id="282" r:id="rId16"/>
    <p:sldId id="283" r:id="rId17"/>
    <p:sldId id="1123" r:id="rId18"/>
    <p:sldId id="1124" r:id="rId19"/>
    <p:sldId id="1125" r:id="rId20"/>
    <p:sldId id="1084" r:id="rId21"/>
    <p:sldId id="1103" r:id="rId22"/>
    <p:sldId id="1105" r:id="rId23"/>
    <p:sldId id="1106" r:id="rId24"/>
    <p:sldId id="1107" r:id="rId25"/>
    <p:sldId id="1108" r:id="rId26"/>
    <p:sldId id="1109" r:id="rId27"/>
    <p:sldId id="1110" r:id="rId28"/>
    <p:sldId id="1111" r:id="rId29"/>
    <p:sldId id="1104" r:id="rId30"/>
    <p:sldId id="1112" r:id="rId31"/>
    <p:sldId id="1086" r:id="rId32"/>
    <p:sldId id="1132" r:id="rId33"/>
    <p:sldId id="1133" r:id="rId34"/>
    <p:sldId id="1134" r:id="rId35"/>
    <p:sldId id="1087" r:id="rId36"/>
    <p:sldId id="1113" r:id="rId37"/>
    <p:sldId id="1115" r:id="rId38"/>
    <p:sldId id="1114" r:id="rId39"/>
    <p:sldId id="1116" r:id="rId40"/>
    <p:sldId id="1117" r:id="rId41"/>
    <p:sldId id="1118" r:id="rId42"/>
    <p:sldId id="1088" r:id="rId43"/>
    <p:sldId id="1127" r:id="rId44"/>
    <p:sldId id="360" r:id="rId45"/>
    <p:sldId id="456" r:id="rId46"/>
    <p:sldId id="457" r:id="rId47"/>
    <p:sldId id="461" r:id="rId48"/>
    <p:sldId id="367" r:id="rId49"/>
    <p:sldId id="462" r:id="rId50"/>
    <p:sldId id="463" r:id="rId51"/>
    <p:sldId id="464" r:id="rId52"/>
    <p:sldId id="1128" r:id="rId53"/>
    <p:sldId id="1129" r:id="rId54"/>
    <p:sldId id="361" r:id="rId55"/>
    <p:sldId id="362" r:id="rId56"/>
    <p:sldId id="1130" r:id="rId57"/>
    <p:sldId id="364" r:id="rId58"/>
    <p:sldId id="365" r:id="rId59"/>
    <p:sldId id="366" r:id="rId60"/>
    <p:sldId id="1131" r:id="rId61"/>
    <p:sldId id="368" r:id="rId62"/>
    <p:sldId id="1085" r:id="rId63"/>
    <p:sldId id="1094" r:id="rId64"/>
    <p:sldId id="1090" r:id="rId65"/>
    <p:sldId id="1091" r:id="rId66"/>
    <p:sldId id="1095" r:id="rId67"/>
    <p:sldId id="1096" r:id="rId68"/>
    <p:sldId id="1097" r:id="rId69"/>
    <p:sldId id="1098" r:id="rId70"/>
    <p:sldId id="1080" r:id="rId71"/>
    <p:sldId id="278" r:id="rId72"/>
    <p:sldId id="1119" r:id="rId73"/>
    <p:sldId id="1120" r:id="rId74"/>
    <p:sldId id="1126" r:id="rId75"/>
    <p:sldId id="1083" r:id="rId7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B93"/>
    <a:srgbClr val="960000"/>
    <a:srgbClr val="5480A8"/>
    <a:srgbClr val="D55049"/>
    <a:srgbClr val="79B3E8"/>
    <a:srgbClr val="7AD0E1"/>
    <a:srgbClr val="4C92D0"/>
    <a:srgbClr val="FB973C"/>
    <a:srgbClr val="D5222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 autoAdjust="0"/>
    <p:restoredTop sz="89015" autoAdjust="0"/>
  </p:normalViewPr>
  <p:slideViewPr>
    <p:cSldViewPr snapToGrid="0">
      <p:cViewPr varScale="1">
        <p:scale>
          <a:sx n="64" d="100"/>
          <a:sy n="64" d="100"/>
        </p:scale>
        <p:origin x="86" y="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-348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747BE-6134-46CB-980F-DEDF56EA4BC2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A623FD-AFB4-4F6F-8C25-4D7D45134E1E}">
      <dgm:prSet phldrT="[Текст]" phldr="1"/>
      <dgm:spPr/>
      <dgm:t>
        <a:bodyPr/>
        <a:lstStyle/>
        <a:p>
          <a:endParaRPr lang="ru-RU"/>
        </a:p>
      </dgm:t>
    </dgm:pt>
    <dgm:pt modelId="{291EA0B2-EA53-4454-A765-A12F068182B0}" type="parTrans" cxnId="{0F7D9F54-D40E-491A-88F5-6F62BD049911}">
      <dgm:prSet/>
      <dgm:spPr/>
      <dgm:t>
        <a:bodyPr/>
        <a:lstStyle/>
        <a:p>
          <a:endParaRPr lang="ru-RU"/>
        </a:p>
      </dgm:t>
    </dgm:pt>
    <dgm:pt modelId="{5E8AB9AB-A098-439B-806A-3D743635BFB1}" type="sibTrans" cxnId="{0F7D9F54-D40E-491A-88F5-6F62BD049911}">
      <dgm:prSet/>
      <dgm:spPr/>
      <dgm:t>
        <a:bodyPr/>
        <a:lstStyle/>
        <a:p>
          <a:endParaRPr lang="ru-RU"/>
        </a:p>
      </dgm:t>
    </dgm:pt>
    <dgm:pt modelId="{90C3FA83-5423-428F-AF8C-3BF73A743B60}">
      <dgm:prSet phldrT="[Текст]"/>
      <dgm:spPr/>
      <dgm:t>
        <a:bodyPr/>
        <a:lstStyle/>
        <a:p>
          <a:r>
            <a:rPr lang="ru-RU" dirty="0"/>
            <a:t>Тесты закрытого типа</a:t>
          </a:r>
        </a:p>
      </dgm:t>
    </dgm:pt>
    <dgm:pt modelId="{06E186D0-DCE0-4972-B846-720CA1B570C5}" type="parTrans" cxnId="{4B97A908-C0AD-489F-A6B7-36570E850094}">
      <dgm:prSet/>
      <dgm:spPr/>
      <dgm:t>
        <a:bodyPr/>
        <a:lstStyle/>
        <a:p>
          <a:endParaRPr lang="ru-RU"/>
        </a:p>
      </dgm:t>
    </dgm:pt>
    <dgm:pt modelId="{4B268231-B23A-4EC1-9601-E0419E7625DD}" type="sibTrans" cxnId="{4B97A908-C0AD-489F-A6B7-36570E850094}">
      <dgm:prSet/>
      <dgm:spPr/>
      <dgm:t>
        <a:bodyPr/>
        <a:lstStyle/>
        <a:p>
          <a:endParaRPr lang="ru-RU"/>
        </a:p>
      </dgm:t>
    </dgm:pt>
    <dgm:pt modelId="{7E70F488-1C95-4C53-852C-16B8788D3223}">
      <dgm:prSet phldrT="[Текст]"/>
      <dgm:spPr/>
      <dgm:t>
        <a:bodyPr/>
        <a:lstStyle/>
        <a:p>
          <a:r>
            <a:rPr lang="ru-RU" dirty="0"/>
            <a:t>Тексты с пропусками</a:t>
          </a:r>
        </a:p>
      </dgm:t>
    </dgm:pt>
    <dgm:pt modelId="{545E57C2-A27E-4FF7-9F0B-CF647FCD31D4}" type="parTrans" cxnId="{F9C9D93C-B08C-4749-B053-EEE786E981B9}">
      <dgm:prSet/>
      <dgm:spPr/>
      <dgm:t>
        <a:bodyPr/>
        <a:lstStyle/>
        <a:p>
          <a:endParaRPr lang="ru-RU"/>
        </a:p>
      </dgm:t>
    </dgm:pt>
    <dgm:pt modelId="{9D8ADCBD-CE0A-4220-AE63-D1E8AC64C0F2}" type="sibTrans" cxnId="{F9C9D93C-B08C-4749-B053-EEE786E981B9}">
      <dgm:prSet/>
      <dgm:spPr/>
      <dgm:t>
        <a:bodyPr/>
        <a:lstStyle/>
        <a:p>
          <a:endParaRPr lang="ru-RU"/>
        </a:p>
      </dgm:t>
    </dgm:pt>
    <dgm:pt modelId="{2A4E086B-1E5E-45F0-8BCA-A5F6EEB4A1E5}">
      <dgm:prSet phldrT="[Текст]" phldr="1"/>
      <dgm:spPr/>
      <dgm:t>
        <a:bodyPr/>
        <a:lstStyle/>
        <a:p>
          <a:endParaRPr lang="ru-RU"/>
        </a:p>
      </dgm:t>
    </dgm:pt>
    <dgm:pt modelId="{E7B016F2-4D26-4171-8B33-9174BE873210}" type="parTrans" cxnId="{38F567C5-1EAC-4EC8-849A-D195063FD84C}">
      <dgm:prSet/>
      <dgm:spPr/>
      <dgm:t>
        <a:bodyPr/>
        <a:lstStyle/>
        <a:p>
          <a:endParaRPr lang="ru-RU"/>
        </a:p>
      </dgm:t>
    </dgm:pt>
    <dgm:pt modelId="{3FA67DB4-4571-45BE-B68E-A2EFD4C715B5}" type="sibTrans" cxnId="{38F567C5-1EAC-4EC8-849A-D195063FD84C}">
      <dgm:prSet/>
      <dgm:spPr/>
      <dgm:t>
        <a:bodyPr/>
        <a:lstStyle/>
        <a:p>
          <a:endParaRPr lang="ru-RU"/>
        </a:p>
      </dgm:t>
    </dgm:pt>
    <dgm:pt modelId="{78393207-F231-42F5-BE77-9A2CD1A89142}">
      <dgm:prSet phldrT="[Текст]"/>
      <dgm:spPr/>
      <dgm:t>
        <a:bodyPr/>
        <a:lstStyle/>
        <a:p>
          <a:r>
            <a:rPr lang="ru-RU" dirty="0"/>
            <a:t>Контейнеры</a:t>
          </a:r>
        </a:p>
      </dgm:t>
    </dgm:pt>
    <dgm:pt modelId="{D714AD98-4E40-4CE0-9DD4-19721939A8FF}" type="parTrans" cxnId="{2A26D9E2-7D88-478A-B8B2-0F8298AF0C2E}">
      <dgm:prSet/>
      <dgm:spPr/>
      <dgm:t>
        <a:bodyPr/>
        <a:lstStyle/>
        <a:p>
          <a:endParaRPr lang="ru-RU"/>
        </a:p>
      </dgm:t>
    </dgm:pt>
    <dgm:pt modelId="{F25BC329-FE50-4701-906E-CE17071C99BD}" type="sibTrans" cxnId="{2A26D9E2-7D88-478A-B8B2-0F8298AF0C2E}">
      <dgm:prSet/>
      <dgm:spPr/>
      <dgm:t>
        <a:bodyPr/>
        <a:lstStyle/>
        <a:p>
          <a:endParaRPr lang="ru-RU"/>
        </a:p>
      </dgm:t>
    </dgm:pt>
    <dgm:pt modelId="{C4CF33B0-BFE0-43B8-A2C3-98D2877B3C57}">
      <dgm:prSet phldrT="[Текст]"/>
      <dgm:spPr/>
      <dgm:t>
        <a:bodyPr/>
        <a:lstStyle/>
        <a:p>
          <a:r>
            <a:rPr lang="ru-RU" dirty="0"/>
            <a:t>Соответствия</a:t>
          </a:r>
        </a:p>
      </dgm:t>
    </dgm:pt>
    <dgm:pt modelId="{D00B4A8A-20B6-47DD-8E24-ACEAF8650F2A}" type="parTrans" cxnId="{B77A3BC9-1C53-422B-B9B6-16F175B7E0FD}">
      <dgm:prSet/>
      <dgm:spPr/>
      <dgm:t>
        <a:bodyPr/>
        <a:lstStyle/>
        <a:p>
          <a:endParaRPr lang="ru-RU"/>
        </a:p>
      </dgm:t>
    </dgm:pt>
    <dgm:pt modelId="{B49D8D1A-A71D-45ED-AABF-540E13B3F5F1}" type="sibTrans" cxnId="{B77A3BC9-1C53-422B-B9B6-16F175B7E0FD}">
      <dgm:prSet/>
      <dgm:spPr/>
      <dgm:t>
        <a:bodyPr/>
        <a:lstStyle/>
        <a:p>
          <a:endParaRPr lang="ru-RU"/>
        </a:p>
      </dgm:t>
    </dgm:pt>
    <dgm:pt modelId="{E0A2B2FC-7B73-44E4-AB1D-8284A1AB76BD}" type="pres">
      <dgm:prSet presAssocID="{811747BE-6134-46CB-980F-DEDF56EA4BC2}" presName="linearFlow" presStyleCnt="0">
        <dgm:presLayoutVars>
          <dgm:dir/>
          <dgm:animLvl val="lvl"/>
          <dgm:resizeHandles val="exact"/>
        </dgm:presLayoutVars>
      </dgm:prSet>
      <dgm:spPr/>
    </dgm:pt>
    <dgm:pt modelId="{C0B07A30-4AD2-4D05-A9B3-80B8706DD7EA}" type="pres">
      <dgm:prSet presAssocID="{45A623FD-AFB4-4F6F-8C25-4D7D45134E1E}" presName="composite" presStyleCnt="0"/>
      <dgm:spPr/>
    </dgm:pt>
    <dgm:pt modelId="{64DB257F-8346-4075-B92B-485867A693E0}" type="pres">
      <dgm:prSet presAssocID="{45A623FD-AFB4-4F6F-8C25-4D7D45134E1E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379CEF43-3DDE-4786-9628-391860B5DDBD}" type="pres">
      <dgm:prSet presAssocID="{45A623FD-AFB4-4F6F-8C25-4D7D45134E1E}" presName="descendantText" presStyleLbl="alignAcc1" presStyleIdx="0" presStyleCnt="2">
        <dgm:presLayoutVars>
          <dgm:bulletEnabled val="1"/>
        </dgm:presLayoutVars>
      </dgm:prSet>
      <dgm:spPr/>
    </dgm:pt>
    <dgm:pt modelId="{2C298F6A-B84E-4D89-9675-5A731E03E874}" type="pres">
      <dgm:prSet presAssocID="{5E8AB9AB-A098-439B-806A-3D743635BFB1}" presName="sp" presStyleCnt="0"/>
      <dgm:spPr/>
    </dgm:pt>
    <dgm:pt modelId="{E833B9F6-247F-42EC-9D03-2F3FF4FC58BD}" type="pres">
      <dgm:prSet presAssocID="{2A4E086B-1E5E-45F0-8BCA-A5F6EEB4A1E5}" presName="composite" presStyleCnt="0"/>
      <dgm:spPr/>
    </dgm:pt>
    <dgm:pt modelId="{DE96EB8D-1982-4535-B228-3C130FE3924A}" type="pres">
      <dgm:prSet presAssocID="{2A4E086B-1E5E-45F0-8BCA-A5F6EEB4A1E5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AD805360-EDA9-45E5-B629-F996142C0475}" type="pres">
      <dgm:prSet presAssocID="{2A4E086B-1E5E-45F0-8BCA-A5F6EEB4A1E5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4B97A908-C0AD-489F-A6B7-36570E850094}" srcId="{45A623FD-AFB4-4F6F-8C25-4D7D45134E1E}" destId="{90C3FA83-5423-428F-AF8C-3BF73A743B60}" srcOrd="0" destOrd="0" parTransId="{06E186D0-DCE0-4972-B846-720CA1B570C5}" sibTransId="{4B268231-B23A-4EC1-9601-E0419E7625DD}"/>
    <dgm:cxn modelId="{97554A1D-E24E-471A-B9B0-B2C0264C371D}" type="presOf" srcId="{C4CF33B0-BFE0-43B8-A2C3-98D2877B3C57}" destId="{AD805360-EDA9-45E5-B629-F996142C0475}" srcOrd="0" destOrd="1" presId="urn:microsoft.com/office/officeart/2005/8/layout/chevron2"/>
    <dgm:cxn modelId="{F9C9D93C-B08C-4749-B053-EEE786E981B9}" srcId="{45A623FD-AFB4-4F6F-8C25-4D7D45134E1E}" destId="{7E70F488-1C95-4C53-852C-16B8788D3223}" srcOrd="1" destOrd="0" parTransId="{545E57C2-A27E-4FF7-9F0B-CF647FCD31D4}" sibTransId="{9D8ADCBD-CE0A-4220-AE63-D1E8AC64C0F2}"/>
    <dgm:cxn modelId="{39791142-FFBD-4029-A997-F3D343A5F358}" type="presOf" srcId="{78393207-F231-42F5-BE77-9A2CD1A89142}" destId="{AD805360-EDA9-45E5-B629-F996142C0475}" srcOrd="0" destOrd="0" presId="urn:microsoft.com/office/officeart/2005/8/layout/chevron2"/>
    <dgm:cxn modelId="{228F8766-E464-48D6-98FD-09CD824DC2E4}" type="presOf" srcId="{811747BE-6134-46CB-980F-DEDF56EA4BC2}" destId="{E0A2B2FC-7B73-44E4-AB1D-8284A1AB76BD}" srcOrd="0" destOrd="0" presId="urn:microsoft.com/office/officeart/2005/8/layout/chevron2"/>
    <dgm:cxn modelId="{0F7D9F54-D40E-491A-88F5-6F62BD049911}" srcId="{811747BE-6134-46CB-980F-DEDF56EA4BC2}" destId="{45A623FD-AFB4-4F6F-8C25-4D7D45134E1E}" srcOrd="0" destOrd="0" parTransId="{291EA0B2-EA53-4454-A765-A12F068182B0}" sibTransId="{5E8AB9AB-A098-439B-806A-3D743635BFB1}"/>
    <dgm:cxn modelId="{6395D791-E107-44BA-B254-476F3AF66F0C}" type="presOf" srcId="{7E70F488-1C95-4C53-852C-16B8788D3223}" destId="{379CEF43-3DDE-4786-9628-391860B5DDBD}" srcOrd="0" destOrd="1" presId="urn:microsoft.com/office/officeart/2005/8/layout/chevron2"/>
    <dgm:cxn modelId="{38F567C5-1EAC-4EC8-849A-D195063FD84C}" srcId="{811747BE-6134-46CB-980F-DEDF56EA4BC2}" destId="{2A4E086B-1E5E-45F0-8BCA-A5F6EEB4A1E5}" srcOrd="1" destOrd="0" parTransId="{E7B016F2-4D26-4171-8B33-9174BE873210}" sibTransId="{3FA67DB4-4571-45BE-B68E-A2EFD4C715B5}"/>
    <dgm:cxn modelId="{B77A3BC9-1C53-422B-B9B6-16F175B7E0FD}" srcId="{2A4E086B-1E5E-45F0-8BCA-A5F6EEB4A1E5}" destId="{C4CF33B0-BFE0-43B8-A2C3-98D2877B3C57}" srcOrd="1" destOrd="0" parTransId="{D00B4A8A-20B6-47DD-8E24-ACEAF8650F2A}" sibTransId="{B49D8D1A-A71D-45ED-AABF-540E13B3F5F1}"/>
    <dgm:cxn modelId="{7885A6CC-F16A-410D-992B-3845664A0E0D}" type="presOf" srcId="{90C3FA83-5423-428F-AF8C-3BF73A743B60}" destId="{379CEF43-3DDE-4786-9628-391860B5DDBD}" srcOrd="0" destOrd="0" presId="urn:microsoft.com/office/officeart/2005/8/layout/chevron2"/>
    <dgm:cxn modelId="{DC112FD6-8E09-4E5B-BFC9-70DEB67D676E}" type="presOf" srcId="{2A4E086B-1E5E-45F0-8BCA-A5F6EEB4A1E5}" destId="{DE96EB8D-1982-4535-B228-3C130FE3924A}" srcOrd="0" destOrd="0" presId="urn:microsoft.com/office/officeart/2005/8/layout/chevron2"/>
    <dgm:cxn modelId="{2A26D9E2-7D88-478A-B8B2-0F8298AF0C2E}" srcId="{2A4E086B-1E5E-45F0-8BCA-A5F6EEB4A1E5}" destId="{78393207-F231-42F5-BE77-9A2CD1A89142}" srcOrd="0" destOrd="0" parTransId="{D714AD98-4E40-4CE0-9DD4-19721939A8FF}" sibTransId="{F25BC329-FE50-4701-906E-CE17071C99BD}"/>
    <dgm:cxn modelId="{9C07B1EE-29FA-4226-AB5F-990C9FF43069}" type="presOf" srcId="{45A623FD-AFB4-4F6F-8C25-4D7D45134E1E}" destId="{64DB257F-8346-4075-B92B-485867A693E0}" srcOrd="0" destOrd="0" presId="urn:microsoft.com/office/officeart/2005/8/layout/chevron2"/>
    <dgm:cxn modelId="{4D30B7F4-B805-44AF-8E9F-4EBBE4C1C158}" type="presParOf" srcId="{E0A2B2FC-7B73-44E4-AB1D-8284A1AB76BD}" destId="{C0B07A30-4AD2-4D05-A9B3-80B8706DD7EA}" srcOrd="0" destOrd="0" presId="urn:microsoft.com/office/officeart/2005/8/layout/chevron2"/>
    <dgm:cxn modelId="{3FD2F99D-9729-4B2C-9C14-0632289BFFAD}" type="presParOf" srcId="{C0B07A30-4AD2-4D05-A9B3-80B8706DD7EA}" destId="{64DB257F-8346-4075-B92B-485867A693E0}" srcOrd="0" destOrd="0" presId="urn:microsoft.com/office/officeart/2005/8/layout/chevron2"/>
    <dgm:cxn modelId="{55D0B992-1C81-47E7-A861-48D9FC0A0DDB}" type="presParOf" srcId="{C0B07A30-4AD2-4D05-A9B3-80B8706DD7EA}" destId="{379CEF43-3DDE-4786-9628-391860B5DDBD}" srcOrd="1" destOrd="0" presId="urn:microsoft.com/office/officeart/2005/8/layout/chevron2"/>
    <dgm:cxn modelId="{4CB0E4A4-4DE1-4B17-B8D5-93C13B5916FD}" type="presParOf" srcId="{E0A2B2FC-7B73-44E4-AB1D-8284A1AB76BD}" destId="{2C298F6A-B84E-4D89-9675-5A731E03E874}" srcOrd="1" destOrd="0" presId="urn:microsoft.com/office/officeart/2005/8/layout/chevron2"/>
    <dgm:cxn modelId="{1A77D68D-E680-4E88-A653-707443248942}" type="presParOf" srcId="{E0A2B2FC-7B73-44E4-AB1D-8284A1AB76BD}" destId="{E833B9F6-247F-42EC-9D03-2F3FF4FC58BD}" srcOrd="2" destOrd="0" presId="urn:microsoft.com/office/officeart/2005/8/layout/chevron2"/>
    <dgm:cxn modelId="{D5B37A75-8EBA-4B50-84A7-BD69496A0DFB}" type="presParOf" srcId="{E833B9F6-247F-42EC-9D03-2F3FF4FC58BD}" destId="{DE96EB8D-1982-4535-B228-3C130FE3924A}" srcOrd="0" destOrd="0" presId="urn:microsoft.com/office/officeart/2005/8/layout/chevron2"/>
    <dgm:cxn modelId="{441C60C5-B1C3-4FB1-B81D-4FF35FF96041}" type="presParOf" srcId="{E833B9F6-247F-42EC-9D03-2F3FF4FC58BD}" destId="{AD805360-EDA9-45E5-B629-F996142C04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261EE5-79FD-47D0-8805-4C1955CEC65B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B99B01E-83C0-4D45-83F9-92CABF8F5057}">
      <dgm:prSet phldrT="[Текст]"/>
      <dgm:spPr/>
      <dgm:t>
        <a:bodyPr/>
        <a:lstStyle/>
        <a:p>
          <a:r>
            <a:rPr lang="ru-RU" dirty="0"/>
            <a:t>Структура</a:t>
          </a:r>
        </a:p>
        <a:p>
          <a:r>
            <a:rPr lang="ru-RU" dirty="0"/>
            <a:t>Сохранность данных</a:t>
          </a:r>
        </a:p>
        <a:p>
          <a:r>
            <a:rPr lang="ru-RU" dirty="0"/>
            <a:t>Автоматизация проверки тестов</a:t>
          </a:r>
        </a:p>
      </dgm:t>
    </dgm:pt>
    <dgm:pt modelId="{27820B82-0B3D-41C4-9D4D-2F5FCFE249F0}" type="parTrans" cxnId="{F05D505C-6348-4F9D-874C-F9DA00F60407}">
      <dgm:prSet/>
      <dgm:spPr/>
      <dgm:t>
        <a:bodyPr/>
        <a:lstStyle/>
        <a:p>
          <a:endParaRPr lang="ru-RU"/>
        </a:p>
      </dgm:t>
    </dgm:pt>
    <dgm:pt modelId="{E1E66038-3903-4B22-9C4D-D3E419D65E62}" type="sibTrans" cxnId="{F05D505C-6348-4F9D-874C-F9DA00F60407}">
      <dgm:prSet/>
      <dgm:spPr/>
      <dgm:t>
        <a:bodyPr/>
        <a:lstStyle/>
        <a:p>
          <a:endParaRPr lang="ru-RU"/>
        </a:p>
      </dgm:t>
    </dgm:pt>
    <dgm:pt modelId="{4D48503F-41FF-47E8-A4B2-5649EE990DDA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/>
            <a:t>Слабый контроль самостоятельности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Перебои в работе</a:t>
          </a:r>
        </a:p>
        <a:p>
          <a:pPr marL="0" lvl="0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44017825-1734-478B-8DFB-4DFD62433E0D}" type="parTrans" cxnId="{31BCE8C5-7000-48B0-8C67-86C6D3A0D754}">
      <dgm:prSet/>
      <dgm:spPr/>
      <dgm:t>
        <a:bodyPr/>
        <a:lstStyle/>
        <a:p>
          <a:endParaRPr lang="ru-RU"/>
        </a:p>
      </dgm:t>
    </dgm:pt>
    <dgm:pt modelId="{0C97E489-6271-4257-A404-ED014BC5F7D9}" type="sibTrans" cxnId="{31BCE8C5-7000-48B0-8C67-86C6D3A0D754}">
      <dgm:prSet/>
      <dgm:spPr/>
      <dgm:t>
        <a:bodyPr/>
        <a:lstStyle/>
        <a:p>
          <a:endParaRPr lang="ru-RU"/>
        </a:p>
      </dgm:t>
    </dgm:pt>
    <dgm:pt modelId="{08DAE9F9-F6A6-4A63-9781-72FB9E6D4D35}" type="pres">
      <dgm:prSet presAssocID="{5B261EE5-79FD-47D0-8805-4C1955CEC65B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34619AC9-6875-4807-9B81-BB73DABFC459}" type="pres">
      <dgm:prSet presAssocID="{5B261EE5-79FD-47D0-8805-4C1955CEC65B}" presName="Background" presStyleLbl="bgImgPlace1" presStyleIdx="0" presStyleCnt="1"/>
      <dgm:spPr/>
    </dgm:pt>
    <dgm:pt modelId="{3D438B52-BCFB-4FB1-98A4-C4888040EA72}" type="pres">
      <dgm:prSet presAssocID="{5B261EE5-79FD-47D0-8805-4C1955CEC65B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B505301-B7F7-431C-979D-2C5F0FE2FC59}" type="pres">
      <dgm:prSet presAssocID="{5B261EE5-79FD-47D0-8805-4C1955CEC65B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D544960-C0A0-49A4-AA7B-32E888F5CF6C}" type="pres">
      <dgm:prSet presAssocID="{5B261EE5-79FD-47D0-8805-4C1955CEC65B}" presName="Plus" presStyleLbl="alignNode1" presStyleIdx="0" presStyleCnt="2"/>
      <dgm:spPr/>
    </dgm:pt>
    <dgm:pt modelId="{F6800E0C-9C5E-4E7F-8C43-6D33FFF8858B}" type="pres">
      <dgm:prSet presAssocID="{5B261EE5-79FD-47D0-8805-4C1955CEC65B}" presName="Minus" presStyleLbl="alignNode1" presStyleIdx="1" presStyleCnt="2"/>
      <dgm:spPr/>
    </dgm:pt>
    <dgm:pt modelId="{55A889BB-C235-4A4F-9691-1053386C0033}" type="pres">
      <dgm:prSet presAssocID="{5B261EE5-79FD-47D0-8805-4C1955CEC65B}" presName="Divider" presStyleLbl="parChTrans1D1" presStyleIdx="0" presStyleCnt="1"/>
      <dgm:spPr/>
    </dgm:pt>
  </dgm:ptLst>
  <dgm:cxnLst>
    <dgm:cxn modelId="{C3E28201-8D45-442D-8066-B374CE51575B}" type="presOf" srcId="{0B99B01E-83C0-4D45-83F9-92CABF8F5057}" destId="{3D438B52-BCFB-4FB1-98A4-C4888040EA72}" srcOrd="0" destOrd="0" presId="urn:microsoft.com/office/officeart/2009/3/layout/PlusandMinus"/>
    <dgm:cxn modelId="{F05D505C-6348-4F9D-874C-F9DA00F60407}" srcId="{5B261EE5-79FD-47D0-8805-4C1955CEC65B}" destId="{0B99B01E-83C0-4D45-83F9-92CABF8F5057}" srcOrd="0" destOrd="0" parTransId="{27820B82-0B3D-41C4-9D4D-2F5FCFE249F0}" sibTransId="{E1E66038-3903-4B22-9C4D-D3E419D65E62}"/>
    <dgm:cxn modelId="{608E094E-8A81-4321-87BB-B659A77DD42E}" type="presOf" srcId="{5B261EE5-79FD-47D0-8805-4C1955CEC65B}" destId="{08DAE9F9-F6A6-4A63-9781-72FB9E6D4D35}" srcOrd="0" destOrd="0" presId="urn:microsoft.com/office/officeart/2009/3/layout/PlusandMinus"/>
    <dgm:cxn modelId="{B3BD4CB4-8A7B-4843-B3DF-4F01F40C12AE}" type="presOf" srcId="{4D48503F-41FF-47E8-A4B2-5649EE990DDA}" destId="{5B505301-B7F7-431C-979D-2C5F0FE2FC59}" srcOrd="0" destOrd="0" presId="urn:microsoft.com/office/officeart/2009/3/layout/PlusandMinus"/>
    <dgm:cxn modelId="{31BCE8C5-7000-48B0-8C67-86C6D3A0D754}" srcId="{5B261EE5-79FD-47D0-8805-4C1955CEC65B}" destId="{4D48503F-41FF-47E8-A4B2-5649EE990DDA}" srcOrd="1" destOrd="0" parTransId="{44017825-1734-478B-8DFB-4DFD62433E0D}" sibTransId="{0C97E489-6271-4257-A404-ED014BC5F7D9}"/>
    <dgm:cxn modelId="{55BC1F62-5B02-42E4-99E6-4D0C9D949990}" type="presParOf" srcId="{08DAE9F9-F6A6-4A63-9781-72FB9E6D4D35}" destId="{34619AC9-6875-4807-9B81-BB73DABFC459}" srcOrd="0" destOrd="0" presId="urn:microsoft.com/office/officeart/2009/3/layout/PlusandMinus"/>
    <dgm:cxn modelId="{2F27904F-B12C-48B6-9A70-D3B6A0946112}" type="presParOf" srcId="{08DAE9F9-F6A6-4A63-9781-72FB9E6D4D35}" destId="{3D438B52-BCFB-4FB1-98A4-C4888040EA72}" srcOrd="1" destOrd="0" presId="urn:microsoft.com/office/officeart/2009/3/layout/PlusandMinus"/>
    <dgm:cxn modelId="{6DBF932F-44C4-4C61-B765-4782A0A79391}" type="presParOf" srcId="{08DAE9F9-F6A6-4A63-9781-72FB9E6D4D35}" destId="{5B505301-B7F7-431C-979D-2C5F0FE2FC59}" srcOrd="2" destOrd="0" presId="urn:microsoft.com/office/officeart/2009/3/layout/PlusandMinus"/>
    <dgm:cxn modelId="{A9281944-2F13-417B-8BB0-701E9B811124}" type="presParOf" srcId="{08DAE9F9-F6A6-4A63-9781-72FB9E6D4D35}" destId="{0D544960-C0A0-49A4-AA7B-32E888F5CF6C}" srcOrd="3" destOrd="0" presId="urn:microsoft.com/office/officeart/2009/3/layout/PlusandMinus"/>
    <dgm:cxn modelId="{6C804CC5-5D7F-4568-81C9-A06ED50D2481}" type="presParOf" srcId="{08DAE9F9-F6A6-4A63-9781-72FB9E6D4D35}" destId="{F6800E0C-9C5E-4E7F-8C43-6D33FFF8858B}" srcOrd="4" destOrd="0" presId="urn:microsoft.com/office/officeart/2009/3/layout/PlusandMinus"/>
    <dgm:cxn modelId="{31D526AE-8576-454E-8178-654150EA04E4}" type="presParOf" srcId="{08DAE9F9-F6A6-4A63-9781-72FB9E6D4D35}" destId="{55A889BB-C235-4A4F-9691-1053386C0033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B257F-8346-4075-B92B-485867A693E0}">
      <dsp:nvSpPr>
        <dsp:cNvPr id="0" name=""/>
        <dsp:cNvSpPr/>
      </dsp:nvSpPr>
      <dsp:spPr>
        <a:xfrm rot="5400000">
          <a:off x="-298394" y="301712"/>
          <a:ext cx="1989297" cy="13925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800" kern="1200"/>
        </a:p>
      </dsp:txBody>
      <dsp:txXfrm rot="-5400000">
        <a:off x="1" y="699571"/>
        <a:ext cx="1392508" cy="596789"/>
      </dsp:txXfrm>
    </dsp:sp>
    <dsp:sp modelId="{379CEF43-3DDE-4786-9628-391860B5DDBD}">
      <dsp:nvSpPr>
        <dsp:cNvPr id="0" name=""/>
        <dsp:cNvSpPr/>
      </dsp:nvSpPr>
      <dsp:spPr>
        <a:xfrm rot="5400000">
          <a:off x="5010677" y="-3614852"/>
          <a:ext cx="1293043" cy="8529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700" kern="1200" dirty="0"/>
            <a:t>Тесты закрытого типа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700" kern="1200" dirty="0"/>
            <a:t>Тексты с пропусками</a:t>
          </a:r>
        </a:p>
      </dsp:txBody>
      <dsp:txXfrm rot="-5400000">
        <a:off x="1392508" y="66438"/>
        <a:ext cx="8466261" cy="1166801"/>
      </dsp:txXfrm>
    </dsp:sp>
    <dsp:sp modelId="{DE96EB8D-1982-4535-B228-3C130FE3924A}">
      <dsp:nvSpPr>
        <dsp:cNvPr id="0" name=""/>
        <dsp:cNvSpPr/>
      </dsp:nvSpPr>
      <dsp:spPr>
        <a:xfrm rot="5400000">
          <a:off x="-298394" y="2002767"/>
          <a:ext cx="1989297" cy="13925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800" kern="1200"/>
        </a:p>
      </dsp:txBody>
      <dsp:txXfrm rot="-5400000">
        <a:off x="1" y="2400626"/>
        <a:ext cx="1392508" cy="596789"/>
      </dsp:txXfrm>
    </dsp:sp>
    <dsp:sp modelId="{AD805360-EDA9-45E5-B629-F996142C0475}">
      <dsp:nvSpPr>
        <dsp:cNvPr id="0" name=""/>
        <dsp:cNvSpPr/>
      </dsp:nvSpPr>
      <dsp:spPr>
        <a:xfrm rot="5400000">
          <a:off x="5010677" y="-1913796"/>
          <a:ext cx="1293043" cy="8529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700" kern="1200" dirty="0"/>
            <a:t>Контейнеры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700" kern="1200" dirty="0"/>
            <a:t>Соответствия</a:t>
          </a:r>
        </a:p>
      </dsp:txBody>
      <dsp:txXfrm rot="-5400000">
        <a:off x="1392508" y="1767494"/>
        <a:ext cx="8466261" cy="1166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19AC9-6875-4807-9B81-BB73DABFC459}">
      <dsp:nvSpPr>
        <dsp:cNvPr id="0" name=""/>
        <dsp:cNvSpPr/>
      </dsp:nvSpPr>
      <dsp:spPr>
        <a:xfrm>
          <a:off x="891508" y="775056"/>
          <a:ext cx="7147843" cy="3693962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38B52-BCFB-4FB1-98A4-C4888040EA72}">
      <dsp:nvSpPr>
        <dsp:cNvPr id="0" name=""/>
        <dsp:cNvSpPr/>
      </dsp:nvSpPr>
      <dsp:spPr>
        <a:xfrm>
          <a:off x="1105122" y="1207069"/>
          <a:ext cx="3319228" cy="3160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Структура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Сохранность данных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Автоматизация проверки тестов</a:t>
          </a:r>
        </a:p>
      </dsp:txBody>
      <dsp:txXfrm>
        <a:off x="1105122" y="1207069"/>
        <a:ext cx="3319228" cy="3160139"/>
      </dsp:txXfrm>
    </dsp:sp>
    <dsp:sp modelId="{5B505301-B7F7-431C-979D-2C5F0FE2FC59}">
      <dsp:nvSpPr>
        <dsp:cNvPr id="0" name=""/>
        <dsp:cNvSpPr/>
      </dsp:nvSpPr>
      <dsp:spPr>
        <a:xfrm>
          <a:off x="4498294" y="1207069"/>
          <a:ext cx="3319228" cy="3160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000" kern="1200"/>
            <a:t>Слабый контроль самостоятельности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0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000" kern="1200" dirty="0"/>
            <a:t>Перебои в работе</a:t>
          </a:r>
        </a:p>
        <a:p>
          <a:pPr marL="0"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 dirty="0"/>
        </a:p>
      </dsp:txBody>
      <dsp:txXfrm>
        <a:off x="4498294" y="1207069"/>
        <a:ext cx="3319228" cy="3160139"/>
      </dsp:txXfrm>
    </dsp:sp>
    <dsp:sp modelId="{0D544960-C0A0-49A4-AA7B-32E888F5CF6C}">
      <dsp:nvSpPr>
        <dsp:cNvPr id="0" name=""/>
        <dsp:cNvSpPr/>
      </dsp:nvSpPr>
      <dsp:spPr>
        <a:xfrm>
          <a:off x="152076" y="35813"/>
          <a:ext cx="1396705" cy="1396705"/>
        </a:xfrm>
        <a:prstGeom prst="plus">
          <a:avLst>
            <a:gd name="adj" fmla="val 328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00E0C-9C5E-4E7F-8C43-6D33FFF8858B}">
      <dsp:nvSpPr>
        <dsp:cNvPr id="0" name=""/>
        <dsp:cNvSpPr/>
      </dsp:nvSpPr>
      <dsp:spPr>
        <a:xfrm>
          <a:off x="7053443" y="538102"/>
          <a:ext cx="1314546" cy="45048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889BB-C235-4A4F-9691-1053386C0033}">
      <dsp:nvSpPr>
        <dsp:cNvPr id="0" name=""/>
        <dsp:cNvSpPr/>
      </dsp:nvSpPr>
      <dsp:spPr>
        <a:xfrm>
          <a:off x="4465430" y="1213826"/>
          <a:ext cx="821" cy="3018237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C8A8F-2CA4-40D4-8C33-89D75A2EBCC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D5BD2-9F50-4FB3-BCE6-7A51A0814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81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Основные возможности системы программ «1С:Образование 5. Школа» соответствуют</a:t>
            </a:r>
            <a:r>
              <a:rPr lang="ru-RU" baseline="0" dirty="0"/>
              <a:t> мировым и национальным трендам развития электронного обучения. Данная программа позволяет создать в школе цифровую образовательную среду, соответствующую тем требованиям, который предъявляются к этой среде в рамках проекта «Цифровая школа».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A46EFB-94C5-41CB-A669-03019117BB16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50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:a16="http://schemas.microsoft.com/office/drawing/2014/main" id="{09BBC5B5-D823-4ED7-B3A9-5923435B35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>
            <a:extLst>
              <a:ext uri="{FF2B5EF4-FFF2-40B4-BE49-F238E27FC236}">
                <a16:creationId xmlns:a16="http://schemas.microsoft.com/office/drawing/2014/main" id="{A1376F09-C422-47AB-A7D7-FEFD38838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id="{A6A05C0E-817A-46CD-9DC5-8A7003981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DA8192-E6AD-40AB-A72F-D3F80D849E16}" type="slidenum">
              <a:rPr lang="ru-RU" altLang="ru-RU" smtClean="0">
                <a:cs typeface="Arial" panose="020B0604020202020204" pitchFamily="34" charset="0"/>
              </a:rPr>
              <a:pPr/>
              <a:t>9</a:t>
            </a:fld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368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:a16="http://schemas.microsoft.com/office/drawing/2014/main" id="{7BFB4DD6-6109-4B59-A39A-8E45545772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Заметки 2">
            <a:extLst>
              <a:ext uri="{FF2B5EF4-FFF2-40B4-BE49-F238E27FC236}">
                <a16:creationId xmlns:a16="http://schemas.microsoft.com/office/drawing/2014/main" id="{7D6B4942-404B-4D58-A455-BCD2981DF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/>
              <a:t>Курсы для подготовки к ГИА по математике и русскому языку. Эту форму ГИА проходят все школьники без исключения. Курсы может открыть как партнер на своей базе, так и школа. С нового учебного года планируем давать соответствующие статусы, об условиях будет сообщено в инфописьмах и рассылках.</a:t>
            </a:r>
          </a:p>
        </p:txBody>
      </p:sp>
      <p:sp>
        <p:nvSpPr>
          <p:cNvPr id="13316" name="Номер слайда 3">
            <a:extLst>
              <a:ext uri="{FF2B5EF4-FFF2-40B4-BE49-F238E27FC236}">
                <a16:creationId xmlns:a16="http://schemas.microsoft.com/office/drawing/2014/main" id="{98503377-A43F-4932-96B5-C4E1FD8C4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73E104-3698-4FAC-8600-C59CBA9BDDC9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>
            <a:extLst>
              <a:ext uri="{FF2B5EF4-FFF2-40B4-BE49-F238E27FC236}">
                <a16:creationId xmlns:a16="http://schemas.microsoft.com/office/drawing/2014/main" id="{77672E08-E8F8-DCDC-3D07-5759B06F9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>
            <a:extLst>
              <a:ext uri="{FF2B5EF4-FFF2-40B4-BE49-F238E27FC236}">
                <a16:creationId xmlns:a16="http://schemas.microsoft.com/office/drawing/2014/main" id="{00A45E16-74FA-7B94-1383-5EFF6B1375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/>
              <a:t>Дополнительно вместе с системой «1С:Образование» можно использовать автономную программно-методическую систему «1С:Оценка качества образования». Эта система предназначена для оценки уровня освоения образовательной программы в соответствии с требованиями ФГОС на основе контролируемых элементов содержания (КЭС). В системе возможна оценка индивидуальных достижений обучающихся, внутриклассное и внутришкольное оценивание. Основное преимущество использования системы – построение внутришкольной системы оценки качества в соответствии с требованиями процедур внешней оценки – ВПР, ЕГЭ и ОГЭ. Использование системы позволяет увидеть проблемные места в освоении образовательной программы, проанализировать причины их возникновения и принять управленческие решения по их исправлению в течение учебного года, т.е. до проведения мероприятий внешней оценки.</a:t>
            </a:r>
          </a:p>
          <a:p>
            <a:r>
              <a:rPr lang="ru-RU" altLang="ru-RU"/>
              <a:t>Программа разработана на основе методики ведущего научного сотрудника Института управления образованием РАО,  кандидата педагогических наук, доцента Н.Б. Фоминой.</a:t>
            </a:r>
          </a:p>
          <a:p>
            <a:r>
              <a:rPr lang="ru-RU" altLang="ru-RU"/>
              <a:t>Система оценки качества может использоваться как совместно с системой «1С:Образование», так и автономно.</a:t>
            </a:r>
          </a:p>
          <a:p>
            <a:endParaRPr lang="ru-RU" altLang="ru-RU"/>
          </a:p>
        </p:txBody>
      </p:sp>
      <p:sp>
        <p:nvSpPr>
          <p:cNvPr id="25604" name="Номер слайда 3">
            <a:extLst>
              <a:ext uri="{FF2B5EF4-FFF2-40B4-BE49-F238E27FC236}">
                <a16:creationId xmlns:a16="http://schemas.microsoft.com/office/drawing/2014/main" id="{5BE22C93-85A8-9C49-276A-9375A25AF1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505BFD-70D0-45C9-9CF7-5302EB46F7A1}" type="slidenum">
              <a:rPr lang="ru-RU" altLang="ru-RU" smtClean="0">
                <a:latin typeface="Times New Roman" panose="02020603050405020304" pitchFamily="18" charset="0"/>
                <a:cs typeface="Arial" panose="020B0604020202020204" pitchFamily="34" charset="0"/>
              </a:rPr>
              <a:pPr/>
              <a:t>40</a:t>
            </a:fld>
            <a:endParaRPr lang="ru-RU" altLang="ru-RU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5BD2-9F50-4FB3-BCE6-7A51A0814E6E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71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5BD2-9F50-4FB3-BCE6-7A51A0814E6E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71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>
            <a:extLst>
              <a:ext uri="{FF2B5EF4-FFF2-40B4-BE49-F238E27FC236}">
                <a16:creationId xmlns:a16="http://schemas.microsoft.com/office/drawing/2014/main" id="{4343F23D-CBCE-F98D-A052-02733F4F2A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>
            <a:extLst>
              <a:ext uri="{FF2B5EF4-FFF2-40B4-BE49-F238E27FC236}">
                <a16:creationId xmlns:a16="http://schemas.microsoft.com/office/drawing/2014/main" id="{0C219377-C868-28D5-B6AE-370C9639C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Подключиться к системе очень просто – достаточно подать заявку через сайт, </a:t>
            </a:r>
            <a:r>
              <a:rPr lang="en-US" altLang="ru-RU"/>
              <a:t>qr</a:t>
            </a:r>
            <a:r>
              <a:rPr lang="ru-RU" altLang="ru-RU"/>
              <a:t>-код на слайде.</a:t>
            </a:r>
          </a:p>
        </p:txBody>
      </p:sp>
      <p:sp>
        <p:nvSpPr>
          <p:cNvPr id="27652" name="Номер слайда 3">
            <a:extLst>
              <a:ext uri="{FF2B5EF4-FFF2-40B4-BE49-F238E27FC236}">
                <a16:creationId xmlns:a16="http://schemas.microsoft.com/office/drawing/2014/main" id="{D496DADA-CC71-E9C6-F2C5-5EC30662B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38892A-0A1D-4EAB-AADF-BD67FB291131}" type="slidenum">
              <a:rPr lang="ru-RU" altLang="ru-RU" smtClean="0"/>
              <a:pPr/>
              <a:t>72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:a16="http://schemas.microsoft.com/office/drawing/2014/main" id="{09BBC5B5-D823-4ED7-B3A9-5923435B35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>
            <a:extLst>
              <a:ext uri="{FF2B5EF4-FFF2-40B4-BE49-F238E27FC236}">
                <a16:creationId xmlns:a16="http://schemas.microsoft.com/office/drawing/2014/main" id="{A1376F09-C422-47AB-A7D7-FEFD38838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Может здесь еще написать про участие в разработке коллекций ЕК ЦОР, ФЦИОР и т.д.?</a:t>
            </a:r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id="{A6A05C0E-817A-46CD-9DC5-8A7003981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DA8192-E6AD-40AB-A72F-D3F80D849E16}" type="slidenum">
              <a:rPr lang="ru-RU" altLang="ru-RU" smtClean="0">
                <a:cs typeface="Arial" panose="020B0604020202020204" pitchFamily="34" charset="0"/>
              </a:rPr>
              <a:pPr/>
              <a:t>74</a:t>
            </a:fld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6A79-391C-4E36-8F5B-DA41981EE79D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91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DE6E-F489-4E7A-A34A-4DCE9E0EEC0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38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59A7-70A3-439C-A703-F6E6EA3A5F03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754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6120"/>
            <a:ext cx="5156200" cy="4350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826120"/>
            <a:ext cx="5156200" cy="4350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7541" y="453588"/>
            <a:ext cx="9601200" cy="4922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Тема доклада</a:t>
            </a:r>
          </a:p>
        </p:txBody>
      </p:sp>
    </p:spTree>
    <p:extLst>
      <p:ext uri="{BB962C8B-B14F-4D97-AF65-F5344CB8AC3E}">
        <p14:creationId xmlns:p14="http://schemas.microsoft.com/office/powerpoint/2010/main" val="2171375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6120"/>
            <a:ext cx="5156200" cy="4350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826120"/>
            <a:ext cx="5156200" cy="4350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7541" y="453588"/>
            <a:ext cx="9601200" cy="4922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Тема доклада</a:t>
            </a:r>
          </a:p>
        </p:txBody>
      </p:sp>
    </p:spTree>
    <p:extLst>
      <p:ext uri="{BB962C8B-B14F-4D97-AF65-F5344CB8AC3E}">
        <p14:creationId xmlns:p14="http://schemas.microsoft.com/office/powerpoint/2010/main" val="4289805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6120"/>
            <a:ext cx="5156200" cy="4350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826120"/>
            <a:ext cx="5156200" cy="4350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7541" y="453588"/>
            <a:ext cx="9601200" cy="4922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Тема доклада</a:t>
            </a:r>
          </a:p>
        </p:txBody>
      </p:sp>
    </p:spTree>
    <p:extLst>
      <p:ext uri="{BB962C8B-B14F-4D97-AF65-F5344CB8AC3E}">
        <p14:creationId xmlns:p14="http://schemas.microsoft.com/office/powerpoint/2010/main" val="327536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6120"/>
            <a:ext cx="5156200" cy="4350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826120"/>
            <a:ext cx="5156200" cy="4350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7541" y="453588"/>
            <a:ext cx="9601200" cy="4922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Тема доклада</a:t>
            </a:r>
          </a:p>
        </p:txBody>
      </p:sp>
    </p:spTree>
    <p:extLst>
      <p:ext uri="{BB962C8B-B14F-4D97-AF65-F5344CB8AC3E}">
        <p14:creationId xmlns:p14="http://schemas.microsoft.com/office/powerpoint/2010/main" val="297950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360F-A7D7-4057-84FE-2EC21BF09B33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26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752D1-4E29-49CB-A181-0DADDDF7E7F5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6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D22B-6793-4BB1-A8C8-5BA9DD2EF506}" type="datetime1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28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2CF3-7D01-405F-93F4-9484ECDFD964}" type="datetime1">
              <a:rPr lang="ru-RU" smtClean="0"/>
              <a:t>03.11.2022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9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5563-33EC-4B91-BC0C-94C154CAE6F1}" type="datetime1">
              <a:rPr lang="ru-RU" smtClean="0"/>
              <a:t>03.11.2022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37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73C4-8E34-4769-BC7B-E41FBA43F29A}" type="datetime1">
              <a:rPr lang="ru-RU" smtClean="0"/>
              <a:t>03.11.2022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19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184E-4EEF-4891-85EC-43BBB6635570}" type="datetime1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2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EA7C-3DEE-45ED-8991-67782F23C507}" type="datetime1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41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054" y="152400"/>
            <a:ext cx="10066746" cy="938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352550"/>
            <a:ext cx="10515600" cy="482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51898-9F36-4318-BAAB-FC3129233460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860E6-A09A-4B08-B80C-2A5EB59690F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6" descr="Layer 2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42877" y="152400"/>
            <a:ext cx="1144177" cy="90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905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rep.1c.ru/library.html#node=8975&amp;path=/26/29/8975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edsoo.ru/Primernie_rabochie_progra.htm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fipi.ru/metodicheskaya-kopilka/univers-kodifikatory-ok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obrazovanie.1c.ru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obrazovanie.1c.ru/oko/registe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obrazovanie.1c.ru/oko/how-to-start-1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s://obrazovanie.1c.ru/events/2021/11-23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obrazovanie.1c.ru/education/cloud/" TargetMode="External"/><Relationship Id="rId2" Type="http://schemas.openxmlformats.org/officeDocument/2006/relationships/hyperlink" Target="mailto:obr@1c.ru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vk.com/public202471653" TargetMode="External"/><Relationship Id="rId4" Type="http://schemas.openxmlformats.org/officeDocument/2006/relationships/image" Target="../media/image9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eturok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0325" y="2853730"/>
            <a:ext cx="9551350" cy="2424143"/>
          </a:xfrm>
        </p:spPr>
        <p:txBody>
          <a:bodyPr>
            <a:noAutofit/>
          </a:bodyPr>
          <a:lstStyle/>
          <a:p>
            <a:br>
              <a:rPr lang="ru-RU" sz="4400" dirty="0">
                <a:solidFill>
                  <a:srgbClr val="C00000"/>
                </a:solidFill>
                <a:latin typeface="+mn-lt"/>
              </a:rPr>
            </a:br>
            <a:r>
              <a:rPr lang="ru-RU" sz="3600" dirty="0">
                <a:solidFill>
                  <a:srgbClr val="C00000"/>
                </a:solidFill>
                <a:latin typeface="Circe" panose="020B0502020203020203" pitchFamily="34" charset="-52"/>
              </a:rPr>
              <a:t>Онлайн-педсовет</a:t>
            </a:r>
            <a:br>
              <a:rPr lang="ru-RU" sz="3600" dirty="0">
                <a:solidFill>
                  <a:srgbClr val="C00000"/>
                </a:solidFill>
                <a:latin typeface="Circe" panose="020B0502020203020203" pitchFamily="34" charset="-52"/>
              </a:rPr>
            </a:br>
            <a:r>
              <a:rPr lang="ru-RU" sz="3600" dirty="0">
                <a:solidFill>
                  <a:srgbClr val="C00000"/>
                </a:solidFill>
                <a:latin typeface="Circe" panose="020B0502020203020203" pitchFamily="34" charset="-52"/>
              </a:rPr>
              <a:t>«Цифровая образовательная среда школы: опыт решения актуальных задач организации учебного процесса»</a:t>
            </a:r>
            <a:br>
              <a:rPr lang="ru-RU" sz="3600" dirty="0">
                <a:solidFill>
                  <a:srgbClr val="C00000"/>
                </a:solidFill>
                <a:latin typeface="Circe" panose="020B0502020203020203" pitchFamily="34" charset="-52"/>
              </a:rPr>
            </a:br>
            <a:br>
              <a:rPr lang="ru-RU" sz="4400" dirty="0">
                <a:solidFill>
                  <a:srgbClr val="C00000"/>
                </a:solidFill>
                <a:latin typeface="+mn-lt"/>
              </a:rPr>
            </a:br>
            <a:br>
              <a:rPr lang="ru-RU" sz="4400" b="1" dirty="0">
                <a:solidFill>
                  <a:srgbClr val="C00000"/>
                </a:solidFill>
                <a:latin typeface="+mn-lt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3763" y="4510715"/>
            <a:ext cx="9144000" cy="955807"/>
          </a:xfrm>
        </p:spPr>
        <p:txBody>
          <a:bodyPr>
            <a:normAutofit/>
          </a:bodyPr>
          <a:lstStyle/>
          <a:p>
            <a:r>
              <a:rPr lang="ru-RU" i="1" dirty="0"/>
              <a:t>Отдел образовательных программ фирмы «1С»</a:t>
            </a:r>
          </a:p>
          <a:p>
            <a:r>
              <a:rPr lang="ru-RU" b="1" dirty="0">
                <a:solidFill>
                  <a:srgbClr val="C00000"/>
                </a:solidFill>
              </a:rPr>
              <a:t>03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.11.2022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49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1536943"/>
            <a:ext cx="5040560" cy="3784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Удобный интерфейс и навигация по платформе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Простота использования и добавления страниц, ресурсов и тестов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отслеживать посещение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Автоматизированная проверка тестов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Легко прикреплять выполненные задания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обратной связи, комментирование, чат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 Редкие сбои и зависания платформы, удобное администрирование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EE905-7C37-B02C-8DA4-842A677B4CD3}"/>
              </a:ext>
            </a:extLst>
          </p:cNvPr>
          <p:cNvSpPr txBox="1"/>
          <p:nvPr/>
        </p:nvSpPr>
        <p:spPr>
          <a:xfrm>
            <a:off x="1991544" y="482403"/>
            <a:ext cx="7776864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latin typeface="Circe" panose="020B0502020203020203" pitchFamily="34" charset="-52"/>
                <a:ea typeface="+mj-ea"/>
                <a:cs typeface="Arial" panose="020B0604020202020204" pitchFamily="34" charset="0"/>
              </a:rPr>
              <a:t>Плюсы работы на платформе: мое мнение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113587-39D0-5E8C-3F19-94CB18640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644183"/>
            <a:ext cx="4005064" cy="40050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368" y="1268760"/>
            <a:ext cx="11521280" cy="4215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Очень удобно и быстро загружаются списки пользователей и календарно-тематические планы на базе готовых шаблонов из </a:t>
            </a:r>
            <a:r>
              <a:rPr lang="ru-RU" sz="1999" dirty="0" err="1">
                <a:latin typeface="Calibri" panose="020F0502020204030204" pitchFamily="34" charset="0"/>
                <a:cs typeface="Calibri" panose="020F0502020204030204" pitchFamily="34" charset="0"/>
              </a:rPr>
              <a:t>Excel</a:t>
            </a: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Для ознакомления с возможностями 1С:Образование доступна виртуальная экскурсия.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Великолепная цифровая библиотека с доступом к электронным пособиям.</a:t>
            </a:r>
            <a:endParaRPr lang="en-US" sz="199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Обучаться можно на любых устройствах, имеющих выход в интернет.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Возможна настройка показа только тех материалов, которые имеют непосредственное отношение к классу и предмету.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Педагоги могут самостоятельно разрабатывать учебные материалы (иллюстрации, видео, электронные таблицы, презентации).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Задания и тесты с автоматической проверкой помогают контролировать качество усвоения материала.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F5E25A-2876-8339-A807-670B338DC614}"/>
              </a:ext>
            </a:extLst>
          </p:cNvPr>
          <p:cNvSpPr txBox="1"/>
          <p:nvPr/>
        </p:nvSpPr>
        <p:spPr>
          <a:xfrm>
            <a:off x="1991544" y="482403"/>
            <a:ext cx="9023456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latin typeface="Circe" panose="020B0502020203020203" pitchFamily="34" charset="-52"/>
                <a:ea typeface="+mj-ea"/>
                <a:cs typeface="Arial" panose="020B0604020202020204" pitchFamily="34" charset="0"/>
              </a:rPr>
              <a:t>Плюсы работы на платформе: мнение моих коллег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B4CFA5-8592-87EA-D6A0-EAC8AB97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16" y="4799439"/>
            <a:ext cx="4654532" cy="19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7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F644F-5F5E-D968-66B0-0DCE5094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/>
              <a:t>Использование платформы «1С:Образование» на уроках русского языка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6F42CC-1B1B-5271-2AFE-41578F843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Качко Оксана Владимировна, учитель русского языка и литературы МБОУ СОШ № 1 им. Н.М. </a:t>
            </a:r>
            <a:r>
              <a:rPr lang="ru-RU" dirty="0" err="1"/>
              <a:t>Самбурова</a:t>
            </a:r>
            <a:r>
              <a:rPr lang="ru-RU" dirty="0"/>
              <a:t>, г.-к. Анапа, Краснодарский край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79B5E0-50CC-3941-DB71-8AE4E431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65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044" y="344133"/>
            <a:ext cx="9444039" cy="76350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Ресурсы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124" y="1536633"/>
            <a:ext cx="9633175" cy="4555200"/>
          </a:xfrm>
        </p:spPr>
        <p:txBody>
          <a:bodyPr/>
          <a:lstStyle/>
          <a:p>
            <a:pPr marL="101600" indent="0">
              <a:buNone/>
            </a:pPr>
            <a:r>
              <a:rPr lang="ru-RU" sz="3600" dirty="0">
                <a:latin typeface="+mj-lt"/>
              </a:rPr>
              <a:t>Библиотека</a:t>
            </a:r>
          </a:p>
          <a:p>
            <a:pPr marL="101600" indent="0">
              <a:buNone/>
            </a:pPr>
            <a:r>
              <a:rPr lang="ru-RU" sz="3600" dirty="0">
                <a:latin typeface="+mj-lt"/>
              </a:rPr>
              <a:t>Портфель</a:t>
            </a:r>
          </a:p>
          <a:p>
            <a:pPr marL="101600" indent="0">
              <a:buNone/>
            </a:pPr>
            <a:endParaRPr lang="ru-RU" sz="36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97"/>
          <a:stretch/>
        </p:blipFill>
        <p:spPr>
          <a:xfrm>
            <a:off x="579876" y="3119154"/>
            <a:ext cx="10046693" cy="3291173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934832" y="3946501"/>
            <a:ext cx="4161167" cy="6610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Google Shape;157;p26" descr="A black and white outline of a city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6449" t="26820" r="45730" b="33970"/>
          <a:stretch/>
        </p:blipFill>
        <p:spPr>
          <a:xfrm>
            <a:off x="1592072" y="1849792"/>
            <a:ext cx="551052" cy="321102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58;p26" descr="A black and white outline of a city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36449" t="26820" r="45730" b="33970"/>
          <a:stretch/>
        </p:blipFill>
        <p:spPr>
          <a:xfrm>
            <a:off x="1592072" y="2437740"/>
            <a:ext cx="551052" cy="321102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6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366" y="1313709"/>
            <a:ext cx="10995267" cy="4415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BAFF-E897-405D-BBB8-81B14BC50CF8}" type="slidenum">
              <a:rPr lang="ru-RU" sz="1600" smtClean="0"/>
              <a:t>13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2846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0" y="436205"/>
            <a:ext cx="10078179" cy="7635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Библиотека содержит готовый многообразный материал по учебным предметам</a:t>
            </a:r>
          </a:p>
        </p:txBody>
      </p:sp>
      <p:pic>
        <p:nvPicPr>
          <p:cNvPr id="5" name="Google Shape;16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365" y="1742334"/>
            <a:ext cx="10995267" cy="4415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Группа 5"/>
          <p:cNvGrpSpPr/>
          <p:nvPr/>
        </p:nvGrpSpPr>
        <p:grpSpPr>
          <a:xfrm>
            <a:off x="5083480" y="5232468"/>
            <a:ext cx="1738089" cy="1244750"/>
            <a:chOff x="7747093" y="1514323"/>
            <a:chExt cx="1738089" cy="1244750"/>
          </a:xfrm>
        </p:grpSpPr>
        <p:pic>
          <p:nvPicPr>
            <p:cNvPr id="7" name="Google Shape;652;p39" descr="A picture containing accessory&#10;&#10;Description automatically generated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487207">
              <a:off x="7993763" y="1267653"/>
              <a:ext cx="1244750" cy="1738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655;p39"/>
            <p:cNvSpPr/>
            <p:nvPr/>
          </p:nvSpPr>
          <p:spPr>
            <a:xfrm>
              <a:off x="8101014" y="1808125"/>
              <a:ext cx="1030250" cy="763626"/>
            </a:xfrm>
            <a:custGeom>
              <a:avLst/>
              <a:gdLst/>
              <a:ahLst/>
              <a:cxnLst/>
              <a:rect l="l" t="t" r="r" b="b"/>
              <a:pathLst>
                <a:path w="411003" h="342049" extrusionOk="0">
                  <a:moveTo>
                    <a:pt x="255937" y="280518"/>
                  </a:moveTo>
                  <a:lnTo>
                    <a:pt x="258032" y="304425"/>
                  </a:lnTo>
                  <a:cubicBezTo>
                    <a:pt x="270415" y="304902"/>
                    <a:pt x="282035" y="305187"/>
                    <a:pt x="293656" y="305759"/>
                  </a:cubicBezTo>
                  <a:cubicBezTo>
                    <a:pt x="302609" y="306330"/>
                    <a:pt x="312706" y="306997"/>
                    <a:pt x="313182" y="318999"/>
                  </a:cubicBezTo>
                  <a:cubicBezTo>
                    <a:pt x="312820" y="330505"/>
                    <a:pt x="303362" y="339630"/>
                    <a:pt x="291846" y="339573"/>
                  </a:cubicBezTo>
                  <a:cubicBezTo>
                    <a:pt x="243745" y="340620"/>
                    <a:pt x="195548" y="341287"/>
                    <a:pt x="147447" y="342049"/>
                  </a:cubicBezTo>
                  <a:cubicBezTo>
                    <a:pt x="135922" y="342049"/>
                    <a:pt x="128397" y="335382"/>
                    <a:pt x="119825" y="326428"/>
                  </a:cubicBezTo>
                  <a:cubicBezTo>
                    <a:pt x="135636" y="305092"/>
                    <a:pt x="160592" y="316903"/>
                    <a:pt x="180308" y="306521"/>
                  </a:cubicBezTo>
                  <a:lnTo>
                    <a:pt x="174784" y="279946"/>
                  </a:lnTo>
                  <a:cubicBezTo>
                    <a:pt x="164116" y="279946"/>
                    <a:pt x="153924" y="279089"/>
                    <a:pt x="143923" y="279946"/>
                  </a:cubicBezTo>
                  <a:cubicBezTo>
                    <a:pt x="112995" y="282804"/>
                    <a:pt x="82077" y="285976"/>
                    <a:pt x="51149" y="289471"/>
                  </a:cubicBezTo>
                  <a:cubicBezTo>
                    <a:pt x="29051" y="292043"/>
                    <a:pt x="17526" y="285756"/>
                    <a:pt x="15907" y="263468"/>
                  </a:cubicBezTo>
                  <a:cubicBezTo>
                    <a:pt x="11335" y="202984"/>
                    <a:pt x="-1810" y="143262"/>
                    <a:pt x="476" y="82493"/>
                  </a:cubicBezTo>
                  <a:cubicBezTo>
                    <a:pt x="953" y="69253"/>
                    <a:pt x="0" y="55918"/>
                    <a:pt x="0" y="42583"/>
                  </a:cubicBezTo>
                  <a:cubicBezTo>
                    <a:pt x="0" y="20580"/>
                    <a:pt x="10858" y="8484"/>
                    <a:pt x="33433" y="7626"/>
                  </a:cubicBezTo>
                  <a:cubicBezTo>
                    <a:pt x="60770" y="6483"/>
                    <a:pt x="88202" y="6198"/>
                    <a:pt x="115633" y="6198"/>
                  </a:cubicBezTo>
                  <a:cubicBezTo>
                    <a:pt x="166021" y="6198"/>
                    <a:pt x="216313" y="7626"/>
                    <a:pt x="266700" y="6960"/>
                  </a:cubicBezTo>
                  <a:cubicBezTo>
                    <a:pt x="294037" y="6960"/>
                    <a:pt x="321278" y="3340"/>
                    <a:pt x="348615" y="768"/>
                  </a:cubicBezTo>
                  <a:cubicBezTo>
                    <a:pt x="380238" y="-2184"/>
                    <a:pt x="387763" y="2292"/>
                    <a:pt x="395669" y="33439"/>
                  </a:cubicBezTo>
                  <a:cubicBezTo>
                    <a:pt x="398250" y="45057"/>
                    <a:pt x="399783" y="56884"/>
                    <a:pt x="400241" y="68777"/>
                  </a:cubicBezTo>
                  <a:cubicBezTo>
                    <a:pt x="404050" y="127832"/>
                    <a:pt x="407575" y="186954"/>
                    <a:pt x="410813" y="246132"/>
                  </a:cubicBezTo>
                  <a:cubicBezTo>
                    <a:pt x="411956" y="267849"/>
                    <a:pt x="408432" y="273088"/>
                    <a:pt x="386715" y="274707"/>
                  </a:cubicBezTo>
                  <a:cubicBezTo>
                    <a:pt x="351377" y="277374"/>
                    <a:pt x="315849" y="278041"/>
                    <a:pt x="280321" y="279565"/>
                  </a:cubicBezTo>
                  <a:close/>
                  <a:moveTo>
                    <a:pt x="40386" y="264706"/>
                  </a:moveTo>
                  <a:cubicBezTo>
                    <a:pt x="155353" y="248990"/>
                    <a:pt x="267176" y="248609"/>
                    <a:pt x="379381" y="247561"/>
                  </a:cubicBezTo>
                  <a:cubicBezTo>
                    <a:pt x="379781" y="244113"/>
                    <a:pt x="379781" y="240627"/>
                    <a:pt x="379381" y="237179"/>
                  </a:cubicBezTo>
                  <a:cubicBezTo>
                    <a:pt x="372542" y="207594"/>
                    <a:pt x="369656" y="177229"/>
                    <a:pt x="370808" y="146882"/>
                  </a:cubicBezTo>
                  <a:cubicBezTo>
                    <a:pt x="372056" y="108353"/>
                    <a:pt x="368856" y="69808"/>
                    <a:pt x="361283" y="32010"/>
                  </a:cubicBezTo>
                  <a:lnTo>
                    <a:pt x="27908" y="38868"/>
                  </a:lnTo>
                  <a:cubicBezTo>
                    <a:pt x="23813" y="115735"/>
                    <a:pt x="31528" y="189459"/>
                    <a:pt x="40386" y="2647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0236066" y="4672012"/>
            <a:ext cx="1540283" cy="1155419"/>
            <a:chOff x="7845592" y="2709198"/>
            <a:chExt cx="1880742" cy="1397512"/>
          </a:xfrm>
        </p:grpSpPr>
        <p:pic>
          <p:nvPicPr>
            <p:cNvPr id="10" name="Google Shape;670;p4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175227">
              <a:off x="7845592" y="2709198"/>
              <a:ext cx="1880742" cy="1397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673;p41"/>
            <p:cNvSpPr/>
            <p:nvPr/>
          </p:nvSpPr>
          <p:spPr>
            <a:xfrm>
              <a:off x="8527939" y="2857500"/>
              <a:ext cx="516049" cy="1100910"/>
            </a:xfrm>
            <a:custGeom>
              <a:avLst/>
              <a:gdLst/>
              <a:ahLst/>
              <a:cxnLst/>
              <a:rect l="l" t="t" r="r" b="b"/>
              <a:pathLst>
                <a:path w="249768" h="380547" extrusionOk="0">
                  <a:moveTo>
                    <a:pt x="0" y="192238"/>
                  </a:moveTo>
                  <a:cubicBezTo>
                    <a:pt x="1524" y="139756"/>
                    <a:pt x="2858" y="87463"/>
                    <a:pt x="4477" y="34695"/>
                  </a:cubicBezTo>
                  <a:cubicBezTo>
                    <a:pt x="5048" y="13740"/>
                    <a:pt x="8382" y="10025"/>
                    <a:pt x="28861" y="8882"/>
                  </a:cubicBezTo>
                  <a:cubicBezTo>
                    <a:pt x="90297" y="5643"/>
                    <a:pt x="151638" y="2595"/>
                    <a:pt x="212979" y="119"/>
                  </a:cubicBezTo>
                  <a:cubicBezTo>
                    <a:pt x="239268" y="-929"/>
                    <a:pt x="244602" y="4596"/>
                    <a:pt x="243459" y="30694"/>
                  </a:cubicBezTo>
                  <a:cubicBezTo>
                    <a:pt x="241364" y="79558"/>
                    <a:pt x="238030" y="128230"/>
                    <a:pt x="236220" y="177093"/>
                  </a:cubicBezTo>
                  <a:cubicBezTo>
                    <a:pt x="232877" y="231043"/>
                    <a:pt x="236430" y="285202"/>
                    <a:pt x="246793" y="338256"/>
                  </a:cubicBezTo>
                  <a:cubicBezTo>
                    <a:pt x="254508" y="373404"/>
                    <a:pt x="248602" y="378166"/>
                    <a:pt x="212598" y="378261"/>
                  </a:cubicBezTo>
                  <a:cubicBezTo>
                    <a:pt x="157163" y="378261"/>
                    <a:pt x="101632" y="379690"/>
                    <a:pt x="46196" y="380547"/>
                  </a:cubicBezTo>
                  <a:cubicBezTo>
                    <a:pt x="42481" y="380547"/>
                    <a:pt x="38767" y="380547"/>
                    <a:pt x="35147" y="380547"/>
                  </a:cubicBezTo>
                  <a:cubicBezTo>
                    <a:pt x="9335" y="380547"/>
                    <a:pt x="4286" y="375499"/>
                    <a:pt x="4096" y="349496"/>
                  </a:cubicBezTo>
                  <a:cubicBezTo>
                    <a:pt x="4096" y="297013"/>
                    <a:pt x="4096" y="244721"/>
                    <a:pt x="4096" y="191952"/>
                  </a:cubicBezTo>
                  <a:close/>
                  <a:moveTo>
                    <a:pt x="29432" y="319206"/>
                  </a:moveTo>
                  <a:cubicBezTo>
                    <a:pt x="93536" y="323779"/>
                    <a:pt x="154781" y="313301"/>
                    <a:pt x="214598" y="315301"/>
                  </a:cubicBezTo>
                  <a:cubicBezTo>
                    <a:pt x="213360" y="269391"/>
                    <a:pt x="210884" y="226528"/>
                    <a:pt x="211455" y="183666"/>
                  </a:cubicBezTo>
                  <a:cubicBezTo>
                    <a:pt x="212027" y="140803"/>
                    <a:pt x="215551" y="97083"/>
                    <a:pt x="217837" y="54221"/>
                  </a:cubicBezTo>
                  <a:cubicBezTo>
                    <a:pt x="196596" y="49268"/>
                    <a:pt x="46387" y="56888"/>
                    <a:pt x="29432" y="62889"/>
                  </a:cubicBezTo>
                  <a:close/>
                  <a:moveTo>
                    <a:pt x="153257" y="34695"/>
                  </a:moveTo>
                  <a:cubicBezTo>
                    <a:pt x="150686" y="20312"/>
                    <a:pt x="141351" y="22884"/>
                    <a:pt x="134207" y="22503"/>
                  </a:cubicBezTo>
                  <a:cubicBezTo>
                    <a:pt x="104585" y="20883"/>
                    <a:pt x="103061" y="21360"/>
                    <a:pt x="94298" y="33075"/>
                  </a:cubicBezTo>
                  <a:cubicBezTo>
                    <a:pt x="113555" y="36962"/>
                    <a:pt x="133338" y="37509"/>
                    <a:pt x="152781" y="346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BAFF-E897-405D-BBB8-81B14BC50CF8}" type="slidenum">
              <a:rPr lang="ru-RU" smtClean="0"/>
              <a:t>14</a:t>
            </a:fld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598365" y="2063943"/>
            <a:ext cx="11242027" cy="3742478"/>
          </a:xfrm>
        </p:spPr>
        <p:txBody>
          <a:bodyPr/>
          <a:lstStyle/>
          <a:p>
            <a:r>
              <a:rPr lang="ru-RU" sz="3200" dirty="0">
                <a:latin typeface="+mn-lt"/>
              </a:rPr>
              <a:t>Теоретический материал </a:t>
            </a:r>
          </a:p>
          <a:p>
            <a:r>
              <a:rPr lang="ru-RU" sz="3200" dirty="0">
                <a:latin typeface="+mn-lt"/>
              </a:rPr>
              <a:t>Наглядный материал (иллюстрации, интерактивные плакаты, интерактивные уроки)</a:t>
            </a:r>
          </a:p>
          <a:p>
            <a:r>
              <a:rPr lang="ru-RU" sz="3200" dirty="0">
                <a:latin typeface="+mn-lt"/>
              </a:rPr>
              <a:t>Практический материал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91" y="4381882"/>
            <a:ext cx="2934664" cy="21064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650" y="4427255"/>
            <a:ext cx="3100389" cy="21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7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95841" y="392539"/>
            <a:ext cx="9997792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ru-RU" sz="2500" b="1" dirty="0">
                <a:solidFill>
                  <a:srgbClr val="FF0000"/>
                </a:solidFill>
                <a:latin typeface="Circe" panose="020B0502020203020203" pitchFamily="34" charset="-52"/>
                <a:ea typeface="+mj-ea"/>
                <a:cs typeface="Arial" panose="020B0604020202020204" pitchFamily="34" charset="0"/>
              </a:rPr>
              <a:t>Портфель </a:t>
            </a:r>
          </a:p>
        </p:txBody>
      </p:sp>
      <p:pic>
        <p:nvPicPr>
          <p:cNvPr id="6" name="Google Shape;16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366" y="1384043"/>
            <a:ext cx="10995267" cy="4415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/>
          <p:cNvGrpSpPr/>
          <p:nvPr/>
        </p:nvGrpSpPr>
        <p:grpSpPr>
          <a:xfrm>
            <a:off x="9988672" y="436205"/>
            <a:ext cx="1738089" cy="1244750"/>
            <a:chOff x="7747093" y="1514323"/>
            <a:chExt cx="1738089" cy="1244750"/>
          </a:xfrm>
        </p:grpSpPr>
        <p:pic>
          <p:nvPicPr>
            <p:cNvPr id="8" name="Google Shape;652;p39" descr="A picture containing accessory&#10;&#10;Description automatically generated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487207">
              <a:off x="7993763" y="1267653"/>
              <a:ext cx="1244750" cy="1738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655;p39"/>
            <p:cNvSpPr/>
            <p:nvPr/>
          </p:nvSpPr>
          <p:spPr>
            <a:xfrm>
              <a:off x="8101014" y="1808125"/>
              <a:ext cx="1030250" cy="763626"/>
            </a:xfrm>
            <a:custGeom>
              <a:avLst/>
              <a:gdLst/>
              <a:ahLst/>
              <a:cxnLst/>
              <a:rect l="l" t="t" r="r" b="b"/>
              <a:pathLst>
                <a:path w="411003" h="342049" extrusionOk="0">
                  <a:moveTo>
                    <a:pt x="255937" y="280518"/>
                  </a:moveTo>
                  <a:lnTo>
                    <a:pt x="258032" y="304425"/>
                  </a:lnTo>
                  <a:cubicBezTo>
                    <a:pt x="270415" y="304902"/>
                    <a:pt x="282035" y="305187"/>
                    <a:pt x="293656" y="305759"/>
                  </a:cubicBezTo>
                  <a:cubicBezTo>
                    <a:pt x="302609" y="306330"/>
                    <a:pt x="312706" y="306997"/>
                    <a:pt x="313182" y="318999"/>
                  </a:cubicBezTo>
                  <a:cubicBezTo>
                    <a:pt x="312820" y="330505"/>
                    <a:pt x="303362" y="339630"/>
                    <a:pt x="291846" y="339573"/>
                  </a:cubicBezTo>
                  <a:cubicBezTo>
                    <a:pt x="243745" y="340620"/>
                    <a:pt x="195548" y="341287"/>
                    <a:pt x="147447" y="342049"/>
                  </a:cubicBezTo>
                  <a:cubicBezTo>
                    <a:pt x="135922" y="342049"/>
                    <a:pt x="128397" y="335382"/>
                    <a:pt x="119825" y="326428"/>
                  </a:cubicBezTo>
                  <a:cubicBezTo>
                    <a:pt x="135636" y="305092"/>
                    <a:pt x="160592" y="316903"/>
                    <a:pt x="180308" y="306521"/>
                  </a:cubicBezTo>
                  <a:lnTo>
                    <a:pt x="174784" y="279946"/>
                  </a:lnTo>
                  <a:cubicBezTo>
                    <a:pt x="164116" y="279946"/>
                    <a:pt x="153924" y="279089"/>
                    <a:pt x="143923" y="279946"/>
                  </a:cubicBezTo>
                  <a:cubicBezTo>
                    <a:pt x="112995" y="282804"/>
                    <a:pt x="82077" y="285976"/>
                    <a:pt x="51149" y="289471"/>
                  </a:cubicBezTo>
                  <a:cubicBezTo>
                    <a:pt x="29051" y="292043"/>
                    <a:pt x="17526" y="285756"/>
                    <a:pt x="15907" y="263468"/>
                  </a:cubicBezTo>
                  <a:cubicBezTo>
                    <a:pt x="11335" y="202984"/>
                    <a:pt x="-1810" y="143262"/>
                    <a:pt x="476" y="82493"/>
                  </a:cubicBezTo>
                  <a:cubicBezTo>
                    <a:pt x="953" y="69253"/>
                    <a:pt x="0" y="55918"/>
                    <a:pt x="0" y="42583"/>
                  </a:cubicBezTo>
                  <a:cubicBezTo>
                    <a:pt x="0" y="20580"/>
                    <a:pt x="10858" y="8484"/>
                    <a:pt x="33433" y="7626"/>
                  </a:cubicBezTo>
                  <a:cubicBezTo>
                    <a:pt x="60770" y="6483"/>
                    <a:pt x="88202" y="6198"/>
                    <a:pt x="115633" y="6198"/>
                  </a:cubicBezTo>
                  <a:cubicBezTo>
                    <a:pt x="166021" y="6198"/>
                    <a:pt x="216313" y="7626"/>
                    <a:pt x="266700" y="6960"/>
                  </a:cubicBezTo>
                  <a:cubicBezTo>
                    <a:pt x="294037" y="6960"/>
                    <a:pt x="321278" y="3340"/>
                    <a:pt x="348615" y="768"/>
                  </a:cubicBezTo>
                  <a:cubicBezTo>
                    <a:pt x="380238" y="-2184"/>
                    <a:pt x="387763" y="2292"/>
                    <a:pt x="395669" y="33439"/>
                  </a:cubicBezTo>
                  <a:cubicBezTo>
                    <a:pt x="398250" y="45057"/>
                    <a:pt x="399783" y="56884"/>
                    <a:pt x="400241" y="68777"/>
                  </a:cubicBezTo>
                  <a:cubicBezTo>
                    <a:pt x="404050" y="127832"/>
                    <a:pt x="407575" y="186954"/>
                    <a:pt x="410813" y="246132"/>
                  </a:cubicBezTo>
                  <a:cubicBezTo>
                    <a:pt x="411956" y="267849"/>
                    <a:pt x="408432" y="273088"/>
                    <a:pt x="386715" y="274707"/>
                  </a:cubicBezTo>
                  <a:cubicBezTo>
                    <a:pt x="351377" y="277374"/>
                    <a:pt x="315849" y="278041"/>
                    <a:pt x="280321" y="279565"/>
                  </a:cubicBezTo>
                  <a:close/>
                  <a:moveTo>
                    <a:pt x="40386" y="264706"/>
                  </a:moveTo>
                  <a:cubicBezTo>
                    <a:pt x="155353" y="248990"/>
                    <a:pt x="267176" y="248609"/>
                    <a:pt x="379381" y="247561"/>
                  </a:cubicBezTo>
                  <a:cubicBezTo>
                    <a:pt x="379781" y="244113"/>
                    <a:pt x="379781" y="240627"/>
                    <a:pt x="379381" y="237179"/>
                  </a:cubicBezTo>
                  <a:cubicBezTo>
                    <a:pt x="372542" y="207594"/>
                    <a:pt x="369656" y="177229"/>
                    <a:pt x="370808" y="146882"/>
                  </a:cubicBezTo>
                  <a:cubicBezTo>
                    <a:pt x="372056" y="108353"/>
                    <a:pt x="368856" y="69808"/>
                    <a:pt x="361283" y="32010"/>
                  </a:cubicBezTo>
                  <a:lnTo>
                    <a:pt x="27908" y="38868"/>
                  </a:lnTo>
                  <a:cubicBezTo>
                    <a:pt x="23813" y="115735"/>
                    <a:pt x="31528" y="189459"/>
                    <a:pt x="40386" y="2647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236066" y="4672012"/>
            <a:ext cx="1540283" cy="1155419"/>
            <a:chOff x="7845592" y="2709198"/>
            <a:chExt cx="1880742" cy="1397512"/>
          </a:xfrm>
        </p:grpSpPr>
        <p:pic>
          <p:nvPicPr>
            <p:cNvPr id="11" name="Google Shape;670;p4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175227">
              <a:off x="7845592" y="2709198"/>
              <a:ext cx="1880742" cy="1397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673;p41"/>
            <p:cNvSpPr/>
            <p:nvPr/>
          </p:nvSpPr>
          <p:spPr>
            <a:xfrm>
              <a:off x="8527939" y="2857500"/>
              <a:ext cx="516049" cy="1100910"/>
            </a:xfrm>
            <a:custGeom>
              <a:avLst/>
              <a:gdLst/>
              <a:ahLst/>
              <a:cxnLst/>
              <a:rect l="l" t="t" r="r" b="b"/>
              <a:pathLst>
                <a:path w="249768" h="380547" extrusionOk="0">
                  <a:moveTo>
                    <a:pt x="0" y="192238"/>
                  </a:moveTo>
                  <a:cubicBezTo>
                    <a:pt x="1524" y="139756"/>
                    <a:pt x="2858" y="87463"/>
                    <a:pt x="4477" y="34695"/>
                  </a:cubicBezTo>
                  <a:cubicBezTo>
                    <a:pt x="5048" y="13740"/>
                    <a:pt x="8382" y="10025"/>
                    <a:pt x="28861" y="8882"/>
                  </a:cubicBezTo>
                  <a:cubicBezTo>
                    <a:pt x="90297" y="5643"/>
                    <a:pt x="151638" y="2595"/>
                    <a:pt x="212979" y="119"/>
                  </a:cubicBezTo>
                  <a:cubicBezTo>
                    <a:pt x="239268" y="-929"/>
                    <a:pt x="244602" y="4596"/>
                    <a:pt x="243459" y="30694"/>
                  </a:cubicBezTo>
                  <a:cubicBezTo>
                    <a:pt x="241364" y="79558"/>
                    <a:pt x="238030" y="128230"/>
                    <a:pt x="236220" y="177093"/>
                  </a:cubicBezTo>
                  <a:cubicBezTo>
                    <a:pt x="232877" y="231043"/>
                    <a:pt x="236430" y="285202"/>
                    <a:pt x="246793" y="338256"/>
                  </a:cubicBezTo>
                  <a:cubicBezTo>
                    <a:pt x="254508" y="373404"/>
                    <a:pt x="248602" y="378166"/>
                    <a:pt x="212598" y="378261"/>
                  </a:cubicBezTo>
                  <a:cubicBezTo>
                    <a:pt x="157163" y="378261"/>
                    <a:pt x="101632" y="379690"/>
                    <a:pt x="46196" y="380547"/>
                  </a:cubicBezTo>
                  <a:cubicBezTo>
                    <a:pt x="42481" y="380547"/>
                    <a:pt x="38767" y="380547"/>
                    <a:pt x="35147" y="380547"/>
                  </a:cubicBezTo>
                  <a:cubicBezTo>
                    <a:pt x="9335" y="380547"/>
                    <a:pt x="4286" y="375499"/>
                    <a:pt x="4096" y="349496"/>
                  </a:cubicBezTo>
                  <a:cubicBezTo>
                    <a:pt x="4096" y="297013"/>
                    <a:pt x="4096" y="244721"/>
                    <a:pt x="4096" y="191952"/>
                  </a:cubicBezTo>
                  <a:close/>
                  <a:moveTo>
                    <a:pt x="29432" y="319206"/>
                  </a:moveTo>
                  <a:cubicBezTo>
                    <a:pt x="93536" y="323779"/>
                    <a:pt x="154781" y="313301"/>
                    <a:pt x="214598" y="315301"/>
                  </a:cubicBezTo>
                  <a:cubicBezTo>
                    <a:pt x="213360" y="269391"/>
                    <a:pt x="210884" y="226528"/>
                    <a:pt x="211455" y="183666"/>
                  </a:cubicBezTo>
                  <a:cubicBezTo>
                    <a:pt x="212027" y="140803"/>
                    <a:pt x="215551" y="97083"/>
                    <a:pt x="217837" y="54221"/>
                  </a:cubicBezTo>
                  <a:cubicBezTo>
                    <a:pt x="196596" y="49268"/>
                    <a:pt x="46387" y="56888"/>
                    <a:pt x="29432" y="62889"/>
                  </a:cubicBezTo>
                  <a:close/>
                  <a:moveTo>
                    <a:pt x="153257" y="34695"/>
                  </a:moveTo>
                  <a:cubicBezTo>
                    <a:pt x="150686" y="20312"/>
                    <a:pt x="141351" y="22884"/>
                    <a:pt x="134207" y="22503"/>
                  </a:cubicBezTo>
                  <a:cubicBezTo>
                    <a:pt x="104585" y="20883"/>
                    <a:pt x="103061" y="21360"/>
                    <a:pt x="94298" y="33075"/>
                  </a:cubicBezTo>
                  <a:cubicBezTo>
                    <a:pt x="113555" y="36962"/>
                    <a:pt x="133338" y="37509"/>
                    <a:pt x="152781" y="346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BAFF-E897-405D-BBB8-81B14BC50CF8}" type="slidenum">
              <a:rPr lang="ru-RU" smtClean="0"/>
              <a:t>15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988" y="1935641"/>
            <a:ext cx="10174536" cy="4156191"/>
          </a:xfrm>
        </p:spPr>
        <p:txBody>
          <a:bodyPr/>
          <a:lstStyle/>
          <a:p>
            <a:pPr marL="101600" indent="612775">
              <a:buNone/>
            </a:pPr>
            <a:r>
              <a:rPr lang="ru-RU" sz="2800" dirty="0">
                <a:latin typeface="+mn-lt"/>
              </a:rPr>
              <a:t>В портфеле можно создать любой ресурс: от теоретического до практического.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070" y="3814233"/>
            <a:ext cx="5315833" cy="25152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66" y="3823070"/>
            <a:ext cx="3971019" cy="24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92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27626" y="385544"/>
            <a:ext cx="1009827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ru-RU" sz="2500" b="1" dirty="0">
                <a:solidFill>
                  <a:srgbClr val="FF0000"/>
                </a:solidFill>
                <a:latin typeface="Circe" panose="020B0502020203020203" pitchFamily="34" charset="-52"/>
                <a:ea typeface="+mj-ea"/>
                <a:cs typeface="Arial" panose="020B0604020202020204" pitchFamily="34" charset="0"/>
              </a:rPr>
              <a:t>Ресурсы, часто используемые на уроках</a:t>
            </a:r>
          </a:p>
        </p:txBody>
      </p:sp>
      <p:pic>
        <p:nvPicPr>
          <p:cNvPr id="6" name="Google Shape;16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366" y="1384043"/>
            <a:ext cx="10995267" cy="4415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/>
          <p:cNvGrpSpPr/>
          <p:nvPr/>
        </p:nvGrpSpPr>
        <p:grpSpPr>
          <a:xfrm>
            <a:off x="9988672" y="436205"/>
            <a:ext cx="1738089" cy="1244750"/>
            <a:chOff x="7747093" y="1514323"/>
            <a:chExt cx="1738089" cy="1244750"/>
          </a:xfrm>
        </p:grpSpPr>
        <p:pic>
          <p:nvPicPr>
            <p:cNvPr id="8" name="Google Shape;652;p39" descr="A picture containing accessory&#10;&#10;Description automatically generated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487207">
              <a:off x="7993763" y="1267653"/>
              <a:ext cx="1244750" cy="1738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655;p39"/>
            <p:cNvSpPr/>
            <p:nvPr/>
          </p:nvSpPr>
          <p:spPr>
            <a:xfrm>
              <a:off x="8101014" y="1808125"/>
              <a:ext cx="1030250" cy="763626"/>
            </a:xfrm>
            <a:custGeom>
              <a:avLst/>
              <a:gdLst/>
              <a:ahLst/>
              <a:cxnLst/>
              <a:rect l="l" t="t" r="r" b="b"/>
              <a:pathLst>
                <a:path w="411003" h="342049" extrusionOk="0">
                  <a:moveTo>
                    <a:pt x="255937" y="280518"/>
                  </a:moveTo>
                  <a:lnTo>
                    <a:pt x="258032" y="304425"/>
                  </a:lnTo>
                  <a:cubicBezTo>
                    <a:pt x="270415" y="304902"/>
                    <a:pt x="282035" y="305187"/>
                    <a:pt x="293656" y="305759"/>
                  </a:cubicBezTo>
                  <a:cubicBezTo>
                    <a:pt x="302609" y="306330"/>
                    <a:pt x="312706" y="306997"/>
                    <a:pt x="313182" y="318999"/>
                  </a:cubicBezTo>
                  <a:cubicBezTo>
                    <a:pt x="312820" y="330505"/>
                    <a:pt x="303362" y="339630"/>
                    <a:pt x="291846" y="339573"/>
                  </a:cubicBezTo>
                  <a:cubicBezTo>
                    <a:pt x="243745" y="340620"/>
                    <a:pt x="195548" y="341287"/>
                    <a:pt x="147447" y="342049"/>
                  </a:cubicBezTo>
                  <a:cubicBezTo>
                    <a:pt x="135922" y="342049"/>
                    <a:pt x="128397" y="335382"/>
                    <a:pt x="119825" y="326428"/>
                  </a:cubicBezTo>
                  <a:cubicBezTo>
                    <a:pt x="135636" y="305092"/>
                    <a:pt x="160592" y="316903"/>
                    <a:pt x="180308" y="306521"/>
                  </a:cubicBezTo>
                  <a:lnTo>
                    <a:pt x="174784" y="279946"/>
                  </a:lnTo>
                  <a:cubicBezTo>
                    <a:pt x="164116" y="279946"/>
                    <a:pt x="153924" y="279089"/>
                    <a:pt x="143923" y="279946"/>
                  </a:cubicBezTo>
                  <a:cubicBezTo>
                    <a:pt x="112995" y="282804"/>
                    <a:pt x="82077" y="285976"/>
                    <a:pt x="51149" y="289471"/>
                  </a:cubicBezTo>
                  <a:cubicBezTo>
                    <a:pt x="29051" y="292043"/>
                    <a:pt x="17526" y="285756"/>
                    <a:pt x="15907" y="263468"/>
                  </a:cubicBezTo>
                  <a:cubicBezTo>
                    <a:pt x="11335" y="202984"/>
                    <a:pt x="-1810" y="143262"/>
                    <a:pt x="476" y="82493"/>
                  </a:cubicBezTo>
                  <a:cubicBezTo>
                    <a:pt x="953" y="69253"/>
                    <a:pt x="0" y="55918"/>
                    <a:pt x="0" y="42583"/>
                  </a:cubicBezTo>
                  <a:cubicBezTo>
                    <a:pt x="0" y="20580"/>
                    <a:pt x="10858" y="8484"/>
                    <a:pt x="33433" y="7626"/>
                  </a:cubicBezTo>
                  <a:cubicBezTo>
                    <a:pt x="60770" y="6483"/>
                    <a:pt x="88202" y="6198"/>
                    <a:pt x="115633" y="6198"/>
                  </a:cubicBezTo>
                  <a:cubicBezTo>
                    <a:pt x="166021" y="6198"/>
                    <a:pt x="216313" y="7626"/>
                    <a:pt x="266700" y="6960"/>
                  </a:cubicBezTo>
                  <a:cubicBezTo>
                    <a:pt x="294037" y="6960"/>
                    <a:pt x="321278" y="3340"/>
                    <a:pt x="348615" y="768"/>
                  </a:cubicBezTo>
                  <a:cubicBezTo>
                    <a:pt x="380238" y="-2184"/>
                    <a:pt x="387763" y="2292"/>
                    <a:pt x="395669" y="33439"/>
                  </a:cubicBezTo>
                  <a:cubicBezTo>
                    <a:pt x="398250" y="45057"/>
                    <a:pt x="399783" y="56884"/>
                    <a:pt x="400241" y="68777"/>
                  </a:cubicBezTo>
                  <a:cubicBezTo>
                    <a:pt x="404050" y="127832"/>
                    <a:pt x="407575" y="186954"/>
                    <a:pt x="410813" y="246132"/>
                  </a:cubicBezTo>
                  <a:cubicBezTo>
                    <a:pt x="411956" y="267849"/>
                    <a:pt x="408432" y="273088"/>
                    <a:pt x="386715" y="274707"/>
                  </a:cubicBezTo>
                  <a:cubicBezTo>
                    <a:pt x="351377" y="277374"/>
                    <a:pt x="315849" y="278041"/>
                    <a:pt x="280321" y="279565"/>
                  </a:cubicBezTo>
                  <a:close/>
                  <a:moveTo>
                    <a:pt x="40386" y="264706"/>
                  </a:moveTo>
                  <a:cubicBezTo>
                    <a:pt x="155353" y="248990"/>
                    <a:pt x="267176" y="248609"/>
                    <a:pt x="379381" y="247561"/>
                  </a:cubicBezTo>
                  <a:cubicBezTo>
                    <a:pt x="379781" y="244113"/>
                    <a:pt x="379781" y="240627"/>
                    <a:pt x="379381" y="237179"/>
                  </a:cubicBezTo>
                  <a:cubicBezTo>
                    <a:pt x="372542" y="207594"/>
                    <a:pt x="369656" y="177229"/>
                    <a:pt x="370808" y="146882"/>
                  </a:cubicBezTo>
                  <a:cubicBezTo>
                    <a:pt x="372056" y="108353"/>
                    <a:pt x="368856" y="69808"/>
                    <a:pt x="361283" y="32010"/>
                  </a:cubicBezTo>
                  <a:lnTo>
                    <a:pt x="27908" y="38868"/>
                  </a:lnTo>
                  <a:cubicBezTo>
                    <a:pt x="23813" y="115735"/>
                    <a:pt x="31528" y="189459"/>
                    <a:pt x="40386" y="2647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236066" y="4672012"/>
            <a:ext cx="1540283" cy="1155419"/>
            <a:chOff x="7845592" y="2709198"/>
            <a:chExt cx="1880742" cy="1397512"/>
          </a:xfrm>
        </p:grpSpPr>
        <p:pic>
          <p:nvPicPr>
            <p:cNvPr id="11" name="Google Shape;670;p4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175227">
              <a:off x="7845592" y="2709198"/>
              <a:ext cx="1880742" cy="1397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673;p41"/>
            <p:cNvSpPr/>
            <p:nvPr/>
          </p:nvSpPr>
          <p:spPr>
            <a:xfrm>
              <a:off x="8527939" y="2857500"/>
              <a:ext cx="516049" cy="1100910"/>
            </a:xfrm>
            <a:custGeom>
              <a:avLst/>
              <a:gdLst/>
              <a:ahLst/>
              <a:cxnLst/>
              <a:rect l="l" t="t" r="r" b="b"/>
              <a:pathLst>
                <a:path w="249768" h="380547" extrusionOk="0">
                  <a:moveTo>
                    <a:pt x="0" y="192238"/>
                  </a:moveTo>
                  <a:cubicBezTo>
                    <a:pt x="1524" y="139756"/>
                    <a:pt x="2858" y="87463"/>
                    <a:pt x="4477" y="34695"/>
                  </a:cubicBezTo>
                  <a:cubicBezTo>
                    <a:pt x="5048" y="13740"/>
                    <a:pt x="8382" y="10025"/>
                    <a:pt x="28861" y="8882"/>
                  </a:cubicBezTo>
                  <a:cubicBezTo>
                    <a:pt x="90297" y="5643"/>
                    <a:pt x="151638" y="2595"/>
                    <a:pt x="212979" y="119"/>
                  </a:cubicBezTo>
                  <a:cubicBezTo>
                    <a:pt x="239268" y="-929"/>
                    <a:pt x="244602" y="4596"/>
                    <a:pt x="243459" y="30694"/>
                  </a:cubicBezTo>
                  <a:cubicBezTo>
                    <a:pt x="241364" y="79558"/>
                    <a:pt x="238030" y="128230"/>
                    <a:pt x="236220" y="177093"/>
                  </a:cubicBezTo>
                  <a:cubicBezTo>
                    <a:pt x="232877" y="231043"/>
                    <a:pt x="236430" y="285202"/>
                    <a:pt x="246793" y="338256"/>
                  </a:cubicBezTo>
                  <a:cubicBezTo>
                    <a:pt x="254508" y="373404"/>
                    <a:pt x="248602" y="378166"/>
                    <a:pt x="212598" y="378261"/>
                  </a:cubicBezTo>
                  <a:cubicBezTo>
                    <a:pt x="157163" y="378261"/>
                    <a:pt x="101632" y="379690"/>
                    <a:pt x="46196" y="380547"/>
                  </a:cubicBezTo>
                  <a:cubicBezTo>
                    <a:pt x="42481" y="380547"/>
                    <a:pt x="38767" y="380547"/>
                    <a:pt x="35147" y="380547"/>
                  </a:cubicBezTo>
                  <a:cubicBezTo>
                    <a:pt x="9335" y="380547"/>
                    <a:pt x="4286" y="375499"/>
                    <a:pt x="4096" y="349496"/>
                  </a:cubicBezTo>
                  <a:cubicBezTo>
                    <a:pt x="4096" y="297013"/>
                    <a:pt x="4096" y="244721"/>
                    <a:pt x="4096" y="191952"/>
                  </a:cubicBezTo>
                  <a:close/>
                  <a:moveTo>
                    <a:pt x="29432" y="319206"/>
                  </a:moveTo>
                  <a:cubicBezTo>
                    <a:pt x="93536" y="323779"/>
                    <a:pt x="154781" y="313301"/>
                    <a:pt x="214598" y="315301"/>
                  </a:cubicBezTo>
                  <a:cubicBezTo>
                    <a:pt x="213360" y="269391"/>
                    <a:pt x="210884" y="226528"/>
                    <a:pt x="211455" y="183666"/>
                  </a:cubicBezTo>
                  <a:cubicBezTo>
                    <a:pt x="212027" y="140803"/>
                    <a:pt x="215551" y="97083"/>
                    <a:pt x="217837" y="54221"/>
                  </a:cubicBezTo>
                  <a:cubicBezTo>
                    <a:pt x="196596" y="49268"/>
                    <a:pt x="46387" y="56888"/>
                    <a:pt x="29432" y="62889"/>
                  </a:cubicBezTo>
                  <a:close/>
                  <a:moveTo>
                    <a:pt x="153257" y="34695"/>
                  </a:moveTo>
                  <a:cubicBezTo>
                    <a:pt x="150686" y="20312"/>
                    <a:pt x="141351" y="22884"/>
                    <a:pt x="134207" y="22503"/>
                  </a:cubicBezTo>
                  <a:cubicBezTo>
                    <a:pt x="104585" y="20883"/>
                    <a:pt x="103061" y="21360"/>
                    <a:pt x="94298" y="33075"/>
                  </a:cubicBezTo>
                  <a:cubicBezTo>
                    <a:pt x="113555" y="36962"/>
                    <a:pt x="133338" y="37509"/>
                    <a:pt x="152781" y="346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BAFF-E897-405D-BBB8-81B14BC50CF8}" type="slidenum">
              <a:rPr lang="ru-RU" smtClean="0"/>
              <a:t>16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988" y="1935641"/>
            <a:ext cx="10174536" cy="4156191"/>
          </a:xfrm>
        </p:spPr>
        <p:txBody>
          <a:bodyPr/>
          <a:lstStyle/>
          <a:p>
            <a:pPr marL="54292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Таблицы, плакаты</a:t>
            </a:r>
          </a:p>
          <a:p>
            <a:pPr marL="54292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Иллюстрации</a:t>
            </a:r>
          </a:p>
          <a:p>
            <a:pPr marL="54292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Интерактивные уроки</a:t>
            </a:r>
          </a:p>
          <a:p>
            <a:pPr marL="54292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Словари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650" y="4545807"/>
            <a:ext cx="7885388" cy="19284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2325" y="1999027"/>
            <a:ext cx="5743576" cy="280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43BCE16-E68F-693D-5C4B-99C8FCAB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Цифровые ресурсы в начальной школе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AB725F-DC1B-760D-F840-A66C67727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Лозовая Наталия Юрьевна, учитель начальных классов МБОУ СОШ № 1 им. Н.М. </a:t>
            </a:r>
            <a:r>
              <a:rPr lang="ru-RU" dirty="0" err="1"/>
              <a:t>Самбурова</a:t>
            </a:r>
            <a:r>
              <a:rPr lang="ru-RU" dirty="0"/>
              <a:t>, г.-к. Анапа, Краснодарский край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F98530-FA73-A1C4-38DD-817EBA6E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53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371" y="2132857"/>
            <a:ext cx="11521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XXI век — век высоких компьютерных технологий. Современный ребёнок живёт в мире электронной культуры. Меняется и роль учителя в информационной культуре — он должен стать координатором информационного потока.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623" y="269702"/>
            <a:ext cx="9425039" cy="2304256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«Расскажи мне, и я забуду, покажи мне, и я запомню, вовлеки меня – и я пойму», - </a:t>
            </a:r>
            <a:br>
              <a:rPr lang="ru-RU" sz="3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гласит китайская мудрость. </a:t>
            </a:r>
          </a:p>
        </p:txBody>
      </p:sp>
    </p:spTree>
    <p:extLst>
      <p:ext uri="{BB962C8B-B14F-4D97-AF65-F5344CB8AC3E}">
        <p14:creationId xmlns:p14="http://schemas.microsoft.com/office/powerpoint/2010/main" val="129928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026" name="Picture 2" descr="https://moodle.yspu.org/pluginfile.php/9987/mod_wiki/attachments/154/0006-006-Ispolzovanie-IKT-na-urokakh-v-nachalnoj-shkole-pozvolja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0527" y="447445"/>
            <a:ext cx="7950813" cy="5963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497038" y="2852192"/>
            <a:ext cx="5294161" cy="576808"/>
          </a:xfrm>
        </p:spPr>
        <p:txBody>
          <a:bodyPr>
            <a:noAutofit/>
          </a:bodyPr>
          <a:lstStyle/>
          <a:p>
            <a:r>
              <a:rPr lang="ru-RU" altLang="ru-RU" sz="3200" dirty="0">
                <a:solidFill>
                  <a:srgbClr val="FF0000"/>
                </a:solidFill>
                <a:latin typeface="Circe" panose="020B0502020203020203" pitchFamily="34" charset="-52"/>
              </a:rPr>
              <a:t>1С:Образование: основные возможности для организации учебного процесса в цифровой образовательной среде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7481093" y="3033570"/>
            <a:ext cx="313184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7020202040203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ru-RU" sz="1600" kern="0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4548336" y="3429000"/>
            <a:ext cx="313184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7020202040203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ru-RU" sz="1600" kern="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4655840" y="6078463"/>
            <a:ext cx="313184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7020202040203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ru-RU" sz="1600" kern="0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7536160" y="5321770"/>
            <a:ext cx="313184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7020202040203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ru-RU" sz="1600" kern="0" dirty="0"/>
          </a:p>
        </p:txBody>
      </p:sp>
      <p:pic>
        <p:nvPicPr>
          <p:cNvPr id="17" name="Picture 2" descr="C:\Users\Chernetskaya_T\Pictures\сх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52" y="828628"/>
            <a:ext cx="3543148" cy="52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9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75E1F31-AF64-4679-B01D-BD8D8B6C3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Как организовать подготовку школьников к государственной итоговой аттестации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D09DEAC-8413-4B08-A7D4-E42F96A57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Татьяна Александровна Чернецкая, ведущий методист, </a:t>
            </a:r>
            <a:r>
              <a:rPr lang="ru-RU" dirty="0" err="1"/>
              <a:t>к.п.н</a:t>
            </a:r>
            <a:r>
              <a:rPr lang="ru-RU" dirty="0"/>
              <a:t>., учитель математики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6E6356-92BD-442A-A0CB-5B359742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64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usakina_E\Desktop\image_1Z.png">
            <a:extLst>
              <a:ext uri="{FF2B5EF4-FFF2-40B4-BE49-F238E27FC236}">
                <a16:creationId xmlns:a16="http://schemas.microsoft.com/office/drawing/2014/main" id="{F593E3F2-CC5B-415E-914E-6F8FAAB3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1787525"/>
            <a:ext cx="4708525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>
            <a:extLst>
              <a:ext uri="{FF2B5EF4-FFF2-40B4-BE49-F238E27FC236}">
                <a16:creationId xmlns:a16="http://schemas.microsoft.com/office/drawing/2014/main" id="{693ADC54-56DA-4233-A249-2C36F73BE3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39009" y="236031"/>
            <a:ext cx="9578329" cy="1081087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Материалы для подготовки к профильному ЕГЭ и ОГЭ по математике в системе «1С:Образование»</a:t>
            </a:r>
          </a:p>
        </p:txBody>
      </p:sp>
      <p:sp>
        <p:nvSpPr>
          <p:cNvPr id="12292" name="Объект 2">
            <a:extLst>
              <a:ext uri="{FF2B5EF4-FFF2-40B4-BE49-F238E27FC236}">
                <a16:creationId xmlns:a16="http://schemas.microsoft.com/office/drawing/2014/main" id="{7E9212D1-28E5-409E-870E-4EEB438F2A79}"/>
              </a:ext>
            </a:extLst>
          </p:cNvPr>
          <p:cNvSpPr>
            <a:spLocks/>
          </p:cNvSpPr>
          <p:nvPr/>
        </p:nvSpPr>
        <p:spPr bwMode="auto">
          <a:xfrm>
            <a:off x="295871" y="1965062"/>
            <a:ext cx="5042892" cy="333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60402020202020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60402020202020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60402020202020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60402020202020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dirty="0"/>
          </a:p>
          <a:p>
            <a:pPr indent="457200" eaLnBrk="1" hangingPunct="1">
              <a:lnSpc>
                <a:spcPct val="110000"/>
              </a:lnSpc>
              <a:spcBef>
                <a:spcPct val="0"/>
              </a:spcBef>
            </a:pPr>
            <a:r>
              <a:rPr lang="ru-RU" altLang="ru-RU" sz="1800" dirty="0"/>
              <a:t>Стартовая диагностика </a:t>
            </a:r>
          </a:p>
          <a:p>
            <a:pPr indent="457200" eaLnBrk="1" hangingPunct="1">
              <a:lnSpc>
                <a:spcPct val="110000"/>
              </a:lnSpc>
              <a:spcBef>
                <a:spcPct val="0"/>
              </a:spcBef>
            </a:pPr>
            <a:r>
              <a:rPr lang="ru-RU" altLang="ru-RU" sz="1800" dirty="0"/>
              <a:t>Теоретические материалы для закрепления знаний по темам, входящим в ОГЭ и ЕГЭ в форме видео, слайдов, интерактивных таблиц</a:t>
            </a:r>
          </a:p>
          <a:p>
            <a:pPr indent="457200" eaLnBrk="1" hangingPunct="1">
              <a:lnSpc>
                <a:spcPct val="110000"/>
              </a:lnSpc>
              <a:spcBef>
                <a:spcPct val="0"/>
              </a:spcBef>
            </a:pPr>
            <a:r>
              <a:rPr lang="ru-RU" altLang="ru-RU" sz="1800" dirty="0"/>
              <a:t>Тесты для отработки навыков решения простых заданий с кратким ответом</a:t>
            </a:r>
          </a:p>
          <a:p>
            <a:pPr indent="457200" eaLnBrk="1" hangingPunct="1">
              <a:lnSpc>
                <a:spcPct val="110000"/>
              </a:lnSpc>
              <a:spcBef>
                <a:spcPct val="0"/>
              </a:spcBef>
            </a:pPr>
            <a:r>
              <a:rPr lang="ru-RU" altLang="ru-RU" sz="1800" dirty="0"/>
              <a:t> Пошаговые тренажеры для более детального разбора сложных заданий</a:t>
            </a:r>
          </a:p>
          <a:p>
            <a:pPr indent="457200" eaLnBrk="1" hangingPunct="1">
              <a:lnSpc>
                <a:spcPct val="110000"/>
              </a:lnSpc>
              <a:spcBef>
                <a:spcPct val="0"/>
              </a:spcBef>
            </a:pPr>
            <a:r>
              <a:rPr lang="ru-RU" altLang="ru-RU" sz="1800" dirty="0"/>
              <a:t>Симулятор вариантов КИМ ЕГЭ для отработки навыков решения задач</a:t>
            </a:r>
          </a:p>
          <a:p>
            <a:pPr eaLnBrk="1" hangingPunct="1">
              <a:spcBef>
                <a:spcPct val="0"/>
              </a:spcBef>
            </a:pPr>
            <a:endParaRPr lang="en-US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</p:txBody>
      </p:sp>
      <p:pic>
        <p:nvPicPr>
          <p:cNvPr id="12293" name="Picture 7">
            <a:extLst>
              <a:ext uri="{FF2B5EF4-FFF2-40B4-BE49-F238E27FC236}">
                <a16:creationId xmlns:a16="http://schemas.microsoft.com/office/drawing/2014/main" id="{CF92D7E1-7E2C-4639-8711-08A37435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10" y="3715927"/>
            <a:ext cx="416718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>
            <a:extLst>
              <a:ext uri="{FF2B5EF4-FFF2-40B4-BE49-F238E27FC236}">
                <a16:creationId xmlns:a16="http://schemas.microsoft.com/office/drawing/2014/main" id="{156C0616-5DFF-4E37-86D7-503A4D6F0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794" y="2364171"/>
            <a:ext cx="24828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10812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403197" y="1684480"/>
            <a:ext cx="5908827" cy="437932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/>
              <a:t>Тема</a:t>
            </a:r>
          </a:p>
          <a:p>
            <a:pPr marL="719766">
              <a:buFont typeface="Courier New" pitchFamily="49" charset="0"/>
              <a:buChar char="o"/>
            </a:pPr>
            <a:r>
              <a:rPr lang="ru-RU" sz="2399" dirty="0"/>
              <a:t>Теория</a:t>
            </a:r>
          </a:p>
          <a:p>
            <a:pPr marL="719766">
              <a:buFont typeface="Courier New" pitchFamily="49" charset="0"/>
              <a:buChar char="o"/>
            </a:pPr>
            <a:r>
              <a:rPr lang="ru-RU" sz="2399" dirty="0"/>
              <a:t>Тренажеры</a:t>
            </a:r>
          </a:p>
          <a:p>
            <a:pPr marL="719766">
              <a:buFont typeface="Courier New" pitchFamily="49" charset="0"/>
              <a:buChar char="o"/>
            </a:pPr>
            <a:r>
              <a:rPr lang="ru-RU" sz="2399" dirty="0"/>
              <a:t>Задачи для самостоятельного решения</a:t>
            </a:r>
          </a:p>
          <a:p>
            <a:endParaRPr lang="ru-RU" dirty="0"/>
          </a:p>
          <a:p>
            <a:r>
              <a:rPr lang="ru-RU" dirty="0"/>
              <a:t>Предполагается последовательное ознакомление с теоретическим материалом, просмотр задач с решениями, работа с тренажерами и решение самостоятельных работ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55248" y="1605360"/>
            <a:ext cx="5154609" cy="4350524"/>
          </a:xfrm>
        </p:spPr>
        <p:txBody>
          <a:bodyPr/>
          <a:lstStyle/>
          <a:p>
            <a:endParaRPr lang="ru-RU" dirty="0"/>
          </a:p>
          <a:p>
            <a:pPr>
              <a:spcBef>
                <a:spcPts val="0"/>
              </a:spcBef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Цифровые учебные материалы для подготовки к ЕГЭ по информатике</a:t>
            </a:r>
          </a:p>
        </p:txBody>
      </p:sp>
      <p:sp>
        <p:nvSpPr>
          <p:cNvPr id="414724" name="Rectangle 4"/>
          <p:cNvSpPr>
            <a:spLocks noChangeArrowheads="1"/>
          </p:cNvSpPr>
          <p:nvPr/>
        </p:nvSpPr>
        <p:spPr bwMode="auto">
          <a:xfrm>
            <a:off x="10799899" y="6320534"/>
            <a:ext cx="1019919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222A6B6D-147A-4D86-9885-3A505CE195A3}" type="slidenum">
              <a:rPr lang="ru-RU" altLang="ru-RU" sz="1333" b="1">
                <a:solidFill>
                  <a:srgbClr val="0D3E65"/>
                </a:solidFill>
              </a:rPr>
              <a:pPr algn="r"/>
              <a:t>22</a:t>
            </a:fld>
            <a:endParaRPr lang="ru-RU" altLang="ru-RU" sz="1333" b="1">
              <a:solidFill>
                <a:srgbClr val="0D3E65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791" y="2749469"/>
            <a:ext cx="5684037" cy="176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556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817043" y="1509380"/>
            <a:ext cx="7006616" cy="437932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Материал для повторения школьной программы:</a:t>
            </a:r>
          </a:p>
          <a:p>
            <a:r>
              <a:rPr lang="ru-RU" dirty="0"/>
              <a:t>определение понятий, </a:t>
            </a:r>
          </a:p>
          <a:p>
            <a:r>
              <a:rPr lang="ru-RU" dirty="0"/>
              <a:t>формулы и правила,</a:t>
            </a:r>
          </a:p>
          <a:p>
            <a:r>
              <a:rPr lang="ru-RU" dirty="0"/>
              <a:t>схемы,</a:t>
            </a:r>
          </a:p>
          <a:p>
            <a:r>
              <a:rPr lang="ru-RU" dirty="0"/>
              <a:t>формулировки алгоритмов для решения задач,</a:t>
            </a:r>
          </a:p>
          <a:p>
            <a:r>
              <a:rPr lang="ru-RU" dirty="0"/>
              <a:t>памятки,</a:t>
            </a:r>
          </a:p>
          <a:p>
            <a:r>
              <a:rPr lang="ru-RU" dirty="0"/>
              <a:t>примеры решения задач.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55248" y="1605360"/>
            <a:ext cx="5154609" cy="4350524"/>
          </a:xfrm>
        </p:spPr>
        <p:txBody>
          <a:bodyPr/>
          <a:lstStyle/>
          <a:p>
            <a:endParaRPr lang="ru-RU" dirty="0"/>
          </a:p>
          <a:p>
            <a:pPr>
              <a:spcBef>
                <a:spcPts val="0"/>
              </a:spcBef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Теория</a:t>
            </a:r>
          </a:p>
        </p:txBody>
      </p:sp>
      <p:sp>
        <p:nvSpPr>
          <p:cNvPr id="414724" name="Rectangle 4"/>
          <p:cNvSpPr>
            <a:spLocks noChangeArrowheads="1"/>
          </p:cNvSpPr>
          <p:nvPr/>
        </p:nvSpPr>
        <p:spPr bwMode="auto">
          <a:xfrm>
            <a:off x="10799899" y="6320534"/>
            <a:ext cx="1019919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222A6B6D-147A-4D86-9885-3A505CE195A3}" type="slidenum">
              <a:rPr lang="ru-RU" altLang="ru-RU" sz="1333" b="1">
                <a:solidFill>
                  <a:srgbClr val="0D3E65"/>
                </a:solidFill>
              </a:rPr>
              <a:pPr algn="r"/>
              <a:t>23</a:t>
            </a:fld>
            <a:endParaRPr lang="ru-RU" altLang="ru-RU" sz="1333" b="1">
              <a:solidFill>
                <a:srgbClr val="0D3E65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128" y="2132856"/>
            <a:ext cx="3509442" cy="34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150" y="4580773"/>
            <a:ext cx="3356328" cy="142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216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953681" y="1239339"/>
            <a:ext cx="7006616" cy="437932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Задания снабжены :</a:t>
            </a:r>
          </a:p>
          <a:p>
            <a:r>
              <a:rPr lang="ru-RU" dirty="0"/>
              <a:t>подсказками,</a:t>
            </a:r>
          </a:p>
          <a:p>
            <a:r>
              <a:rPr lang="ru-RU" dirty="0"/>
              <a:t>решениями </a:t>
            </a:r>
          </a:p>
          <a:p>
            <a:r>
              <a:rPr lang="ru-RU" dirty="0"/>
              <a:t>комментариями к неверным действиям.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Тренажеры</a:t>
            </a:r>
          </a:p>
        </p:txBody>
      </p:sp>
      <p:sp>
        <p:nvSpPr>
          <p:cNvPr id="414724" name="Rectangle 4"/>
          <p:cNvSpPr>
            <a:spLocks noChangeArrowheads="1"/>
          </p:cNvSpPr>
          <p:nvPr/>
        </p:nvSpPr>
        <p:spPr bwMode="auto">
          <a:xfrm>
            <a:off x="10799899" y="6320534"/>
            <a:ext cx="1019919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222A6B6D-147A-4D86-9885-3A505CE195A3}" type="slidenum">
              <a:rPr lang="ru-RU" altLang="ru-RU" sz="1333" b="1">
                <a:solidFill>
                  <a:srgbClr val="0D3E65"/>
                </a:solidFill>
              </a:rPr>
              <a:pPr algn="r"/>
              <a:t>24</a:t>
            </a:fld>
            <a:endParaRPr lang="ru-RU" altLang="ru-RU" sz="1333" b="1">
              <a:solidFill>
                <a:srgbClr val="0D3E65"/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8743752E-E706-40C5-B004-131D662E1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6" y="2819170"/>
            <a:ext cx="3447077" cy="255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6FC35DA-BC4A-4BE6-91C2-D3395D2EB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34" y="3112630"/>
            <a:ext cx="3008610" cy="255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4B838BD-AF7A-4490-9698-8BF08E4C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02" y="3406090"/>
            <a:ext cx="3255164" cy="277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70095D5-DB75-4EBC-A895-9E7209A2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914" y="3586939"/>
            <a:ext cx="2970257" cy="259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075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993643" y="1262353"/>
            <a:ext cx="9867536" cy="2651663"/>
          </a:xfrm>
        </p:spPr>
        <p:txBody>
          <a:bodyPr/>
          <a:lstStyle/>
          <a:p>
            <a:r>
              <a:rPr lang="ru-RU" dirty="0"/>
              <a:t>Типовые задачи</a:t>
            </a:r>
          </a:p>
          <a:p>
            <a:r>
              <a:rPr lang="ru-RU" dirty="0"/>
              <a:t> Разный уровень сложности</a:t>
            </a:r>
          </a:p>
          <a:p>
            <a:r>
              <a:rPr lang="ru-RU" dirty="0"/>
              <a:t> Избыточное количество заданий для тренировки навыка самостоятельного решения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55248" y="1605360"/>
            <a:ext cx="5154609" cy="4350524"/>
          </a:xfrm>
        </p:spPr>
        <p:txBody>
          <a:bodyPr/>
          <a:lstStyle/>
          <a:p>
            <a:endParaRPr lang="ru-RU" dirty="0"/>
          </a:p>
          <a:p>
            <a:pPr>
              <a:spcBef>
                <a:spcPts val="0"/>
              </a:spcBef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1660" y="230750"/>
            <a:ext cx="7199637" cy="95981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Задачи для самостоятельного решения</a:t>
            </a:r>
          </a:p>
        </p:txBody>
      </p:sp>
      <p:sp>
        <p:nvSpPr>
          <p:cNvPr id="414724" name="Rectangle 4"/>
          <p:cNvSpPr>
            <a:spLocks noChangeArrowheads="1"/>
          </p:cNvSpPr>
          <p:nvPr/>
        </p:nvSpPr>
        <p:spPr bwMode="auto">
          <a:xfrm>
            <a:off x="10799899" y="6320534"/>
            <a:ext cx="1019919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222A6B6D-147A-4D86-9885-3A505CE195A3}" type="slidenum">
              <a:rPr lang="ru-RU" altLang="ru-RU" sz="1333" b="1">
                <a:solidFill>
                  <a:srgbClr val="0D3E65"/>
                </a:solidFill>
              </a:rPr>
              <a:pPr algn="r"/>
              <a:t>25</a:t>
            </a:fld>
            <a:endParaRPr lang="ru-RU" altLang="ru-RU" sz="1333" b="1">
              <a:solidFill>
                <a:srgbClr val="0D3E65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35B4BAF-AA17-4845-AD23-322EB4B73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2" y="3368206"/>
            <a:ext cx="314409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8F9F61E-C735-4FB1-917D-BF430A09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057" y="3594219"/>
            <a:ext cx="2786351" cy="231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1798844-4362-46D4-AAFA-BB2AE8EED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53" y="3790510"/>
            <a:ext cx="3174332" cy="231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58D53B3-F61A-4E26-AE88-4AB1AB6F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294" y="3980378"/>
            <a:ext cx="3203279" cy="234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199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D7F65B92-148F-4C9C-A895-1F6E65EF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101975"/>
            <a:ext cx="436721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>
            <a:extLst>
              <a:ext uri="{FF2B5EF4-FFF2-40B4-BE49-F238E27FC236}">
                <a16:creationId xmlns:a16="http://schemas.microsoft.com/office/drawing/2014/main" id="{8A830769-E19C-43BD-BCAE-2A50C8BF6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90514"/>
            <a:ext cx="9410700" cy="1081087"/>
          </a:xfrm>
        </p:spPr>
        <p:txBody>
          <a:bodyPr>
            <a:norm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Русский язык. Материалы для подготовки к ЕГЭ и ОГЭ</a:t>
            </a:r>
          </a:p>
        </p:txBody>
      </p:sp>
      <p:sp>
        <p:nvSpPr>
          <p:cNvPr id="12292" name="Объект 2">
            <a:extLst>
              <a:ext uri="{FF2B5EF4-FFF2-40B4-BE49-F238E27FC236}">
                <a16:creationId xmlns:a16="http://schemas.microsoft.com/office/drawing/2014/main" id="{6DE06AA2-26C2-4F27-A7AE-9CBBFD5B6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38" y="1700213"/>
            <a:ext cx="6456362" cy="3168650"/>
          </a:xfrm>
        </p:spPr>
        <p:txBody>
          <a:bodyPr/>
          <a:lstStyle/>
          <a:p>
            <a:r>
              <a:rPr lang="ru-RU" altLang="ru-RU" dirty="0">
                <a:latin typeface="Futura PT Demi" panose="020B0604020202020204" charset="-52"/>
              </a:rPr>
              <a:t>В пособии 97 лингвистических тренажеров и 88 интерактивных таблиц</a:t>
            </a:r>
          </a:p>
        </p:txBody>
      </p:sp>
      <p:pic>
        <p:nvPicPr>
          <p:cNvPr id="12294" name="Picture 3">
            <a:extLst>
              <a:ext uri="{FF2B5EF4-FFF2-40B4-BE49-F238E27FC236}">
                <a16:creationId xmlns:a16="http://schemas.microsoft.com/office/drawing/2014/main" id="{560F4505-0DF4-49D9-B528-3BF45FF88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84488"/>
            <a:ext cx="41148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>
            <a:extLst>
              <a:ext uri="{FF2B5EF4-FFF2-40B4-BE49-F238E27FC236}">
                <a16:creationId xmlns:a16="http://schemas.microsoft.com/office/drawing/2014/main" id="{DC6FE94A-6D13-4ED9-939C-CD80109A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149725"/>
            <a:ext cx="39306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5">
            <a:extLst>
              <a:ext uri="{FF2B5EF4-FFF2-40B4-BE49-F238E27FC236}">
                <a16:creationId xmlns:a16="http://schemas.microsoft.com/office/drawing/2014/main" id="{B6391928-B94B-4B3F-AF0B-B62C4C8A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4144963"/>
            <a:ext cx="29527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19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>
            <a:extLst>
              <a:ext uri="{FF2B5EF4-FFF2-40B4-BE49-F238E27FC236}">
                <a16:creationId xmlns:a16="http://schemas.microsoft.com/office/drawing/2014/main" id="{5A063D74-ABF9-45F0-8ED6-B49338F3D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1412873"/>
            <a:ext cx="5760640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604020202020204" charset="-52"/>
              </a:defRPr>
            </a:lvl1pPr>
            <a:lvl2pPr marL="102870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60402020202020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60402020202020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60402020202020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</a:pPr>
            <a:r>
              <a:rPr lang="ru-RU" altLang="ru-RU" dirty="0"/>
              <a:t>Актуализировать комплекс проверяемых на ЕГЭ компетенций, т.е. умений и навыков по русскому языку в объеме школьной программы</a:t>
            </a:r>
          </a:p>
          <a:p>
            <a:pPr>
              <a:spcBef>
                <a:spcPct val="0"/>
              </a:spcBef>
              <a:buClr>
                <a:srgbClr val="C00000"/>
              </a:buClr>
            </a:pPr>
            <a:r>
              <a:rPr lang="ru-RU" altLang="ru-RU" dirty="0"/>
              <a:t>Совершенствовать умения определённых видов школьной речевой деятельности:</a:t>
            </a:r>
          </a:p>
          <a:p>
            <a:pPr lvl="1">
              <a:spcBef>
                <a:spcPct val="0"/>
              </a:spcBef>
              <a:buClr>
                <a:srgbClr val="C00000"/>
              </a:buClr>
            </a:pPr>
            <a:r>
              <a:rPr lang="ru-RU" altLang="ru-RU" dirty="0"/>
              <a:t>информационной переработки авторского текста (сжатое изложение)</a:t>
            </a:r>
          </a:p>
          <a:p>
            <a:pPr lvl="1">
              <a:spcBef>
                <a:spcPct val="0"/>
              </a:spcBef>
              <a:buClr>
                <a:srgbClr val="C00000"/>
              </a:buClr>
            </a:pPr>
            <a:r>
              <a:rPr lang="ru-RU" altLang="ru-RU" dirty="0"/>
              <a:t>написания собственных текстов типа рассуждения (сочинение-рассуждение) с формулированием тезиса и приведением собственных аргументов</a:t>
            </a:r>
          </a:p>
          <a:p>
            <a:pPr>
              <a:spcBef>
                <a:spcPct val="0"/>
              </a:spcBef>
              <a:buClr>
                <a:srgbClr val="C00000"/>
              </a:buClr>
            </a:pPr>
            <a:r>
              <a:rPr lang="ru-RU" altLang="ru-RU" dirty="0"/>
              <a:t>Самостоятельно контролировать и оценивать уровни знаний и умений</a:t>
            </a:r>
          </a:p>
        </p:txBody>
      </p:sp>
      <p:sp>
        <p:nvSpPr>
          <p:cNvPr id="7171" name="Заголовок 1">
            <a:extLst>
              <a:ext uri="{FF2B5EF4-FFF2-40B4-BE49-F238E27FC236}">
                <a16:creationId xmlns:a16="http://schemas.microsoft.com/office/drawing/2014/main" id="{168327BE-4997-45B4-AD5A-26842BDE1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74" y="192729"/>
            <a:ext cx="9410700" cy="1081087"/>
          </a:xfrm>
        </p:spPr>
        <p:txBody>
          <a:bodyPr>
            <a:norm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Задачи электронных лингвистических тренажеров</a:t>
            </a:r>
          </a:p>
        </p:txBody>
      </p:sp>
      <p:pic>
        <p:nvPicPr>
          <p:cNvPr id="5" name="Picture 5" descr="C:\Users\Admin\Pictures\Screenshots\Снимок экрана (2).png">
            <a:hlinkClick r:id="rId2"/>
            <a:extLst>
              <a:ext uri="{FF2B5EF4-FFF2-40B4-BE49-F238E27FC236}">
                <a16:creationId xmlns:a16="http://schemas.microsoft.com/office/drawing/2014/main" id="{2B62A349-2F48-4925-9F70-07599D60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22720" r="40906" b="8649"/>
          <a:stretch>
            <a:fillRect/>
          </a:stretch>
        </p:blipFill>
        <p:spPr bwMode="auto">
          <a:xfrm>
            <a:off x="6456040" y="2060848"/>
            <a:ext cx="53244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271677"/>
      </p:ext>
    </p:extLst>
  </p:cSld>
  <p:clrMapOvr>
    <a:masterClrMapping/>
  </p:clrMapOvr>
  <p:transition spd="med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038B46FF-CDC6-41EB-832C-639A7B63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Структура и содержание лингвистических электронных тренажеров</a:t>
            </a:r>
          </a:p>
        </p:txBody>
      </p:sp>
      <p:sp>
        <p:nvSpPr>
          <p:cNvPr id="9219" name="Объект 2">
            <a:extLst>
              <a:ext uri="{FF2B5EF4-FFF2-40B4-BE49-F238E27FC236}">
                <a16:creationId xmlns:a16="http://schemas.microsoft.com/office/drawing/2014/main" id="{396F96C8-9C27-4A86-A0E2-C23E698AA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38" y="1889285"/>
            <a:ext cx="6529387" cy="3455988"/>
          </a:xfrm>
        </p:spPr>
        <p:txBody>
          <a:bodyPr>
            <a:normAutofit fontScale="62500" lnSpcReduction="20000"/>
          </a:bodyPr>
          <a:lstStyle/>
          <a:p>
            <a:r>
              <a:rPr lang="ru-RU" altLang="ru-RU" dirty="0">
                <a:latin typeface="Futura PT Demi" panose="020B0604020202020204" charset="-52"/>
              </a:rPr>
              <a:t>97 тематических тренажеров</a:t>
            </a:r>
          </a:p>
          <a:p>
            <a:r>
              <a:rPr lang="ru-RU" altLang="ru-RU" dirty="0">
                <a:latin typeface="Futura PT Demi" panose="020B0604020202020204" charset="-52"/>
              </a:rPr>
              <a:t>Внимание учащихся акцентируется на основных правилах по:</a:t>
            </a:r>
          </a:p>
          <a:p>
            <a:pPr lvl="1"/>
            <a:r>
              <a:rPr lang="ru-RU" altLang="ru-RU" dirty="0">
                <a:latin typeface="Futura PT Demi" panose="020B0604020202020204" charset="-52"/>
              </a:rPr>
              <a:t>Орфографии и пунктуации</a:t>
            </a:r>
          </a:p>
          <a:p>
            <a:pPr lvl="1"/>
            <a:r>
              <a:rPr lang="ru-RU" altLang="ru-RU" dirty="0">
                <a:latin typeface="Futura PT Demi" panose="020B0604020202020204" charset="-52"/>
              </a:rPr>
              <a:t>Культуре речи (на языковых нормах)</a:t>
            </a:r>
          </a:p>
          <a:p>
            <a:pPr lvl="1"/>
            <a:r>
              <a:rPr lang="ru-RU" altLang="ru-RU" dirty="0">
                <a:latin typeface="Futura PT Demi" panose="020B0604020202020204" charset="-52"/>
              </a:rPr>
              <a:t>Информационной переработке текстов (сжатое изложение)</a:t>
            </a:r>
          </a:p>
          <a:p>
            <a:pPr lvl="1"/>
            <a:r>
              <a:rPr lang="ru-RU" altLang="ru-RU" dirty="0">
                <a:latin typeface="Futura PT Demi" panose="020B0604020202020204" charset="-52"/>
              </a:rPr>
              <a:t>Написанию сочинения-рассуждения</a:t>
            </a:r>
          </a:p>
          <a:p>
            <a:r>
              <a:rPr lang="ru-RU" altLang="ru-RU" dirty="0">
                <a:latin typeface="Futura PT Demi" panose="020B0604020202020204" charset="-52"/>
              </a:rPr>
              <a:t>Три уровня подачи учебного материала: базовый, профильный и углубленного изучения</a:t>
            </a:r>
          </a:p>
          <a:p>
            <a:r>
              <a:rPr lang="ru-RU" altLang="ru-RU" dirty="0">
                <a:latin typeface="Futura PT Demi" panose="020B0604020202020204" charset="-52"/>
              </a:rPr>
              <a:t>Сжатая и оптимально структурированная форма изложения основного и дополнительного языкового материала </a:t>
            </a:r>
          </a:p>
          <a:p>
            <a:r>
              <a:rPr lang="ru-RU" altLang="ru-RU" dirty="0">
                <a:latin typeface="Futura PT Demi" panose="020B0604020202020204" charset="-52"/>
              </a:rPr>
              <a:t>Тренировочный характер заданий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038D5-4A78-41BC-8801-9E5C17A6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25" y="1556792"/>
            <a:ext cx="4897075" cy="43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57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A1EC7-F83D-4208-9750-752F1322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354" y="196324"/>
            <a:ext cx="9410700" cy="108108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Опыт Учебного центра №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458C15-D7AE-4F1E-89FA-FC2B4D372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38" y="1700213"/>
            <a:ext cx="7320830" cy="316865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 2016 года курсы подготовки к ГИА проводятся с использованием цифровых инструментов</a:t>
            </a:r>
          </a:p>
          <a:p>
            <a:r>
              <a:rPr lang="ru-RU" dirty="0"/>
              <a:t>Одинаково эффективно проходят как очно, так и с применением дистанционных технологий</a:t>
            </a:r>
          </a:p>
          <a:p>
            <a:r>
              <a:rPr lang="ru-RU" dirty="0"/>
              <a:t>На курсах подготовки к ЕГЭ мотивированные учащиеся стабильно показывают высокие результаты: </a:t>
            </a:r>
          </a:p>
          <a:p>
            <a:pPr lvl="1"/>
            <a:r>
              <a:rPr lang="ru-RU" dirty="0"/>
              <a:t>85+ по математике </a:t>
            </a:r>
          </a:p>
          <a:p>
            <a:pPr lvl="1"/>
            <a:r>
              <a:rPr lang="ru-RU" dirty="0"/>
              <a:t>90+ по русскому языку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C312A453-A0BD-4626-9F53-717DFB482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3408622"/>
            <a:ext cx="4683121" cy="290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448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81355-6984-1B1B-3B34-DCB64807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Школы – центры экспертизы 1С:Образование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C60287-C0DF-6E12-06A4-9EE568871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Circe" panose="020B0502020203020203" pitchFamily="34" charset="-52"/>
              </a:rPr>
              <a:t>Анапа, МБОУ СОШ № 1 имени </a:t>
            </a:r>
            <a:br>
              <a:rPr lang="ru-RU" sz="2400" dirty="0">
                <a:solidFill>
                  <a:srgbClr val="FF0000"/>
                </a:solidFill>
                <a:latin typeface="Circe" panose="020B0502020203020203" pitchFamily="34" charset="-52"/>
              </a:rPr>
            </a:br>
            <a:r>
              <a:rPr lang="ru-RU" sz="2400" dirty="0">
                <a:solidFill>
                  <a:srgbClr val="FF0000"/>
                </a:solidFill>
                <a:latin typeface="Circe" panose="020B0502020203020203" pitchFamily="34" charset="-52"/>
              </a:rPr>
              <a:t>Н.М. </a:t>
            </a:r>
            <a:r>
              <a:rPr lang="ru-RU" sz="2400" dirty="0" err="1">
                <a:solidFill>
                  <a:srgbClr val="FF0000"/>
                </a:solidFill>
                <a:latin typeface="Circe" panose="020B0502020203020203" pitchFamily="34" charset="-52"/>
              </a:rPr>
              <a:t>Самбурова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C133359-5E6C-3023-F7E0-A474901711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Circe" panose="020B0502020203020203" pitchFamily="34" charset="-52"/>
              </a:rPr>
              <a:t>Михайловск, Ставропольский край, МБОУ СОШ № 1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4ADD5F-677E-609E-EC9B-AB099BDF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8FB964-14C0-B882-02D4-780D982D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66" y="2630338"/>
            <a:ext cx="4299385" cy="32245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56C3E9-B96E-0F4E-2CD7-F593B6496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805" y="3269579"/>
            <a:ext cx="5877509" cy="18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53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9BA7DC2-CA7C-41AE-91D3-060F98F0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Что дают цифровые инструменты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CE48FB-6815-4C2E-A0C2-358BC1B29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1556792"/>
            <a:ext cx="11569700" cy="4390650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30000"/>
              </a:lnSpc>
              <a:buNone/>
            </a:pPr>
            <a:r>
              <a:rPr lang="ru-RU" sz="2300" dirty="0">
                <a:solidFill>
                  <a:schemeClr val="tx1"/>
                </a:solidFill>
                <a:latin typeface="Futura PT Demi" panose="020B0604020202020204" charset="-52"/>
              </a:rPr>
              <a:t>Учащийся</a:t>
            </a:r>
          </a:p>
          <a:p>
            <a:pPr lvl="1">
              <a:lnSpc>
                <a:spcPct val="130000"/>
              </a:lnSpc>
            </a:pPr>
            <a:r>
              <a:rPr lang="ru-RU" sz="2300" dirty="0">
                <a:latin typeface="Futura PT Demi" panose="020B0702020204020303" pitchFamily="34" charset="0"/>
              </a:rPr>
              <a:t>Эффективная самостоятельная подготовка за счет интерактивных заданий с подсказками и пошаговыми решениями</a:t>
            </a:r>
          </a:p>
          <a:p>
            <a:pPr lvl="1">
              <a:lnSpc>
                <a:spcPct val="130000"/>
              </a:lnSpc>
            </a:pPr>
            <a:r>
              <a:rPr lang="ru-RU" sz="2300" dirty="0">
                <a:latin typeface="Futura PT Demi" panose="020B0702020204020303" pitchFamily="34" charset="0"/>
              </a:rPr>
              <a:t>Интерес к процессу обучения за счет современных инструментов организации учебной деятельности</a:t>
            </a:r>
          </a:p>
          <a:p>
            <a:pPr lvl="1">
              <a:lnSpc>
                <a:spcPct val="130000"/>
              </a:lnSpc>
            </a:pPr>
            <a:r>
              <a:rPr lang="ru-RU" sz="2300" dirty="0">
                <a:latin typeface="Futura PT Demi" panose="020B0702020204020303" pitchFamily="34" charset="0"/>
              </a:rPr>
              <a:t>Самоконтроль подготовки к экзамену</a:t>
            </a:r>
          </a:p>
          <a:p>
            <a:pPr marL="0" lvl="0" indent="0">
              <a:lnSpc>
                <a:spcPct val="130000"/>
              </a:lnSpc>
              <a:buNone/>
            </a:pPr>
            <a:endParaRPr lang="ru-RU" sz="2300" dirty="0">
              <a:solidFill>
                <a:schemeClr val="tx1"/>
              </a:solidFill>
              <a:latin typeface="Futura PT Demi" panose="020B0604020202020204" charset="-52"/>
            </a:endParaRPr>
          </a:p>
          <a:p>
            <a:pPr marL="0" lvl="0" indent="0">
              <a:lnSpc>
                <a:spcPct val="130000"/>
              </a:lnSpc>
              <a:buNone/>
            </a:pPr>
            <a:r>
              <a:rPr lang="ru-RU" sz="2300" dirty="0">
                <a:latin typeface="Futura PT Demi" panose="020B0604020202020204" charset="-52"/>
              </a:rPr>
              <a:t>Учитель </a:t>
            </a:r>
          </a:p>
          <a:p>
            <a:pPr lvl="1">
              <a:lnSpc>
                <a:spcPct val="130000"/>
              </a:lnSpc>
            </a:pPr>
            <a:r>
              <a:rPr lang="ru-RU" sz="2300" dirty="0">
                <a:latin typeface="Futura PT Demi" panose="020B0604020202020204" charset="-52"/>
              </a:rPr>
              <a:t>Готовый комплект учебных материалов, ориентированных именно на подготовку к ГИА</a:t>
            </a:r>
          </a:p>
          <a:p>
            <a:pPr lvl="1">
              <a:lnSpc>
                <a:spcPct val="130000"/>
              </a:lnSpc>
            </a:pPr>
            <a:r>
              <a:rPr lang="ru-RU" sz="2300" dirty="0">
                <a:latin typeface="Futura PT Demi" panose="020B0604020202020204" charset="-52"/>
              </a:rPr>
              <a:t>Возможность выстроить индивидуальную траекторию для ученика</a:t>
            </a:r>
          </a:p>
          <a:p>
            <a:pPr lvl="1">
              <a:lnSpc>
                <a:spcPct val="130000"/>
              </a:lnSpc>
            </a:pPr>
            <a:r>
              <a:rPr lang="ru-RU" sz="2300" dirty="0">
                <a:latin typeface="Futura PT Demi" panose="020B0604020202020204" charset="-52"/>
              </a:rPr>
              <a:t>Снижение трудозатрат на организацию подготовки к ГИА </a:t>
            </a:r>
          </a:p>
          <a:p>
            <a:pPr lvl="1">
              <a:lnSpc>
                <a:spcPct val="130000"/>
              </a:lnSpc>
            </a:pPr>
            <a:r>
              <a:rPr lang="ru-RU" sz="2300" dirty="0">
                <a:latin typeface="Futura PT Demi" panose="020B0604020202020204" charset="-52"/>
              </a:rPr>
              <a:t>Оптимизация подготовки к ГИА: преподаватель заранее видит сложности в освоении учебного материала и оперативно на них реагирует</a:t>
            </a:r>
          </a:p>
          <a:p>
            <a:pPr marL="457200" lvl="1" indent="0">
              <a:buNone/>
            </a:pPr>
            <a:endParaRPr lang="ru-RU" sz="1800" kern="1200" dirty="0">
              <a:solidFill>
                <a:schemeClr val="tx1"/>
              </a:solidFill>
              <a:latin typeface="Futura PT Demi" panose="020B0604020202020204" charset="-52"/>
              <a:ea typeface="+mn-ea"/>
              <a:cs typeface="+mn-cs"/>
            </a:endParaRPr>
          </a:p>
          <a:p>
            <a:pPr marL="457200" lvl="1" indent="0">
              <a:buNone/>
            </a:pPr>
            <a:endParaRPr lang="ru-RU" sz="1800" kern="1200" dirty="0">
              <a:solidFill>
                <a:schemeClr val="tx1"/>
              </a:solidFill>
              <a:latin typeface="Futura PT Demi" panose="020B0604020202020204" charset="-52"/>
              <a:ea typeface="+mn-ea"/>
              <a:cs typeface="+mn-cs"/>
            </a:endParaRPr>
          </a:p>
          <a:p>
            <a:pPr marL="457200" lvl="1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966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132FF-CC5A-42FD-A8E6-69C7BB40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Как администрации управлять учебным процессом, если он «ушел в цифру»? </a:t>
            </a:r>
            <a:br>
              <a:rPr lang="ru-RU" dirty="0"/>
            </a:br>
            <a:r>
              <a:rPr lang="ru-RU" dirty="0"/>
              <a:t>Мнение директора школы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31E64-0216-4DCC-83D0-9D523CF8B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Буланова Ирина Геннадьевна, заместитель директора МБОУ СОШ № 1 им. Н.М. </a:t>
            </a:r>
            <a:r>
              <a:rPr lang="ru-RU" dirty="0" err="1"/>
              <a:t>Самбурова</a:t>
            </a:r>
            <a:r>
              <a:rPr lang="ru-RU" dirty="0"/>
              <a:t>, г.-к. Анапа, Краснодарский край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F1F4E0-7395-445F-B2AC-A551724B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266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Школа № 1  в  условиях  современных  вызовов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5182" y="1582340"/>
            <a:ext cx="41776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solidFill>
                  <a:srgbClr val="002060"/>
                </a:solidFill>
              </a:rPr>
              <a:t>Первый опыт «</a:t>
            </a:r>
            <a:r>
              <a:rPr lang="ru-RU" sz="2400" dirty="0" err="1">
                <a:solidFill>
                  <a:srgbClr val="002060"/>
                </a:solidFill>
              </a:rPr>
              <a:t>дистанта</a:t>
            </a:r>
            <a:r>
              <a:rPr lang="ru-RU" sz="2400" dirty="0">
                <a:solidFill>
                  <a:srgbClr val="002060"/>
                </a:solidFill>
              </a:rPr>
              <a:t>» </a:t>
            </a:r>
            <a:r>
              <a:rPr lang="ru-RU" sz="2400" dirty="0">
                <a:solidFill>
                  <a:srgbClr val="C00000"/>
                </a:solidFill>
              </a:rPr>
              <a:t>(2020 год) </a:t>
            </a:r>
            <a:r>
              <a:rPr lang="ru-RU" sz="2400" dirty="0">
                <a:solidFill>
                  <a:srgbClr val="002060"/>
                </a:solidFill>
              </a:rPr>
              <a:t>под девизом: </a:t>
            </a:r>
          </a:p>
          <a:p>
            <a:r>
              <a:rPr lang="ru-RU" sz="2400" i="1" dirty="0">
                <a:solidFill>
                  <a:srgbClr val="960000"/>
                </a:solidFill>
              </a:rPr>
              <a:t>«Методом проб и ошибок»</a:t>
            </a:r>
            <a:r>
              <a:rPr lang="ru-RU" sz="1600" i="1" dirty="0">
                <a:solidFill>
                  <a:srgbClr val="960000"/>
                </a:solidFill>
              </a:rPr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-разработка нормативных актов</a:t>
            </a:r>
          </a:p>
          <a:p>
            <a:pPr marL="87313" indent="-87313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поиск наиболее приемлемых </a:t>
            </a:r>
          </a:p>
          <a:p>
            <a:pPr marL="87313" indent="-87313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для контингента школы технологий  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 методическая работа с учителями.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просветительская работа  с родителями.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техническое переоснащение под </a:t>
            </a:r>
          </a:p>
          <a:p>
            <a:r>
              <a:rPr lang="ru-RU" dirty="0">
                <a:solidFill>
                  <a:srgbClr val="002060"/>
                </a:solidFill>
              </a:rPr>
              <a:t>онлайн-формат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118" y="1345097"/>
            <a:ext cx="3467843" cy="487342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477" y="1345097"/>
            <a:ext cx="3395362" cy="487342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76595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56106" y="314531"/>
            <a:ext cx="8937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        </a:t>
            </a:r>
            <a:r>
              <a:rPr lang="ru-RU" sz="2800" b="1" dirty="0">
                <a:solidFill>
                  <a:srgbClr val="FF0000"/>
                </a:solidFill>
                <a:latin typeface="Circe" panose="020B0502020203020203" pitchFamily="34" charset="-52"/>
                <a:ea typeface="+mj-ea"/>
                <a:cs typeface="Arial" panose="020B0604020202020204" pitchFamily="34" charset="0"/>
              </a:rPr>
              <a:t>Школа № 1  в  условиях  современных  вызовов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97" y="2307409"/>
            <a:ext cx="2478417" cy="386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40632" y="1232034"/>
            <a:ext cx="674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Промежуточная аттестация на платформе 1С:Образование в условиях «дистанционного обучения»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5741" y="1582340"/>
            <a:ext cx="44368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/>
              <a:t>На постоянной основе на платформе  1С:Образование   </a:t>
            </a:r>
            <a:r>
              <a:rPr lang="ru-RU" sz="2400" dirty="0"/>
              <a:t> </a:t>
            </a:r>
            <a:r>
              <a:rPr lang="ru-RU" dirty="0"/>
              <a:t>(кроме уроков сейчас):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дополнительные в рамках оказания платных  образовательных услуг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внеурочная деятельность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дополнительные занятия по  подготовке к экзаменам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индивидуальные занятия </a:t>
            </a:r>
          </a:p>
          <a:p>
            <a:r>
              <a:rPr lang="ru-RU" sz="2400" dirty="0"/>
              <a:t>  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06903"/>
              </p:ext>
            </p:extLst>
          </p:nvPr>
        </p:nvGraphicFramePr>
        <p:xfrm>
          <a:off x="3049880" y="2099080"/>
          <a:ext cx="3341295" cy="407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59" imgH="8010425" progId="AcroExch.Document.DC">
                  <p:embed/>
                </p:oleObj>
              </mc:Choice>
              <mc:Fallback>
                <p:oleObj name="Acrobat Document" r:id="rId3" imgW="5667359" imgH="8010425" progId="AcroExch.Document.DC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9880" y="2099080"/>
                        <a:ext cx="3341295" cy="4070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152545" y="5625965"/>
            <a:ext cx="6039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D55049"/>
                </a:solidFill>
              </a:rPr>
              <a:t>«Меняйтесь раньше, чем Вас заставят это сделать!» </a:t>
            </a:r>
          </a:p>
        </p:txBody>
      </p:sp>
    </p:spTree>
    <p:extLst>
      <p:ext uri="{BB962C8B-B14F-4D97-AF65-F5344CB8AC3E}">
        <p14:creationId xmlns:p14="http://schemas.microsoft.com/office/powerpoint/2010/main" val="1705356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704" y="407412"/>
            <a:ext cx="9263743" cy="566810"/>
          </a:xfrm>
        </p:spPr>
        <p:txBody>
          <a:bodyPr>
            <a:normAutofit fontScale="90000"/>
          </a:bodyPr>
          <a:lstStyle/>
          <a:p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   </a:t>
            </a:r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Школа № 1  в  условиях  современных  вызовов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3374" y="1228148"/>
            <a:ext cx="4838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+</a:t>
            </a:r>
            <a:r>
              <a:rPr lang="ru-RU" sz="3200" dirty="0"/>
              <a:t> </a:t>
            </a:r>
            <a:r>
              <a:rPr lang="ru-RU" sz="2000" dirty="0"/>
              <a:t>Дистанционные возможности сейчас: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ЦОК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РЭШ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/>
              <a:t>Сферум</a:t>
            </a:r>
            <a:endParaRPr lang="ru-RU" sz="2000" dirty="0"/>
          </a:p>
          <a:p>
            <a:r>
              <a:rPr lang="ru-RU" sz="2000" dirty="0"/>
              <a:t>                                                                                                                             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3686" y="5752376"/>
            <a:ext cx="889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Платформа 1С.Образование- надежный и проверенный партнер</a:t>
            </a:r>
            <a:r>
              <a:rPr lang="ru-RU" sz="2400" dirty="0">
                <a:solidFill>
                  <a:srgbClr val="960000"/>
                </a:solidFill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1443" y="2870857"/>
            <a:ext cx="73825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                           </a:t>
            </a:r>
            <a:r>
              <a:rPr lang="ru-RU" sz="2800" b="1" dirty="0">
                <a:solidFill>
                  <a:srgbClr val="FF0000"/>
                </a:solidFill>
              </a:rPr>
              <a:t>2022 год </a:t>
            </a:r>
          </a:p>
          <a:p>
            <a:r>
              <a:rPr lang="ru-RU" sz="2400" dirty="0"/>
              <a:t>Запрос участников образовательного процесса на дистанционное обучение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часто болеющие дети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отсутствующие длительно по уважительным причинам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ушедшие из школы на «семейное обучение»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1EEDC-AC7B-0FD7-1324-05A5DBAD2EF7}"/>
              </a:ext>
            </a:extLst>
          </p:cNvPr>
          <p:cNvSpPr txBox="1"/>
          <p:nvPr/>
        </p:nvSpPr>
        <p:spPr>
          <a:xfrm>
            <a:off x="7056574" y="1228148"/>
            <a:ext cx="4169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-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Проблемы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сопротивление педагогов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мнение  родителей, что «онлайн урок - неполноценный»</a:t>
            </a:r>
          </a:p>
          <a:p>
            <a:r>
              <a:rPr lang="ru-RU" sz="2000" dirty="0"/>
              <a:t>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02995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E23BF-E928-4A8C-8B25-FE41B3A3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Обновленные ПООП и ФГОС: как без лишних трудозатрат оценить достижение планируемых результатов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796914-A99F-48B6-93B8-7DA70209A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Татьяна Александровна Чернецкая, ведущий методист, </a:t>
            </a:r>
            <a:r>
              <a:rPr lang="ru-RU" dirty="0" err="1"/>
              <a:t>к.п.н</a:t>
            </a:r>
            <a:r>
              <a:rPr lang="ru-RU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8F1D27-05D3-452F-A7FB-B69862F5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313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EEF59BAB-73F7-A7C0-671F-8896FE32D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15888"/>
            <a:ext cx="7489825" cy="1081087"/>
          </a:xfrm>
        </p:spPr>
        <p:txBody>
          <a:bodyPr>
            <a:norm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Оценка качества образования в школе: что изменилось за последние годы?</a:t>
            </a:r>
          </a:p>
        </p:txBody>
      </p:sp>
      <p:sp>
        <p:nvSpPr>
          <p:cNvPr id="11267" name="Объект 2">
            <a:extLst>
              <a:ext uri="{FF2B5EF4-FFF2-40B4-BE49-F238E27FC236}">
                <a16:creationId xmlns:a16="http://schemas.microsoft.com/office/drawing/2014/main" id="{7C29A73B-01E2-14E0-865E-967B87124F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1150" y="1989138"/>
            <a:ext cx="11569700" cy="3168650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400" dirty="0">
                <a:latin typeface="Futura PT Demi" pitchFamily="34" charset="-52"/>
              </a:rPr>
              <a:t>Изменились подходы к определению оценки качества образования в нормативных документах</a:t>
            </a:r>
          </a:p>
          <a:p>
            <a:r>
              <a:rPr lang="ru-RU" altLang="ru-RU" sz="2400" dirty="0">
                <a:latin typeface="Futura PT Demi" pitchFamily="34" charset="-52"/>
              </a:rPr>
              <a:t>Структура системы оценки качества стала многоуровневой</a:t>
            </a:r>
          </a:p>
          <a:p>
            <a:r>
              <a:rPr lang="ru-RU" altLang="ru-RU" sz="2400" dirty="0">
                <a:solidFill>
                  <a:srgbClr val="C00000"/>
                </a:solidFill>
                <a:latin typeface="Futura PT Demi" pitchFamily="34" charset="-52"/>
              </a:rPr>
              <a:t>Вводятся новые стандарты образования, основные образовательные программы всех уровней образования (ДОО, НОО, ООО, СОО), содержащие требования к планируемым результатам обучения</a:t>
            </a:r>
          </a:p>
          <a:p>
            <a:r>
              <a:rPr lang="ru-RU" altLang="ru-RU" sz="2400" dirty="0">
                <a:latin typeface="Futura PT Demi" pitchFamily="34" charset="-52"/>
              </a:rPr>
              <a:t>Сформированы новые подходы к оценке образовательных достижений обучающихся</a:t>
            </a:r>
          </a:p>
          <a:p>
            <a:r>
              <a:rPr lang="ru-RU" altLang="ru-RU" sz="2400" dirty="0">
                <a:latin typeface="Futura PT Demi" pitchFamily="34" charset="-52"/>
              </a:rPr>
              <a:t>Возникли новые требования к профессиональной и контрольно-оценочной деятельности учителя</a:t>
            </a:r>
          </a:p>
          <a:p>
            <a:pPr marL="0" indent="0">
              <a:buNone/>
            </a:pPr>
            <a:endParaRPr lang="ru-RU" altLang="ru-RU" dirty="0">
              <a:latin typeface="Futura PT Demi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24146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2883115-7FE7-BD4F-7BDE-0D56E7634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215" y="324103"/>
            <a:ext cx="9721328" cy="1081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Примерные рабочие программы по предметам</a:t>
            </a:r>
            <a:b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en-US" sz="2700" kern="1200" dirty="0">
                <a:solidFill>
                  <a:srgbClr val="C00000"/>
                </a:solidFill>
                <a:hlinkClick r:id="rId2"/>
              </a:rPr>
              <a:t>https://edsoo.ru/Primernie_rabochie_progra.htm</a:t>
            </a:r>
            <a:r>
              <a:rPr lang="ru-RU" sz="2700" kern="1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AA0017-7999-AA86-3332-ECFC70D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12" y="1839049"/>
            <a:ext cx="7109790" cy="42390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ru-RU" dirty="0"/>
              <a:t>Структура примерной рабочей программы по предмету:</a:t>
            </a:r>
          </a:p>
          <a:p>
            <a:pPr>
              <a:defRPr/>
            </a:pPr>
            <a:r>
              <a:rPr lang="ru-RU" dirty="0"/>
              <a:t>Пояснительная записка, включающая цели изучения учебного предмета, общую характеристику предмета, место предмета в учебном плане</a:t>
            </a:r>
          </a:p>
          <a:p>
            <a:pPr>
              <a:defRPr/>
            </a:pPr>
            <a:r>
              <a:rPr lang="ru-RU" dirty="0"/>
              <a:t>Содержание образования (по годам обучения)</a:t>
            </a:r>
          </a:p>
          <a:p>
            <a:r>
              <a:rPr lang="ru-RU" dirty="0"/>
              <a:t>Планируемые результаты освоения рабочей программы:</a:t>
            </a:r>
          </a:p>
          <a:p>
            <a:pPr lvl="1"/>
            <a:r>
              <a:rPr lang="ru-RU" dirty="0"/>
              <a:t>Личностные и метапредметные результаты (раскрываются на основе обновленного ФГОС с учетом специфики учебного предмета)</a:t>
            </a:r>
          </a:p>
          <a:p>
            <a:pPr lvl="1"/>
            <a:r>
              <a:rPr lang="ru-RU" dirty="0"/>
              <a:t>Предметные (по годам обучения) </a:t>
            </a:r>
          </a:p>
          <a:p>
            <a:r>
              <a:rPr lang="ru-RU" dirty="0"/>
              <a:t>Тематическое планирование (примерные темы и количество часов, отводимое на их изучение; основное программное содержание; основные виды деятельности обучающихся)</a:t>
            </a:r>
          </a:p>
          <a:p>
            <a:pPr marL="0" indent="0">
              <a:buNone/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496F5F-FD56-A269-7DF8-021BA16BA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589" y="1850527"/>
            <a:ext cx="422447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5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DD419-A171-BFB2-6EAF-B783B0B5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68" y="202028"/>
            <a:ext cx="9410700" cy="1081087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Особенности оценки предметных результатов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642261-E147-83E0-7154-6773E765F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ru-RU" dirty="0">
                <a:effectLst/>
                <a:latin typeface="Futura PT Demi" panose="020B0604020202020204" pitchFamily="34" charset="-52"/>
              </a:rPr>
              <a:t>Основным предметом оценки в соответствии с требованиями ФГОС ООО является способность к решению учебно-познавательных и учебно-практических задач, основанных на изучаемом учебном материале, с использованием способов действий, релевантных содержанию учебных предметов</a:t>
            </a:r>
          </a:p>
          <a:p>
            <a:pPr>
              <a:lnSpc>
                <a:spcPct val="130000"/>
              </a:lnSpc>
            </a:pPr>
            <a:r>
              <a:rPr lang="ru-RU" dirty="0">
                <a:latin typeface="Futura PT Demi" panose="020B0604020202020204" pitchFamily="34" charset="-52"/>
              </a:rPr>
              <a:t>Критерии оценки:</a:t>
            </a:r>
          </a:p>
          <a:p>
            <a:pPr lvl="1">
              <a:lnSpc>
                <a:spcPct val="130000"/>
              </a:lnSpc>
            </a:pPr>
            <a:r>
              <a:rPr lang="ru-RU" dirty="0">
                <a:solidFill>
                  <a:srgbClr val="C00000"/>
                </a:solidFill>
                <a:latin typeface="Futura PT Demi" panose="020B0604020202020204" pitchFamily="34" charset="-52"/>
              </a:rPr>
              <a:t>Знание и понимание </a:t>
            </a:r>
            <a:r>
              <a:rPr lang="ru-RU" dirty="0">
                <a:latin typeface="Futura PT Demi" panose="020B0604020202020204" pitchFamily="34" charset="-52"/>
              </a:rPr>
              <a:t>- </a:t>
            </a:r>
            <a:r>
              <a:rPr lang="ru-RU" dirty="0">
                <a:effectLst/>
                <a:latin typeface="Futura PT Demi" panose="020B0604020202020204" pitchFamily="34" charset="-52"/>
              </a:rPr>
              <a:t>включает знание и понимание роли изучаемой области знания/вида деятельности в различных контекстах, знание и понимание терминологии, понятий и идей, а также процедурных знаний или алгоритмов</a:t>
            </a:r>
            <a:endParaRPr lang="ru-RU" dirty="0">
              <a:latin typeface="Futura PT Demi" panose="020B0604020202020204" pitchFamily="34" charset="-52"/>
            </a:endParaRPr>
          </a:p>
          <a:p>
            <a:pPr lvl="1">
              <a:lnSpc>
                <a:spcPct val="130000"/>
              </a:lnSpc>
            </a:pPr>
            <a:r>
              <a:rPr lang="ru-RU" dirty="0">
                <a:solidFill>
                  <a:srgbClr val="C00000"/>
                </a:solidFill>
                <a:latin typeface="Futura PT Demi" panose="020B0604020202020204" pitchFamily="34" charset="-52"/>
              </a:rPr>
              <a:t>Применение</a:t>
            </a:r>
            <a:r>
              <a:rPr lang="ru-RU" dirty="0">
                <a:latin typeface="Futura PT Demi" panose="020B0604020202020204" pitchFamily="34" charset="-52"/>
              </a:rPr>
              <a:t> - </a:t>
            </a:r>
            <a:r>
              <a:rPr lang="ru-RU" dirty="0">
                <a:effectLst/>
                <a:latin typeface="Futura PT Demi" panose="020B0604020202020204" pitchFamily="34" charset="-52"/>
              </a:rPr>
              <a:t>использование изучаемого материала при решении учебных задач/проблем, различающихся сложностью предметного содержания… и использование специфических для предмета способов действий и видов деятельности по получению нового знания, его интерпретации, применению и преобразованию</a:t>
            </a:r>
            <a:endParaRPr lang="ru-RU" dirty="0">
              <a:latin typeface="Futura PT Demi" panose="020B0604020202020204" pitchFamily="34" charset="-52"/>
            </a:endParaRPr>
          </a:p>
          <a:p>
            <a:pPr lvl="1">
              <a:lnSpc>
                <a:spcPct val="130000"/>
              </a:lnSpc>
            </a:pPr>
            <a:r>
              <a:rPr lang="ru-RU" dirty="0">
                <a:solidFill>
                  <a:srgbClr val="C00000"/>
                </a:solidFill>
                <a:latin typeface="Futura PT Demi" panose="020B0604020202020204" pitchFamily="34" charset="-52"/>
              </a:rPr>
              <a:t>Функциональность</a:t>
            </a:r>
            <a:r>
              <a:rPr lang="ru-RU" dirty="0">
                <a:latin typeface="Futura PT Demi" panose="020B0604020202020204" pitchFamily="34" charset="-52"/>
              </a:rPr>
              <a:t> - включает использование теоретического материала, методологического</a:t>
            </a:r>
            <a:br>
              <a:rPr lang="ru-RU" dirty="0">
                <a:latin typeface="Futura PT Demi" panose="020B0604020202020204" pitchFamily="34" charset="-52"/>
              </a:rPr>
            </a:br>
            <a:r>
              <a:rPr lang="ru-RU" dirty="0">
                <a:latin typeface="Futura PT Demi" panose="020B0604020202020204" pitchFamily="34" charset="-52"/>
              </a:rPr>
              <a:t>и процедурного знания при решении внеучебных проблем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701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F84AE-A3E8-4D4B-179D-99D098F18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340247"/>
            <a:ext cx="10081120" cy="1081087"/>
          </a:xfrm>
        </p:spPr>
        <p:txBody>
          <a:bodyPr>
            <a:normAutofit fontScale="90000"/>
          </a:bodyPr>
          <a:lstStyle/>
          <a:p>
            <a:r>
              <a:rPr lang="ru-RU" sz="34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Универсальные кодификаторы для процедур оценки качества образования </a:t>
            </a:r>
            <a:br>
              <a:rPr lang="ru-RU" sz="34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en-US" sz="2400" dirty="0">
                <a:hlinkClick r:id="rId2"/>
              </a:rPr>
              <a:t>https://fipi.ru/metodicheskaya-kopilka/univers-kodifikatory-oko</a:t>
            </a:r>
            <a:r>
              <a:rPr lang="ru-RU" sz="2400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B0FDD-F37E-C8FE-EC40-D10DD4B7B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70" y="1599189"/>
            <a:ext cx="8743950" cy="9334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06A77B-A777-55B6-7F11-E1DD5487F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86" y="2481775"/>
            <a:ext cx="7751415" cy="21524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EF9D04-2CB5-1A20-F7F6-78578E956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48" y="2807850"/>
            <a:ext cx="7564002" cy="30350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C0FAB1-EF92-1782-7C8B-F4B6B5EC5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472" y="4104380"/>
            <a:ext cx="7563190" cy="27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3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D52AB-FBF8-4D78-BEED-97E7385E6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Сегодня в программе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FA393B-E86F-4C0E-B8E1-E345718DD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spcBef>
                <a:spcPts val="30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ru-RU" sz="2000" dirty="0"/>
              <a:t>Как эффективно использовать цифровые инструменты и ресурсы на уроке: делимся опытом</a:t>
            </a:r>
          </a:p>
          <a:p>
            <a:pPr lvl="0"/>
            <a:r>
              <a:rPr lang="ru-RU" sz="2000" dirty="0"/>
              <a:t>Как организовать подготовку школьников к государственной итоговой аттестации в цифровой образовательной среде «1С:Образование»</a:t>
            </a:r>
          </a:p>
          <a:p>
            <a:pPr lvl="0"/>
            <a:r>
              <a:rPr lang="ru-RU" sz="2000" dirty="0"/>
              <a:t>Как администрации управлять учебным процессом, если он «ушел в цифру»? Мнение директора школы</a:t>
            </a:r>
          </a:p>
          <a:p>
            <a:pPr lvl="0"/>
            <a:r>
              <a:rPr lang="ru-RU" sz="2000" dirty="0"/>
              <a:t>Обновленные ПООП и ФГОС: как без лишних трудозатрат оценить достижение планируемых результатов?</a:t>
            </a:r>
          </a:p>
          <a:p>
            <a:pPr lvl="0"/>
            <a:r>
              <a:rPr lang="ru-RU" sz="2000" dirty="0"/>
              <a:t>Проведение нетрадиционных форм уроков и контроль знаний с использованием ресурсов системы «1С:Образование»</a:t>
            </a:r>
          </a:p>
          <a:p>
            <a:pPr lvl="0"/>
            <a:r>
              <a:rPr lang="ru-RU" sz="2000" dirty="0"/>
              <a:t>Как учителю спастись от стресса и перегрузок, вернуть способность радоваться простым вещам: практические советы психолога</a:t>
            </a:r>
            <a:endParaRPr lang="en-US" sz="2000" dirty="0"/>
          </a:p>
          <a:p>
            <a:pPr lvl="0"/>
            <a:r>
              <a:rPr lang="ru-RU" sz="2000" dirty="0"/>
              <a:t>Ответы на вопросы</a:t>
            </a:r>
            <a:endParaRPr lang="ru-RU" sz="2000" dirty="0">
              <a:effectLst/>
              <a:latin typeface="Circe" panose="020B0502020203020203" pitchFamily="34" charset="-52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15E6ED-00D3-4428-89D0-9B74D7D9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196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36AA514-0AEE-902C-48D5-E99A43708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3550" y="171450"/>
            <a:ext cx="9186863" cy="1081088"/>
          </a:xfrm>
        </p:spPr>
        <p:txBody>
          <a:bodyPr>
            <a:normAutofit/>
          </a:bodyPr>
          <a:lstStyle/>
          <a:p>
            <a:r>
              <a:rPr lang="ru-RU" alt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Система «1С:Оценка качества образования»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59648C7-78D8-D94E-7A0E-5E8ACA8F8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516" y="1665288"/>
            <a:ext cx="6546850" cy="3997325"/>
          </a:xfrm>
        </p:spPr>
        <p:txBody>
          <a:bodyPr>
            <a:normAutofit fontScale="62500" lnSpcReduction="20000"/>
          </a:bodyPr>
          <a:lstStyle/>
          <a:p>
            <a:r>
              <a:rPr lang="ru-RU" altLang="ru-RU" dirty="0">
                <a:latin typeface="Futura PT Demi" panose="020B0604020202020204" charset="-52"/>
              </a:rPr>
              <a:t>Оценка индивидуального уровня достижения планируемых результатов ООП на основе проверяемых элементов содержания </a:t>
            </a:r>
          </a:p>
          <a:p>
            <a:r>
              <a:rPr lang="ru-RU" dirty="0">
                <a:latin typeface="Futura PT Demi" panose="020B0604020202020204" charset="-52"/>
              </a:rPr>
              <a:t>Оценки динамики индивидуальных образовательных достижений </a:t>
            </a:r>
          </a:p>
          <a:p>
            <a:r>
              <a:rPr lang="ru-RU" dirty="0">
                <a:latin typeface="Futura PT Demi" panose="020B0604020202020204" charset="-52"/>
              </a:rPr>
              <a:t>Учет особенностей обучающихся для интерпретации полученных результатов</a:t>
            </a:r>
          </a:p>
          <a:p>
            <a:r>
              <a:rPr lang="ru-RU" altLang="ru-RU" dirty="0">
                <a:latin typeface="Futura PT Demi" panose="020B0604020202020204" charset="-52"/>
              </a:rPr>
              <a:t>Анализ объективности оценивания индивидуальных образовательных достижений обучающихся</a:t>
            </a:r>
          </a:p>
          <a:p>
            <a:r>
              <a:rPr lang="ru-RU" altLang="ru-RU" dirty="0">
                <a:latin typeface="Futura PT Demi" panose="020B0604020202020204" charset="-52"/>
              </a:rPr>
              <a:t>Мониторинг профессионального мастерства учителя педагога</a:t>
            </a:r>
          </a:p>
          <a:p>
            <a:r>
              <a:rPr lang="ru-RU" altLang="ru-RU" dirty="0">
                <a:latin typeface="Futura PT Demi" panose="020B0604020202020204" charset="-52"/>
              </a:rPr>
              <a:t>Мониторинг качества образования в образовательной организации</a:t>
            </a:r>
          </a:p>
          <a:p>
            <a:r>
              <a:rPr lang="ru-RU" altLang="ru-RU" dirty="0">
                <a:latin typeface="Futura PT Demi" panose="020B0604020202020204" charset="-52"/>
              </a:rPr>
              <a:t>Прогноз повышения качества образования с перечислением управленческих действий по реализации прогноза</a:t>
            </a:r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97E0BA36-DCEE-2BB1-261A-3854DADF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1665288"/>
            <a:ext cx="5341937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9F842C6C-7B64-41F7-64E5-672DFFCD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38" y="3644900"/>
            <a:ext cx="53562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171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Математика, 5 класс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196752"/>
            <a:ext cx="5406004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7308"/>
            <a:ext cx="5848213" cy="259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7989E9-DE81-BF30-0D37-12DDC70BB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115" y="4038441"/>
            <a:ext cx="3881668" cy="26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8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4B5FE-16F5-41F7-958B-6D597381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Проведение нетрадиционных форм уроков и контроль знаний с использованием цифровых  ресурсов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C185CF-568F-44C7-80D0-19AB3F899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Владимир Олегович Фогель, методист, учитель истории и обществознания</a:t>
            </a:r>
          </a:p>
          <a:p>
            <a:r>
              <a:rPr lang="ru-RU" dirty="0"/>
              <a:t>Татьяна Александровна Ермакова, учитель истории и обществознания, МБОУ СОШ №1, г. Михайловск, Ставропольский край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D5C39C-0BD2-4CD8-BA3B-019EFC68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495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E2DA-547C-7F24-505F-E36766D9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Нетрадиционные уроки в преподавании общественных дисциплин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EAE59D-44D3-4474-112E-15A94DEC5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Владимир Олегович Фогель, методист, учитель истории и обществознания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F2C5BD-ABB2-0CE0-BE15-B2F9AE46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299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C6B2DAD6-C202-4D3E-A372-977FA98609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Нетрадиционные формы уроков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D041D75-9FF5-4D29-AAA6-1D5E1A3EB3E4}"/>
              </a:ext>
            </a:extLst>
          </p:cNvPr>
          <p:cNvSpPr txBox="1">
            <a:spLocks/>
          </p:cNvSpPr>
          <p:nvPr/>
        </p:nvSpPr>
        <p:spPr bwMode="auto">
          <a:xfrm>
            <a:off x="5662613" y="5932488"/>
            <a:ext cx="6529387" cy="5048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7020202040203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endParaRPr lang="ru-RU" kern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6678BA-20EE-48D4-8A08-717B0969C209}"/>
              </a:ext>
            </a:extLst>
          </p:cNvPr>
          <p:cNvSpPr/>
          <p:nvPr/>
        </p:nvSpPr>
        <p:spPr>
          <a:xfrm>
            <a:off x="550863" y="1945758"/>
            <a:ext cx="2894086" cy="1041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Урок-экскурсия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0194C0-D975-47A5-82D2-937D16C29032}"/>
              </a:ext>
            </a:extLst>
          </p:cNvPr>
          <p:cNvSpPr/>
          <p:nvPr/>
        </p:nvSpPr>
        <p:spPr>
          <a:xfrm>
            <a:off x="4515404" y="1954800"/>
            <a:ext cx="2894086" cy="1041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Урок-дискуссия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C11BAB3-E95D-4141-A704-647AFBAB9BCC}"/>
              </a:ext>
            </a:extLst>
          </p:cNvPr>
          <p:cNvSpPr/>
          <p:nvPr/>
        </p:nvSpPr>
        <p:spPr>
          <a:xfrm>
            <a:off x="4538681" y="5300932"/>
            <a:ext cx="2894086" cy="1041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Урок-форум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F7BBA1-C29B-497B-B2DF-2E32D5B3EDBB}"/>
              </a:ext>
            </a:extLst>
          </p:cNvPr>
          <p:cNvSpPr/>
          <p:nvPr/>
        </p:nvSpPr>
        <p:spPr>
          <a:xfrm>
            <a:off x="8479945" y="3597349"/>
            <a:ext cx="2894086" cy="1041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Урок-соревнование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3C502B-E152-49EC-AE3F-DBAA95277790}"/>
              </a:ext>
            </a:extLst>
          </p:cNvPr>
          <p:cNvSpPr/>
          <p:nvPr/>
        </p:nvSpPr>
        <p:spPr>
          <a:xfrm>
            <a:off x="8479945" y="1945758"/>
            <a:ext cx="2894086" cy="1041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Урок-викторина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F64B75-5CD0-44D3-B3C1-057A1F672AAB}"/>
              </a:ext>
            </a:extLst>
          </p:cNvPr>
          <p:cNvSpPr/>
          <p:nvPr/>
        </p:nvSpPr>
        <p:spPr>
          <a:xfrm>
            <a:off x="4538681" y="3619073"/>
            <a:ext cx="2894086" cy="1041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Урок-деловая игра	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5EC2074-4240-49C7-86FE-7DDB2803CD6B}"/>
              </a:ext>
            </a:extLst>
          </p:cNvPr>
          <p:cNvSpPr/>
          <p:nvPr/>
        </p:nvSpPr>
        <p:spPr>
          <a:xfrm>
            <a:off x="592360" y="3597349"/>
            <a:ext cx="2894086" cy="1041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Урок-суд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78322-85BD-45FB-8BDC-1BE15391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Цифровая библиотека системы 1С:Образование: учебные пособия по общественным дисциплинам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7EF3AD-6DA0-45DA-864F-98BA28EC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B44E8E-B1E2-43E2-B259-C48FDA41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511" y="1551656"/>
            <a:ext cx="9016721" cy="4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70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397D1-AD7B-4132-9C88-DCC0EC8C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56" y="152400"/>
            <a:ext cx="9376143" cy="9382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Урок-форум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AE7FDA-457B-476A-AC66-653EFF23F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5D2283-2C0D-417F-8F70-A0997D45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98" y="1271615"/>
            <a:ext cx="5916170" cy="2202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67AD18-CB91-4623-9566-91CD322D5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98" y="3806181"/>
            <a:ext cx="5921734" cy="1941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85FCFC-7CF7-4618-A1AA-08E202FD8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414" y="1931217"/>
            <a:ext cx="4283545" cy="28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46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397D1-AD7B-4132-9C88-DCC0EC8C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56" y="152400"/>
            <a:ext cx="9376143" cy="9382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Урок-экскурсия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AE7FDA-457B-476A-AC66-653EFF23F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C287C7-2658-4949-B785-19CA48441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09" y="1204194"/>
            <a:ext cx="2556293" cy="36220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3B5900-F481-4271-B126-9492E44FE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821" y="3317026"/>
            <a:ext cx="2495484" cy="30393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444009-05C3-4B03-BE5D-1398A4B1A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303" y="1137572"/>
            <a:ext cx="6282160" cy="45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346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4F7E9D91-B619-4C22-844F-739A7A5F9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3726" y="115888"/>
            <a:ext cx="6904037" cy="1081087"/>
          </a:xfrm>
        </p:spPr>
        <p:txBody>
          <a:bodyPr>
            <a:no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Урок-дискуссия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842068-D79A-4E1B-8C17-CFF7E7B7D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2374533"/>
            <a:ext cx="3066471" cy="21089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2DEE6F-D547-46BA-9639-76623CB1E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675" y="3912241"/>
            <a:ext cx="6775938" cy="25929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F486D2-2173-42F6-9FF4-075523A4D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337" y="1048013"/>
            <a:ext cx="6505452" cy="265304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4F7E9D91-B619-4C22-844F-739A7A5F9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3726" y="115888"/>
            <a:ext cx="6904037" cy="1081087"/>
          </a:xfrm>
        </p:spPr>
        <p:txBody>
          <a:bodyPr>
            <a:no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Урок-деловая игра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5D2B6D-D356-4068-8241-CD47A01F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15" y="1388464"/>
            <a:ext cx="8573541" cy="40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9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EE19817-313F-4B48-BEE9-174E7D43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4800" dirty="0"/>
              <a:t>Как эффективно использовать цифровые инструменты и ресурсы на уроке: делимся опытом</a:t>
            </a:r>
            <a:br>
              <a:rPr lang="ru-RU" sz="4800" dirty="0"/>
            </a:br>
            <a:endParaRPr lang="ru-RU" sz="48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FFFEE9E-A164-471E-817A-28CCAAC2D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334" y="4126884"/>
            <a:ext cx="10515600" cy="1500187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Нагайникова</a:t>
            </a:r>
            <a:r>
              <a:rPr lang="ru-RU" dirty="0"/>
              <a:t> Светлана Владимировна, учитель английского языка, МБОУ СОШ № 1 г. Михайловска, Ставропольский край</a:t>
            </a:r>
          </a:p>
          <a:p>
            <a:r>
              <a:rPr lang="ru-RU" dirty="0"/>
              <a:t>Качко Оксана Владимировна, учитель русского языка и литературы МБОУ СОШ № 1 им. Н.М. </a:t>
            </a:r>
            <a:r>
              <a:rPr lang="ru-RU" dirty="0" err="1"/>
              <a:t>Самбурова</a:t>
            </a:r>
            <a:r>
              <a:rPr lang="ru-RU" dirty="0"/>
              <a:t>, г.-к. Анапа, Краснодарский край</a:t>
            </a:r>
          </a:p>
          <a:p>
            <a:r>
              <a:rPr lang="ru-RU" dirty="0"/>
              <a:t>Лозовая Наталия Юрьевна, учитель начальных классов МБОУ СОШ № 1 им. Н.М. </a:t>
            </a:r>
            <a:r>
              <a:rPr lang="ru-RU" dirty="0" err="1"/>
              <a:t>Самбурова</a:t>
            </a:r>
            <a:r>
              <a:rPr lang="ru-RU" dirty="0"/>
              <a:t>, г.-к. Анапа, Краснодарский край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B8F7EB-2AAC-41AB-AAF4-3CB6E87A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280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4F7E9D91-B619-4C22-844F-739A7A5F9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3726" y="115888"/>
            <a:ext cx="6904037" cy="1081087"/>
          </a:xfrm>
        </p:spPr>
        <p:txBody>
          <a:bodyPr>
            <a:no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Урок-суд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F278CB-E9CB-4198-83D2-85D63B824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6" y="1394725"/>
            <a:ext cx="9816616" cy="458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263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4F7E9D91-B619-4C22-844F-739A7A5F9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3726" y="115888"/>
            <a:ext cx="8285303" cy="1081087"/>
          </a:xfrm>
        </p:spPr>
        <p:txBody>
          <a:bodyPr>
            <a:no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Создайте свой собственный неповторимый урок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7DCF33-1AF7-4E66-B58A-2FE17BE30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480"/>
            <a:ext cx="12192000" cy="1746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3063BE-C14D-486E-AC64-B0092C4ED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13" y="2076261"/>
            <a:ext cx="1347552" cy="1081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851F46-91BD-4BAC-B819-908ACA91B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823" y="2058833"/>
            <a:ext cx="4625163" cy="10536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4EC690-D118-44DA-AA59-5235FD3A3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237" y="2058833"/>
            <a:ext cx="3375837" cy="25247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9910BA-A9A3-403A-8F0A-DDC41893E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9960" y="4698899"/>
            <a:ext cx="8859394" cy="149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43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DB93442-C135-EFCC-4FEF-5DD0A9B8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Цифровые методы контроля образовательных результатов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338778C-5172-D5F2-776D-FE88B5A4C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Татьяна Александровна Ермакова, учитель истории и обществознания, МБОУ СОШ №1, г. Михайловск, Ставропольский край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BACBFC-4279-7C0C-2EFE-51F320389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63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4F899-C6A3-4D65-B2EC-61989A14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Варианты заданий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82EAB78-DC62-43E6-B5D6-85BBE081F2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332391"/>
              </p:ext>
            </p:extLst>
          </p:nvPr>
        </p:nvGraphicFramePr>
        <p:xfrm>
          <a:off x="1142198" y="1707930"/>
          <a:ext cx="9921891" cy="369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85926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3719EF-2187-4806-B168-8BEA62D6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806" y="1605836"/>
            <a:ext cx="8474634" cy="476465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BC09952-F647-CB26-3A30-35DA3962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570" y="152400"/>
            <a:ext cx="9733230" cy="9382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Варианты заданий: распределение в контейнеры</a:t>
            </a:r>
          </a:p>
        </p:txBody>
      </p:sp>
    </p:spTree>
    <p:extLst>
      <p:ext uri="{BB962C8B-B14F-4D97-AF65-F5344CB8AC3E}">
        <p14:creationId xmlns:p14="http://schemas.microsoft.com/office/powerpoint/2010/main" val="2529546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A61BED-816C-4724-B78A-D7E72B00B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41" y="1511692"/>
            <a:ext cx="8849718" cy="497553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07C9AD2-8053-4B50-0C93-85012866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054" y="152400"/>
            <a:ext cx="10066746" cy="9382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Варианты заданий: установление соответствия</a:t>
            </a:r>
          </a:p>
        </p:txBody>
      </p:sp>
    </p:spTree>
    <p:extLst>
      <p:ext uri="{BB962C8B-B14F-4D97-AF65-F5344CB8AC3E}">
        <p14:creationId xmlns:p14="http://schemas.microsoft.com/office/powerpoint/2010/main" val="382558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858546-7124-4585-B673-0F6BB664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92" y="1515038"/>
            <a:ext cx="8757808" cy="492386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92BC2FE-19B0-EF9F-9417-E7433007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054" y="152400"/>
            <a:ext cx="10066746" cy="9382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Варианты заданий: ввод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73443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7EDE8B-9A06-4E06-8C4E-1FE6CB66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456" y="1614890"/>
            <a:ext cx="8273567" cy="465161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35F2F1C-0DB9-86B8-8516-4D4184EF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054" y="152400"/>
            <a:ext cx="10066746" cy="9382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Назначение заданий учащимся</a:t>
            </a:r>
          </a:p>
        </p:txBody>
      </p:sp>
    </p:spTree>
    <p:extLst>
      <p:ext uri="{BB962C8B-B14F-4D97-AF65-F5344CB8AC3E}">
        <p14:creationId xmlns:p14="http://schemas.microsoft.com/office/powerpoint/2010/main" val="1682869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2757FA-EB54-4A2B-8B59-383D65552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622" y="1667787"/>
            <a:ext cx="8108755" cy="455894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524E42A-8E6E-E078-94A5-B373AFD0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054" y="152400"/>
            <a:ext cx="10066746" cy="9382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Настройка параметров прохождения теста</a:t>
            </a:r>
          </a:p>
        </p:txBody>
      </p:sp>
    </p:spTree>
    <p:extLst>
      <p:ext uri="{BB962C8B-B14F-4D97-AF65-F5344CB8AC3E}">
        <p14:creationId xmlns:p14="http://schemas.microsoft.com/office/powerpoint/2010/main" val="35018350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8014DF-7B86-4588-BB5F-1E28FBAA6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938" y="1869560"/>
            <a:ext cx="8147509" cy="458073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D97CB98-51FE-21A9-DC7C-92E83A42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054" y="152400"/>
            <a:ext cx="10066746" cy="9382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Создание тестового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362421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2317C-9073-74EF-99D8-97B23109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4400" dirty="0"/>
              <a:t>Эффективное использование цифровых </a:t>
            </a:r>
            <a:br>
              <a:rPr lang="ru-RU" altLang="ru-RU" sz="4400" dirty="0"/>
            </a:br>
            <a:r>
              <a:rPr lang="ru-RU" altLang="ru-RU" sz="4400" dirty="0"/>
              <a:t>инструментов и ресурсов платформы</a:t>
            </a:r>
            <a:br>
              <a:rPr lang="ru-RU" altLang="ru-RU" sz="4400" dirty="0"/>
            </a:br>
            <a:r>
              <a:rPr lang="ru-RU" altLang="ru-RU" sz="4400" dirty="0"/>
              <a:t>«1С:Образование» на уроках </a:t>
            </a:r>
            <a:br>
              <a:rPr lang="ru-RU" altLang="ru-RU" sz="4400" dirty="0"/>
            </a:br>
            <a:r>
              <a:rPr lang="ru-RU" altLang="ru-RU" sz="4400" dirty="0"/>
              <a:t>английского языка в старшей школе</a:t>
            </a:r>
            <a:endParaRPr lang="ru-RU" sz="4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57C725-1719-E279-2EBD-2E18F7825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dirty="0" err="1"/>
              <a:t>Нагайникова</a:t>
            </a:r>
            <a:r>
              <a:rPr lang="ru-RU" altLang="ru-RU" dirty="0"/>
              <a:t> Светлана Владимировна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dirty="0"/>
              <a:t>учитель английского языка МБОУ СОШ №1 г. Михайловска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F3C87F-41F7-F91E-77E9-14989C92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731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D30BD4-1FE9-48D3-BB34-2C30D700A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45" t="11341" r="22432" b="8560"/>
          <a:stretch/>
        </p:blipFill>
        <p:spPr>
          <a:xfrm>
            <a:off x="2623930" y="365125"/>
            <a:ext cx="6944139" cy="5853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229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622AF-6899-4561-93B9-B688A3BE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</a:t>
            </a:r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Итоги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33953F2-45CE-4A87-A9EF-E1A8E7445A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778329"/>
              </p:ext>
            </p:extLst>
          </p:nvPr>
        </p:nvGraphicFramePr>
        <p:xfrm>
          <a:off x="1629623" y="1497615"/>
          <a:ext cx="8520066" cy="4504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87929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EFE16-F168-4E9E-A3CC-149FBDCA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учителю спастись от стресса и перегрузок, вернуть способность радоваться простым вещам: практические советы психолога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315B5B-47E0-4FA1-B811-FABE17D53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Динара </a:t>
            </a:r>
            <a:r>
              <a:rPr lang="ru-RU" dirty="0" err="1"/>
              <a:t>Магадануровна</a:t>
            </a:r>
            <a:r>
              <a:rPr lang="ru-RU" dirty="0"/>
              <a:t> </a:t>
            </a:r>
            <a:r>
              <a:rPr lang="ru-RU" dirty="0" err="1"/>
              <a:t>Чалова</a:t>
            </a:r>
            <a:r>
              <a:rPr lang="ru-RU" dirty="0"/>
              <a:t>, специалист по работе с клиентами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54DB82-64C6-430B-97A3-B6083F98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305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Что нам нужно знать о стрессе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2550"/>
            <a:ext cx="6065520" cy="4824413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Стресс</a:t>
            </a:r>
            <a:r>
              <a:rPr lang="ru-RU" dirty="0"/>
              <a:t> – </a:t>
            </a:r>
            <a:r>
              <a:rPr lang="ru-RU" sz="3000" dirty="0"/>
              <a:t>это результат перенапряжения как реакции на конкретную ситуацию или цепочку таких ситуаций. Причиной стресса может стать любой раздражающий внешний фактор. Неудобный график работы, большая нагрузка, внешние события, болезнь — все они имеют накопительный характер, вызывают усталость. </a:t>
            </a:r>
          </a:p>
          <a:p>
            <a:pPr algn="ctr"/>
            <a:r>
              <a:rPr lang="ru-RU" i="1" dirty="0"/>
              <a:t>Стадии переживания стресса</a:t>
            </a:r>
            <a:r>
              <a:rPr lang="ru-RU" dirty="0"/>
              <a:t>:</a:t>
            </a:r>
          </a:p>
          <a:p>
            <a:pPr lvl="0"/>
            <a:r>
              <a:rPr lang="ru-RU" b="1" dirty="0"/>
              <a:t>Тревога.</a:t>
            </a:r>
            <a:r>
              <a:rPr lang="ru-RU" dirty="0"/>
              <a:t> </a:t>
            </a:r>
          </a:p>
          <a:p>
            <a:pPr lvl="0"/>
            <a:r>
              <a:rPr lang="ru-RU" b="1" dirty="0"/>
              <a:t>Резистентность или сопротивляемость.</a:t>
            </a:r>
            <a:r>
              <a:rPr lang="ru-RU" dirty="0"/>
              <a:t> </a:t>
            </a:r>
          </a:p>
          <a:p>
            <a:pPr lvl="0"/>
            <a:r>
              <a:rPr lang="ru-RU" b="1" dirty="0"/>
              <a:t>Истощение.</a:t>
            </a: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63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96" y="1330643"/>
            <a:ext cx="4951476" cy="490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9916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316" y="152400"/>
            <a:ext cx="9625484" cy="938213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Что нам нужно знать о стрессе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/>
              <a:t>Симптомы проявления стресса</a:t>
            </a:r>
            <a:r>
              <a:rPr lang="ru-RU" dirty="0"/>
              <a:t>:</a:t>
            </a:r>
          </a:p>
          <a:p>
            <a:pPr algn="ctr"/>
            <a:endParaRPr lang="ru-RU" dirty="0"/>
          </a:p>
          <a:p>
            <a:r>
              <a:rPr lang="ru-RU" b="1" dirty="0"/>
              <a:t>физические</a:t>
            </a:r>
            <a:r>
              <a:rPr lang="ru-RU" dirty="0"/>
              <a:t>: бессонница, головные боли, сильная усталость и т. д.</a:t>
            </a:r>
          </a:p>
          <a:p>
            <a:r>
              <a:rPr lang="ru-RU" b="1" dirty="0"/>
              <a:t>психологические</a:t>
            </a:r>
            <a:r>
              <a:rPr lang="ru-RU" dirty="0"/>
              <a:t>: негативные установки по отношению к детям, родителям, коллегам, работе, чувство раздражения, тревоги, падающая самооценка, апатия, чувство вины и т. д.</a:t>
            </a:r>
          </a:p>
          <a:p>
            <a:pPr lvl="0"/>
            <a:r>
              <a:rPr lang="ru-RU" b="1" dirty="0"/>
              <a:t>поведенческие</a:t>
            </a:r>
            <a:r>
              <a:rPr lang="ru-RU" dirty="0"/>
              <a:t>: срывы, снижение продуктивности, злоупотребление кофе, лекарствами и т. д.</a:t>
            </a:r>
          </a:p>
          <a:p>
            <a:pPr marL="0" indent="0">
              <a:buNone/>
            </a:pPr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262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200" dirty="0"/>
            </a:br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Как же учителю побороть стресс на практике?</a:t>
            </a:r>
            <a:b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endParaRPr lang="ru-RU" sz="3100" dirty="0">
              <a:solidFill>
                <a:srgbClr val="FF00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 Начнем с правильного настроя и отношения к работе.</a:t>
            </a:r>
            <a:r>
              <a:rPr lang="ru-RU" dirty="0"/>
              <a:t> </a:t>
            </a: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</a:rPr>
              <a:t>Важно оставаться в профессиональной позиции</a:t>
            </a:r>
            <a:r>
              <a:rPr lang="ru-RU" i="1" dirty="0"/>
              <a:t>, отношению к своему месту и роли в образовательном процессе</a:t>
            </a:r>
          </a:p>
          <a:p>
            <a:pPr>
              <a:buFontTx/>
              <a:buChar char="-"/>
            </a:pPr>
            <a:r>
              <a:rPr lang="ru-RU" i="1" dirty="0"/>
              <a:t>Кем я являюсь для своих учеников и воспитанников? </a:t>
            </a:r>
          </a:p>
          <a:p>
            <a:pPr>
              <a:buFontTx/>
              <a:buChar char="-"/>
            </a:pPr>
            <a:r>
              <a:rPr lang="ru-RU" i="1" dirty="0"/>
              <a:t>Для чего я иду к ним?</a:t>
            </a:r>
          </a:p>
          <a:p>
            <a:pPr>
              <a:buFontTx/>
              <a:buChar char="-"/>
            </a:pPr>
            <a:r>
              <a:rPr lang="ru-RU" i="1" dirty="0"/>
              <a:t>Кем мои ученики и воспитанники являются для меня?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443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200" dirty="0"/>
            </a:br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Как же учителю побороть стресс на практике?</a:t>
            </a:r>
            <a:b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endParaRPr lang="ru-RU" sz="3100" dirty="0">
              <a:solidFill>
                <a:srgbClr val="FF00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034" y="1313243"/>
            <a:ext cx="5872352" cy="504310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/>
              <a:t> </a:t>
            </a:r>
            <a:r>
              <a:rPr lang="ru-RU" dirty="0"/>
              <a:t>. </a:t>
            </a:r>
            <a:r>
              <a:rPr lang="ru-RU" sz="4200" b="1" dirty="0"/>
              <a:t>Всегда помним о профилактике</a:t>
            </a:r>
          </a:p>
          <a:p>
            <a:pPr marL="0" indent="0">
              <a:buNone/>
            </a:pPr>
            <a:r>
              <a:rPr lang="ru-RU" sz="3400" i="1" dirty="0"/>
              <a:t>Из опыта работы педагога-психолога </a:t>
            </a:r>
            <a:r>
              <a:rPr lang="ru-RU" sz="3400" b="1" i="1" dirty="0"/>
              <a:t>Рахматулиной Н.М., </a:t>
            </a:r>
            <a:r>
              <a:rPr lang="ru-RU" sz="3400" i="1" dirty="0"/>
              <a:t>МБОУ СОШ№1 им. Н.М. </a:t>
            </a:r>
            <a:r>
              <a:rPr lang="ru-RU" sz="3400" i="1" dirty="0" err="1"/>
              <a:t>Самбурова</a:t>
            </a:r>
            <a:r>
              <a:rPr lang="ru-RU" sz="3400" i="1" dirty="0"/>
              <a:t>, г-к Анапа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4400" dirty="0">
                <a:cs typeface="Arial" panose="020B0604020202020204" pitchFamily="34" charset="0"/>
              </a:rPr>
              <a:t>«В нашей школе стали традиционными </a:t>
            </a:r>
            <a:r>
              <a:rPr lang="ru-RU" sz="4400" b="1" dirty="0">
                <a:solidFill>
                  <a:srgbClr val="FF0000"/>
                </a:solidFill>
                <a:cs typeface="Arial" panose="020B0604020202020204" pitchFamily="34" charset="0"/>
              </a:rPr>
              <a:t>«Психологические гостиные»</a:t>
            </a:r>
            <a:r>
              <a:rPr lang="ru-RU" sz="4400" dirty="0">
                <a:cs typeface="Arial" panose="020B0604020202020204" pitchFamily="34" charset="0"/>
              </a:rPr>
              <a:t> - это особый формат работы, включающий чаепитие в созданной тематической атмосфере в компании коллег и специалистов социально-психологической службы, а так же с проведением интерактивных заданий, лёгкой психологической работы (например, работа с метафорическими картами, имеющими положительный посыл). </a:t>
            </a:r>
          </a:p>
          <a:p>
            <a:pPr marL="0" indent="0">
              <a:buNone/>
            </a:pP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66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331" y="1847088"/>
            <a:ext cx="5457021" cy="30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1060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200" dirty="0"/>
            </a:br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Как же учителю побороть стресс на практике?</a:t>
            </a:r>
            <a:b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endParaRPr lang="ru-RU" sz="3100" dirty="0">
              <a:solidFill>
                <a:srgbClr val="FF00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2550"/>
            <a:ext cx="6412991" cy="48244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400" i="1" dirty="0"/>
              <a:t>Из опыта работы педагога-психолога </a:t>
            </a:r>
            <a:r>
              <a:rPr lang="ru-RU" sz="2400" b="1" i="1" dirty="0" err="1"/>
              <a:t>Рахматулиной</a:t>
            </a:r>
            <a:r>
              <a:rPr lang="ru-RU" sz="2400" b="1" i="1" dirty="0"/>
              <a:t> Н. М</a:t>
            </a:r>
            <a:r>
              <a:rPr lang="ru-RU" sz="2400" i="1" dirty="0"/>
              <a:t>, МБОУ СОШ№1 им. Н.М. </a:t>
            </a:r>
            <a:r>
              <a:rPr lang="ru-RU" sz="2400" i="1" dirty="0" err="1"/>
              <a:t>Самбурова</a:t>
            </a:r>
            <a:r>
              <a:rPr lang="ru-RU" sz="2400" i="1" dirty="0"/>
              <a:t>, г-к Анапа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dirty="0"/>
              <a:t>«Более глубокая работа проводится не реже 4 раз за учебный год – это цикл практических семинаров. Приобретенные на семинарах знания снижают тревогу у педагогов в работе с детьми и родителями. Здесь действует следующий принцип: «Осведомлен – значит вооружен». Так последний семинар из нашего нового цикла </a:t>
            </a:r>
            <a:r>
              <a:rPr lang="ru-RU" b="1" i="1" dirty="0">
                <a:solidFill>
                  <a:srgbClr val="FF0000"/>
                </a:solidFill>
              </a:rPr>
              <a:t>«Разговоры о важном», </a:t>
            </a:r>
            <a:r>
              <a:rPr lang="ru-RU" dirty="0"/>
              <a:t>проведенный 01.11.22 г. был посвящён сразу трем темам: </a:t>
            </a:r>
            <a:r>
              <a:rPr lang="ru-RU" i="1" dirty="0">
                <a:solidFill>
                  <a:srgbClr val="FF0000"/>
                </a:solidFill>
              </a:rPr>
              <a:t>«</a:t>
            </a:r>
            <a:r>
              <a:rPr lang="ru-RU" b="1" i="1" dirty="0">
                <a:solidFill>
                  <a:srgbClr val="FF0000"/>
                </a:solidFill>
              </a:rPr>
              <a:t>Дети с ОВЗ: возможности, специфика обучения, взаимодействие школьных специалистов», «Работа с тревожностью», «Трудные подростки».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/>
              <a:t>Были даны инструменты работы по всем трем темам.»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67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91" y="1637538"/>
            <a:ext cx="4670679" cy="367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2290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3200" dirty="0"/>
            </a:br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Как же учителю побороть стресс на практике?</a:t>
            </a:r>
            <a:b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endParaRPr lang="ru-RU" sz="3100" dirty="0">
              <a:solidFill>
                <a:srgbClr val="FF00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69987"/>
            <a:ext cx="10515600" cy="53689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200" b="1" dirty="0"/>
              <a:t>Учимся постоянно отслеживать и оценивать свое состояние</a:t>
            </a:r>
            <a:r>
              <a:rPr lang="ru-RU" sz="3200" dirty="0"/>
              <a:t>.</a:t>
            </a:r>
          </a:p>
          <a:p>
            <a:pPr marL="0" indent="0">
              <a:buNone/>
            </a:pPr>
            <a:r>
              <a:rPr lang="ru-RU" sz="3200" i="1" dirty="0">
                <a:solidFill>
                  <a:srgbClr val="FF0000"/>
                </a:solidFill>
              </a:rPr>
              <a:t>Важно</a:t>
            </a:r>
            <a:r>
              <a:rPr lang="ru-RU" sz="3200" dirty="0"/>
              <a:t> научиться </a:t>
            </a:r>
            <a:r>
              <a:rPr lang="ru-RU" sz="3200" i="1" dirty="0">
                <a:solidFill>
                  <a:srgbClr val="FF0000"/>
                </a:solidFill>
              </a:rPr>
              <a:t>«быть здесь и сейчас», </a:t>
            </a:r>
            <a:r>
              <a:rPr lang="ru-RU" sz="3200" dirty="0"/>
              <a:t>это значит, уметь «заземляться», уметь чувствовать свое тело, чтобы уметь им управлять, справляться с негативными переживаниями. Использовать основные 5 органов чувств: обоняние, осязание, слух, зрение, вкус.</a:t>
            </a:r>
          </a:p>
          <a:p>
            <a:r>
              <a:rPr lang="ru-RU" sz="3200" b="1" dirty="0"/>
              <a:t>Обоняние</a:t>
            </a:r>
            <a:r>
              <a:rPr lang="ru-RU" sz="3200" dirty="0"/>
              <a:t> – это прежде всего </a:t>
            </a:r>
            <a:r>
              <a:rPr lang="ru-RU" sz="3200" dirty="0" err="1"/>
              <a:t>аромотерапия</a:t>
            </a:r>
            <a:r>
              <a:rPr lang="ru-RU" sz="3200" dirty="0"/>
              <a:t>. Необходимо вспомнить, какие ароматы нравятся, успокаивают и использовать их при снятии напряжения, исключив, при этом аллергическую реакцию.</a:t>
            </a:r>
          </a:p>
          <a:p>
            <a:r>
              <a:rPr lang="ru-RU" sz="3200" b="1" dirty="0"/>
              <a:t>Осязание</a:t>
            </a:r>
            <a:r>
              <a:rPr lang="ru-RU" sz="3200" dirty="0"/>
              <a:t> – это вся кожа или конкретные части тела. Тут помогут физические упражнения, походы, бег, ходьба в разном темпе по разной поверхности, принятие горячей ванны или холодного/контрастного душа, плаванье, танцы, массаж и другое.  </a:t>
            </a:r>
          </a:p>
          <a:p>
            <a:r>
              <a:rPr lang="ru-RU" sz="3200" b="1" dirty="0"/>
              <a:t>Слух</a:t>
            </a:r>
            <a:r>
              <a:rPr lang="ru-RU" sz="3200" dirty="0"/>
              <a:t> – это прежде всего музыка, приятные звуки природы или разговор с любимым, позитивным человеком или просто голос человека.</a:t>
            </a:r>
          </a:p>
          <a:p>
            <a:r>
              <a:rPr lang="ru-RU" sz="3200" b="1" dirty="0"/>
              <a:t>Зрение</a:t>
            </a:r>
            <a:r>
              <a:rPr lang="ru-RU" sz="3200" dirty="0"/>
              <a:t> – это погружение в текущую реальность, т.е. в то, что сейчас меня окружает в данный момент, а также наблюдение за природой.</a:t>
            </a:r>
          </a:p>
          <a:p>
            <a:r>
              <a:rPr lang="ru-RU" sz="3200" b="1" dirty="0"/>
              <a:t>Вкус </a:t>
            </a:r>
            <a:r>
              <a:rPr lang="ru-RU" sz="3200" dirty="0"/>
              <a:t>– вкус блюд из детства, вкус любимых блюд, жирной и сладкой пищи, а также проба новых вкусов может также вернуть нас в состояние «здесь и сейчас» при условии, что мы будем концентрироваться на вкусовых ощущениях каждого съеденного кусочка.</a:t>
            </a:r>
          </a:p>
          <a:p>
            <a:pPr marL="0" indent="0" algn="r">
              <a:buNone/>
            </a:pPr>
            <a:r>
              <a:rPr lang="ru-RU" i="1" dirty="0"/>
              <a:t>Рекомендации от педагога –психолога </a:t>
            </a:r>
            <a:r>
              <a:rPr lang="ru-RU" i="1" dirty="0" err="1"/>
              <a:t>РахматулинойН.М</a:t>
            </a:r>
            <a:r>
              <a:rPr lang="ru-RU" i="1" dirty="0"/>
              <a:t>., МБОУ СОШ№1 им. </a:t>
            </a:r>
            <a:r>
              <a:rPr lang="ru-RU" i="1" dirty="0" err="1"/>
              <a:t>Н.М.Самбурова</a:t>
            </a:r>
            <a:r>
              <a:rPr lang="ru-RU" i="1" dirty="0"/>
              <a:t>, г-к Анапа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053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3200" dirty="0"/>
            </a:br>
            <a: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Как же учителю побороть стресс на практике?</a:t>
            </a:r>
            <a:br>
              <a:rPr 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endParaRPr lang="ru-RU" sz="3100" dirty="0">
              <a:solidFill>
                <a:srgbClr val="FF00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 Учимся постоянно отслеживать и оценивать свое состояние    (</a:t>
            </a:r>
            <a:r>
              <a:rPr lang="ru-RU" i="1" dirty="0"/>
              <a:t>упражнения/практическая часть</a:t>
            </a:r>
            <a:r>
              <a:rPr lang="ru-RU" dirty="0"/>
              <a:t>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Измеряем уровень устойчивости</a:t>
            </a:r>
          </a:p>
          <a:p>
            <a:r>
              <a:rPr lang="ru-RU" dirty="0"/>
              <a:t>Кто я, какой я когда…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69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25" y="2371249"/>
            <a:ext cx="3304221" cy="330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683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>
            <a:extLst>
              <a:ext uri="{FF2B5EF4-FFF2-40B4-BE49-F238E27FC236}">
                <a16:creationId xmlns:a16="http://schemas.microsoft.com/office/drawing/2014/main" id="{5D99C543-3654-48E1-9AC5-21E7E17B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76" y="404664"/>
            <a:ext cx="8064847" cy="115212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utura PT Book" panose="020B0502020204020303" pitchFamily="34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utura PT Book" panose="020B0502020204020303" pitchFamily="34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utura PT Book" panose="020B0502020204020303" pitchFamily="34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b="1" dirty="0">
                <a:solidFill>
                  <a:srgbClr val="FF0000"/>
                </a:solidFill>
                <a:latin typeface="Circe" panose="020B0502020203020203" pitchFamily="34" charset="-52"/>
                <a:ea typeface="+mj-ea"/>
                <a:cs typeface="Arial" panose="020B0604020202020204" pitchFamily="34" charset="0"/>
              </a:rPr>
              <a:t>Использование цифровых инструментов </a:t>
            </a:r>
            <a:br>
              <a:rPr lang="ru-RU" altLang="ru-RU" b="1" dirty="0">
                <a:solidFill>
                  <a:srgbClr val="FF0000"/>
                </a:solidFill>
                <a:latin typeface="Circe" panose="020B0502020203020203" pitchFamily="34" charset="-52"/>
                <a:ea typeface="+mj-ea"/>
                <a:cs typeface="Arial" panose="020B0604020202020204" pitchFamily="34" charset="0"/>
              </a:rPr>
            </a:br>
            <a:r>
              <a:rPr lang="ru-RU" altLang="ru-RU" b="1" dirty="0">
                <a:solidFill>
                  <a:srgbClr val="FF0000"/>
                </a:solidFill>
                <a:latin typeface="Circe" panose="020B0502020203020203" pitchFamily="34" charset="-52"/>
                <a:ea typeface="+mj-ea"/>
                <a:cs typeface="Arial" panose="020B0604020202020204" pitchFamily="34" charset="0"/>
              </a:rPr>
              <a:t>и ресурсов при изучении английского языка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7164" y="1441220"/>
            <a:ext cx="6192887" cy="34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Цели использования цифровых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инструментов и ресурсов: 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- повышение мотивации к изучению языка,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- совершенствование иноязычной коммуникативной компетенции,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- увеличение объёма лингвистических знаний,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- расширение объёма знаний  о социокультурной специфике страны изучаемого языка,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- развитие способности и готовности к самостоятельному изучению английского языка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E7D365-BA74-92B1-E421-CA0C8C565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51" y="1964013"/>
            <a:ext cx="5302291" cy="353662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EE19817-313F-4B48-BEE9-174E7D43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21950" cy="2852737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Circe" panose="020B0502020203020203" pitchFamily="34" charset="-52"/>
              </a:rPr>
              <a:t>Подведение итогов и ответы на вопросы</a:t>
            </a:r>
            <a:endParaRPr lang="ru-RU" sz="48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FFFEE9E-A164-471E-817A-28CCAAC2D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B8F7EB-2AAC-41AB-AAF4-3CB6E87A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0744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09625B6D-62C8-41B6-8C31-69F3FD35B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63924" y="2157131"/>
            <a:ext cx="6063031" cy="1948206"/>
          </a:xfr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AD9D0F35-01FB-478D-802B-8DDEBBFE1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847" y="2175131"/>
            <a:ext cx="5810153" cy="4350524"/>
          </a:xfrm>
        </p:spPr>
        <p:txBody>
          <a:bodyPr>
            <a:normAutofit/>
          </a:bodyPr>
          <a:lstStyle/>
          <a:p>
            <a:r>
              <a:rPr lang="ru-RU" sz="2399" dirty="0">
                <a:latin typeface="Futura PT Demi" panose="020B0604020202020204" charset="-52"/>
              </a:rPr>
              <a:t>Заполните анкету на сайте </a:t>
            </a:r>
            <a:r>
              <a:rPr lang="en-US" sz="2399" dirty="0">
                <a:solidFill>
                  <a:srgbClr val="0D3E65"/>
                </a:solidFill>
                <a:latin typeface="Futura PT Demi" panose="020B0604020202020204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https://obrazovanie.1c.ru/</a:t>
            </a:r>
            <a:endParaRPr lang="ru-RU" sz="2399" dirty="0">
              <a:solidFill>
                <a:srgbClr val="0D3E65"/>
              </a:solidFill>
              <a:latin typeface="Futura PT Demi" panose="020B0604020202020204" charset="-52"/>
            </a:endParaRPr>
          </a:p>
          <a:p>
            <a:r>
              <a:rPr lang="ru-RU" sz="2399" dirty="0">
                <a:latin typeface="Futura PT Demi" panose="020B0604020202020204" charset="-52"/>
              </a:rPr>
              <a:t>Не забудьте отметить пункт «Назначить тестовый период для нового пользователя»</a:t>
            </a:r>
          </a:p>
          <a:p>
            <a:r>
              <a:rPr lang="ru-RU" sz="2399" dirty="0">
                <a:latin typeface="Futura PT Demi" panose="020B0604020202020204" charset="-52"/>
              </a:rPr>
              <a:t>Дождитесь письма с данными для доступа к вашей базе и ссылками на методические материалы</a:t>
            </a:r>
          </a:p>
          <a:p>
            <a:pPr marL="0" indent="0" algn="ctr">
              <a:buNone/>
            </a:pPr>
            <a:r>
              <a:rPr lang="ru-RU" sz="2399" dirty="0">
                <a:solidFill>
                  <a:srgbClr val="0F5D9B"/>
                </a:solidFill>
                <a:latin typeface="Futura PT Demi" panose="020B0604020202020204" charset="-52"/>
              </a:rPr>
              <a:t>Можно начинать пользоваться!</a:t>
            </a:r>
          </a:p>
          <a:p>
            <a:pPr marL="0" indent="0" algn="ctr">
              <a:buNone/>
            </a:pPr>
            <a:r>
              <a:rPr lang="ru-RU" sz="2399" dirty="0">
                <a:solidFill>
                  <a:srgbClr val="0F5D9B"/>
                </a:solidFill>
                <a:latin typeface="Futura PT Demi" panose="020B0604020202020204" charset="-52"/>
              </a:rPr>
              <a:t>Остались вопросы? Закажите бесплатную индивидуальную консультацию</a:t>
            </a:r>
          </a:p>
        </p:txBody>
      </p:sp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11556" y="433714"/>
            <a:ext cx="10515399" cy="820484"/>
          </a:xfrm>
        </p:spPr>
        <p:txBody>
          <a:bodyPr>
            <a:noAutofit/>
          </a:bodyPr>
          <a:lstStyle/>
          <a:p>
            <a:r>
              <a:rPr lang="ru-RU" alt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Как подключиться к системе «1С:Образование»</a:t>
            </a:r>
          </a:p>
        </p:txBody>
      </p:sp>
      <p:sp>
        <p:nvSpPr>
          <p:cNvPr id="411652" name="Rectangle 4"/>
          <p:cNvSpPr>
            <a:spLocks noChangeArrowheads="1"/>
          </p:cNvSpPr>
          <p:nvPr/>
        </p:nvSpPr>
        <p:spPr bwMode="auto">
          <a:xfrm>
            <a:off x="10799899" y="6320534"/>
            <a:ext cx="1019919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37C1A493-BFAF-4561-83CC-FEA2264C9A98}" type="slidenum">
              <a:rPr lang="ru-RU" altLang="ru-RU" sz="1333" b="1">
                <a:solidFill>
                  <a:srgbClr val="0D3E65"/>
                </a:solidFill>
              </a:rPr>
              <a:pPr algn="r"/>
              <a:t>71</a:t>
            </a:fld>
            <a:endParaRPr lang="ru-RU" altLang="ru-RU" sz="1333" b="1">
              <a:solidFill>
                <a:srgbClr val="0D3E6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D4D2CD-35E5-4E58-AA00-ECB1687F0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86" y="3817332"/>
            <a:ext cx="2082157" cy="20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262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:a16="http://schemas.microsoft.com/office/drawing/2014/main" id="{523292E6-6216-A588-7C8F-2CCBC72AC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213" y="1524000"/>
            <a:ext cx="6386512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399" dirty="0"/>
              <a:t>Заполните анкету на сайте </a:t>
            </a:r>
            <a:r>
              <a:rPr lang="en-US" sz="2399" dirty="0">
                <a:solidFill>
                  <a:srgbClr val="0D3E65"/>
                </a:solidFill>
                <a:hlinkClick r:id="rId3"/>
              </a:rPr>
              <a:t>https://obrazovanie.1c.ru/oko/register/</a:t>
            </a:r>
            <a:endParaRPr lang="ru-RU" sz="2399" dirty="0">
              <a:solidFill>
                <a:srgbClr val="0D3E65"/>
              </a:solidFill>
            </a:endParaRPr>
          </a:p>
          <a:p>
            <a:pPr>
              <a:defRPr/>
            </a:pPr>
            <a:r>
              <a:rPr lang="ru-RU" sz="2399" dirty="0"/>
              <a:t>Не забудьте отметить пункт «Назначить тестовый период для нового пользователя»</a:t>
            </a:r>
          </a:p>
          <a:p>
            <a:pPr>
              <a:defRPr/>
            </a:pPr>
            <a:r>
              <a:rPr lang="ru-RU" sz="2399" dirty="0"/>
              <a:t>Дождитесь письма с данными для доступа к вашей базе и ссылками на методические материалы</a:t>
            </a:r>
          </a:p>
          <a:p>
            <a:pPr marL="0" indent="0" algn="ctr">
              <a:buFontTx/>
              <a:buNone/>
              <a:defRPr/>
            </a:pPr>
            <a:r>
              <a:rPr lang="ru-RU" sz="2399" dirty="0">
                <a:solidFill>
                  <a:srgbClr val="C00000"/>
                </a:solidFill>
              </a:rPr>
              <a:t>Можно начинать пользоваться!</a:t>
            </a:r>
          </a:p>
          <a:p>
            <a:pPr marL="0" indent="0" algn="ctr">
              <a:buFontTx/>
              <a:buNone/>
              <a:defRPr/>
            </a:pPr>
            <a:r>
              <a:rPr lang="ru-RU" sz="2399" dirty="0">
                <a:solidFill>
                  <a:srgbClr val="C00000"/>
                </a:solidFill>
              </a:rPr>
              <a:t>Остались вопросы? Закажите бесплатную индивидуальную консультацию</a:t>
            </a: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5FE9CD1-F1DC-F36B-10FB-A83251C3E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342900"/>
            <a:ext cx="9191625" cy="820738"/>
          </a:xfrm>
        </p:spPr>
        <p:txBody>
          <a:bodyPr>
            <a:noAutofit/>
          </a:bodyPr>
          <a:lstStyle/>
          <a:p>
            <a:r>
              <a:rPr lang="ru-RU" altLang="ru-RU" sz="31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Как подключиться к системе «1С:Оценка качества образования»</a:t>
            </a:r>
          </a:p>
        </p:txBody>
      </p:sp>
      <p:sp>
        <p:nvSpPr>
          <p:cNvPr id="411652" name="Rectangle 4">
            <a:extLst>
              <a:ext uri="{FF2B5EF4-FFF2-40B4-BE49-F238E27FC236}">
                <a16:creationId xmlns:a16="http://schemas.microsoft.com/office/drawing/2014/main" id="{AB513DD5-20C9-FDF5-A7BB-15E9408F1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9763" y="6319838"/>
            <a:ext cx="1020762" cy="20637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fld id="{818C54A2-0A03-4ACB-B2B0-10D42A339733}" type="slidenum">
              <a:rPr lang="ru-RU" altLang="ru-RU" sz="1333" b="1">
                <a:solidFill>
                  <a:srgbClr val="0D3E65"/>
                </a:solidFill>
              </a:rPr>
              <a:pPr algn="r">
                <a:defRPr/>
              </a:pPr>
              <a:t>72</a:t>
            </a:fld>
            <a:endParaRPr lang="ru-RU" altLang="ru-RU" sz="1333" b="1">
              <a:solidFill>
                <a:srgbClr val="0D3E65"/>
              </a:solidFill>
            </a:endParaRPr>
          </a:p>
        </p:txBody>
      </p:sp>
      <p:pic>
        <p:nvPicPr>
          <p:cNvPr id="26629" name="Рисунок 2">
            <a:extLst>
              <a:ext uri="{FF2B5EF4-FFF2-40B4-BE49-F238E27FC236}">
                <a16:creationId xmlns:a16="http://schemas.microsoft.com/office/drawing/2014/main" id="{DCAF7738-5320-561A-0042-6F72C3F8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1412875"/>
            <a:ext cx="4570412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424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0AF460B7-9E91-7092-B63A-DCEB636D5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1396" y="446608"/>
            <a:ext cx="10007600" cy="1081088"/>
          </a:xfrm>
        </p:spPr>
        <p:txBody>
          <a:bodyPr>
            <a:normAutofit fontScale="90000"/>
          </a:bodyPr>
          <a:lstStyle/>
          <a:p>
            <a:r>
              <a:rPr lang="ru-RU" altLang="ru-RU" sz="34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Совместное использование систем «1С:Образование» и «1С:Оценка качества образования»</a:t>
            </a:r>
          </a:p>
        </p:txBody>
      </p:sp>
      <p:pic>
        <p:nvPicPr>
          <p:cNvPr id="30723" name="Рисунок 5">
            <a:extLst>
              <a:ext uri="{FF2B5EF4-FFF2-40B4-BE49-F238E27FC236}">
                <a16:creationId xmlns:a16="http://schemas.microsoft.com/office/drawing/2014/main" id="{F9353BC5-59E1-A6D7-89A0-1782387D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668713"/>
            <a:ext cx="41544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3119F61-A25D-8A8B-487A-67783C02F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0" y="2114930"/>
            <a:ext cx="6408911" cy="39989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7020202040203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altLang="ru-RU" kern="0" dirty="0"/>
              <a:t>Бесшовная интеграция: все необходимые данные для построения отчетов передаются в систему оценки качества автоматически</a:t>
            </a:r>
          </a:p>
          <a:p>
            <a:pPr>
              <a:defRPr/>
            </a:pPr>
            <a:r>
              <a:rPr lang="ru-RU" altLang="ru-RU" kern="0" dirty="0"/>
              <a:t>Нет необходимости ничего вносить руками</a:t>
            </a:r>
          </a:p>
          <a:p>
            <a:pPr>
              <a:defRPr/>
            </a:pPr>
            <a:r>
              <a:rPr lang="ru-RU" altLang="ru-RU" kern="0" dirty="0"/>
              <a:t>Можно проводить автоматизированные тестирования школьников по каждой теме учебного курса </a:t>
            </a:r>
            <a:br>
              <a:rPr lang="ru-RU" altLang="ru-RU" kern="0" dirty="0"/>
            </a:br>
            <a:r>
              <a:rPr lang="ru-RU" altLang="ru-RU" kern="0" dirty="0"/>
              <a:t>подробнее – в видеоматериалах на сайте </a:t>
            </a:r>
            <a:r>
              <a:rPr lang="en-US" altLang="ru-RU" kern="0" dirty="0">
                <a:hlinkClick r:id="rId3"/>
              </a:rPr>
              <a:t>https://obrazovanie.1c.ru/oko/how-to-start-1/</a:t>
            </a:r>
            <a:br>
              <a:rPr lang="ru-RU" altLang="ru-RU" kern="0" dirty="0"/>
            </a:br>
            <a:r>
              <a:rPr lang="en-US" altLang="ru-RU" kern="0" dirty="0">
                <a:hlinkClick r:id="rId4"/>
              </a:rPr>
              <a:t>https://obrazovanie.1c.ru/events/2021/11-23/</a:t>
            </a:r>
            <a:r>
              <a:rPr lang="ru-RU" altLang="ru-RU" kern="0" dirty="0"/>
              <a:t>  </a:t>
            </a:r>
          </a:p>
          <a:p>
            <a:pPr marL="0" indent="0">
              <a:buFontTx/>
              <a:buNone/>
              <a:defRPr/>
            </a:pPr>
            <a:endParaRPr lang="ru-RU" altLang="ru-RU" kern="0" dirty="0"/>
          </a:p>
        </p:txBody>
      </p:sp>
      <p:pic>
        <p:nvPicPr>
          <p:cNvPr id="30725" name="Рисунок 2">
            <a:extLst>
              <a:ext uri="{FF2B5EF4-FFF2-40B4-BE49-F238E27FC236}">
                <a16:creationId xmlns:a16="http://schemas.microsoft.com/office/drawing/2014/main" id="{0ADEDCE4-0008-33B8-00CF-4288D5AA9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96" y="1527696"/>
            <a:ext cx="4564063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105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2">
            <a:extLst>
              <a:ext uri="{FF2B5EF4-FFF2-40B4-BE49-F238E27FC236}">
                <a16:creationId xmlns:a16="http://schemas.microsoft.com/office/drawing/2014/main" id="{C6B9B0CA-C888-4F80-8B6A-00C5693D0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5205" y="280987"/>
            <a:ext cx="9003421" cy="8207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Разработка верифицированного контента и программ для школьного образования  с 1996 г.</a:t>
            </a:r>
          </a:p>
        </p:txBody>
      </p:sp>
      <p:sp>
        <p:nvSpPr>
          <p:cNvPr id="9219" name="object 4">
            <a:extLst>
              <a:ext uri="{FF2B5EF4-FFF2-40B4-BE49-F238E27FC236}">
                <a16:creationId xmlns:a16="http://schemas.microsoft.com/office/drawing/2014/main" id="{CB826178-97D8-4E6B-BF3B-84DB1D071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33" y="1191207"/>
            <a:ext cx="705802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6518" rIns="0" bIns="0">
            <a:spAutoFit/>
          </a:bodyPr>
          <a:lstStyle>
            <a:lvl1pPr marL="363538" indent="-3429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604020202020204" charset="-52"/>
              </a:defRPr>
            </a:lvl1pPr>
            <a:lvl2pPr marL="363538" indent="-34290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60402020202020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60402020202020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60402020202020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9pPr>
          </a:lstStyle>
          <a:p>
            <a:pPr lvl="1">
              <a:spcBef>
                <a:spcPts val="1600"/>
              </a:spcBef>
              <a:buClr>
                <a:srgbClr val="F9121A"/>
              </a:buClr>
              <a:buFont typeface="Wingdings" panose="05000000000000000000" pitchFamily="2" charset="2"/>
              <a:buChar char="ü"/>
            </a:pPr>
            <a:r>
              <a:rPr lang="ru-RU" altLang="ru-RU" sz="1500" dirty="0">
                <a:cs typeface="Times New Roman" panose="02020603050405020304" pitchFamily="18" charset="0"/>
              </a:rPr>
              <a:t>Уникальная «Библиотека цифровых учебных материалов» с десятками тысяч ресурсов по школьным предметам, платформа автоматизации и управления учебным процессом «1С:Образование», портал для учителей «1С:Урок». </a:t>
            </a:r>
          </a:p>
          <a:p>
            <a:pPr>
              <a:spcBef>
                <a:spcPts val="600"/>
              </a:spcBef>
              <a:buClr>
                <a:srgbClr val="F9121A"/>
              </a:buClr>
              <a:buFont typeface="Wingdings" panose="05000000000000000000" pitchFamily="2" charset="2"/>
              <a:buChar char="ü"/>
            </a:pPr>
            <a:r>
              <a:rPr lang="ru-RU" altLang="ru-RU" sz="1500" dirty="0">
                <a:solidFill>
                  <a:srgbClr val="C00000"/>
                </a:solidFill>
                <a:cs typeface="Times New Roman" panose="02020603050405020304" pitchFamily="18" charset="0"/>
              </a:rPr>
              <a:t>Издательство «1С-Паблишинг» входит в перечень допущенных к использованию в общеобразовательных организациях России </a:t>
            </a:r>
            <a:r>
              <a:rPr lang="en-US" altLang="ru-RU" sz="1500" dirty="0">
                <a:solidFill>
                  <a:srgbClr val="C00000"/>
                </a:solidFill>
                <a:cs typeface="Times New Roman" panose="02020603050405020304" pitchFamily="18" charset="0"/>
              </a:rPr>
              <a:t>(</a:t>
            </a:r>
            <a:r>
              <a:rPr lang="ru-RU" altLang="ru-RU" sz="1500" dirty="0">
                <a:solidFill>
                  <a:srgbClr val="C00000"/>
                </a:solidFill>
                <a:cs typeface="Times New Roman" panose="02020603050405020304" pitchFamily="18" charset="0"/>
              </a:rPr>
              <a:t>приказ Минобрнауки РФ №699</a:t>
            </a:r>
            <a:r>
              <a:rPr lang="en-US" altLang="ru-RU" sz="1500" dirty="0">
                <a:solidFill>
                  <a:srgbClr val="C00000"/>
                </a:solidFill>
                <a:cs typeface="Times New Roman" panose="02020603050405020304" pitchFamily="18" charset="0"/>
              </a:rPr>
              <a:t>)</a:t>
            </a:r>
            <a:r>
              <a:rPr lang="ru-RU" altLang="ru-RU" sz="1500" dirty="0">
                <a:solidFill>
                  <a:srgbClr val="C00000"/>
                </a:solidFill>
                <a:cs typeface="Times New Roman" panose="02020603050405020304" pitchFamily="18" charset="0"/>
              </a:rPr>
              <a:t>, многократно участвовало в гос. проектах с Минобрнауки, </a:t>
            </a:r>
            <a:r>
              <a:rPr lang="ru-RU" altLang="ru-RU" sz="15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Минпросвещения</a:t>
            </a:r>
            <a:r>
              <a:rPr lang="ru-RU" altLang="ru-RU" sz="1500" dirty="0">
                <a:solidFill>
                  <a:srgbClr val="C00000"/>
                </a:solidFill>
                <a:cs typeface="Times New Roman" panose="02020603050405020304" pitchFamily="18" charset="0"/>
              </a:rPr>
              <a:t>, НФПК, в т.ч. ЕК ЦОР, ФЦИОР, МЭШ, Маркетплейс Минпрос, Витрина ЭОР МО и др.</a:t>
            </a:r>
          </a:p>
          <a:p>
            <a:pPr>
              <a:spcBef>
                <a:spcPts val="1600"/>
              </a:spcBef>
              <a:buClr>
                <a:srgbClr val="F9121A"/>
              </a:buClr>
              <a:buFont typeface="Wingdings" panose="05000000000000000000" pitchFamily="2" charset="2"/>
              <a:buChar char="ü"/>
            </a:pPr>
            <a:r>
              <a:rPr lang="ru-RU" altLang="ru-RU" sz="1500" dirty="0">
                <a:solidFill>
                  <a:srgbClr val="C00000"/>
                </a:solidFill>
                <a:cs typeface="Times New Roman" panose="02020603050405020304" pitchFamily="18" charset="0"/>
              </a:rPr>
              <a:t>Регистрация в реестре российского ПО, в Роспатенте, экспертиза Навигатора образования АСИ и </a:t>
            </a:r>
            <a:r>
              <a:rPr lang="ru-RU" altLang="ru-RU" sz="15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Минпросвещения</a:t>
            </a:r>
            <a:r>
              <a:rPr lang="ru-RU" altLang="ru-RU" sz="1500" dirty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600"/>
              </a:spcBef>
              <a:buClr>
                <a:srgbClr val="F9121A"/>
              </a:buClr>
              <a:buFont typeface="Wingdings" panose="05000000000000000000" pitchFamily="2" charset="2"/>
              <a:buChar char="ü"/>
            </a:pPr>
            <a:r>
              <a:rPr lang="ru-RU" altLang="ru-RU" sz="1500" dirty="0">
                <a:cs typeface="Times New Roman" panose="02020603050405020304" pitchFamily="18" charset="0"/>
              </a:rPr>
              <a:t>Контент ориентирован на реализацию ФГОС, апробация в реальном учебном процессе.</a:t>
            </a:r>
          </a:p>
          <a:p>
            <a:pPr>
              <a:spcBef>
                <a:spcPts val="1600"/>
              </a:spcBef>
              <a:buClr>
                <a:srgbClr val="F9121A"/>
              </a:buClr>
              <a:buFont typeface="Wingdings" panose="05000000000000000000" pitchFamily="2" charset="2"/>
              <a:buChar char="ü"/>
            </a:pPr>
            <a:r>
              <a:rPr lang="ru-RU" altLang="ru-RU" sz="1500" dirty="0">
                <a:cs typeface="Times New Roman" panose="02020603050405020304" pitchFamily="18" charset="0"/>
              </a:rPr>
              <a:t>Сотрудничество с ведущими авторами-методистами: кандидатами и докторами наук, авторами учебников, действующими педагогами с многолетним стажем, экспертами из МГУ, МПГУ, МГТУ, МГОУ, учителями школ и др. </a:t>
            </a:r>
          </a:p>
          <a:p>
            <a:pPr>
              <a:spcBef>
                <a:spcPts val="1600"/>
              </a:spcBef>
              <a:buClr>
                <a:srgbClr val="F9121A"/>
              </a:buClr>
              <a:buFont typeface="Wingdings" panose="05000000000000000000" pitchFamily="2" charset="2"/>
              <a:buChar char="ü"/>
            </a:pPr>
            <a:r>
              <a:rPr lang="ru-RU" altLang="ru-RU" sz="1500" dirty="0">
                <a:cs typeface="Times New Roman" panose="02020603050405020304" pitchFamily="18" charset="0"/>
              </a:rPr>
              <a:t>Регулярное обучение педагогов и курсы повышения квалификации педагогов и обучение студентов пед. факультетов в МПГУ, ГУ ВШЭ, ОЦ «Сириус» и др.</a:t>
            </a:r>
          </a:p>
        </p:txBody>
      </p:sp>
      <p:pic>
        <p:nvPicPr>
          <p:cNvPr id="9220" name="Picture 2" descr="https://minjust.consultant.ru/files/20107/preview/1">
            <a:extLst>
              <a:ext uri="{FF2B5EF4-FFF2-40B4-BE49-F238E27FC236}">
                <a16:creationId xmlns:a16="http://schemas.microsoft.com/office/drawing/2014/main" id="{29914F26-8260-4330-AA11-061A9891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58" y="1325562"/>
            <a:ext cx="29781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">
            <a:extLst>
              <a:ext uri="{FF2B5EF4-FFF2-40B4-BE49-F238E27FC236}">
                <a16:creationId xmlns:a16="http://schemas.microsoft.com/office/drawing/2014/main" id="{CC1DC928-37CF-4577-A48E-488F62FE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2402892"/>
            <a:ext cx="24193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C:\Data\04. Продвижение\2020-Навигатор образования\Навигатор образования_скриншот.png">
            <a:extLst>
              <a:ext uri="{FF2B5EF4-FFF2-40B4-BE49-F238E27FC236}">
                <a16:creationId xmlns:a16="http://schemas.microsoft.com/office/drawing/2014/main" id="{85E24064-BE86-4856-B28B-D374B7DA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066" y="4137025"/>
            <a:ext cx="33178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5047769"/>
            <a:ext cx="10515600" cy="1308581"/>
          </a:xfrm>
        </p:spPr>
        <p:txBody>
          <a:bodyPr>
            <a:normAutofit/>
          </a:bodyPr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30473" y="2064833"/>
            <a:ext cx="4229783" cy="344825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Контакты:</a:t>
            </a:r>
          </a:p>
          <a:p>
            <a:r>
              <a:rPr lang="en-US" sz="2000" dirty="0">
                <a:hlinkClick r:id="rId2"/>
              </a:rPr>
              <a:t>obr@1c.ru</a:t>
            </a:r>
            <a:endParaRPr lang="ru-RU" sz="2000" dirty="0"/>
          </a:p>
          <a:p>
            <a:r>
              <a:rPr lang="ru-RU" altLang="ru-RU" sz="2000" dirty="0">
                <a:hlinkClick r:id="rId3"/>
              </a:rPr>
              <a:t>http://obrazovanie.1c.ru/ </a:t>
            </a:r>
            <a:endParaRPr lang="ru-RU" altLang="ru-RU" sz="2000" dirty="0"/>
          </a:p>
          <a:p>
            <a:r>
              <a:rPr lang="ru-RU" sz="2000" b="1" dirty="0">
                <a:solidFill>
                  <a:schemeClr val="tx1"/>
                </a:solidFill>
              </a:rPr>
              <a:t>8(800) 302-99-10</a:t>
            </a:r>
          </a:p>
          <a:p>
            <a:endParaRPr lang="ru-RU" dirty="0">
              <a:solidFill>
                <a:srgbClr val="425B93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60E6-A09A-4B08-B80C-2A5EB59690F2}" type="slidenum">
              <a:rPr lang="ru-RU" smtClean="0"/>
              <a:pPr/>
              <a:t>75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A72485-32C9-4D9A-8E4B-3F4BA541E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84" y="3164530"/>
            <a:ext cx="1470228" cy="1470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16684" y="1942694"/>
            <a:ext cx="3480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Соцсети</a:t>
            </a:r>
            <a:r>
              <a:rPr lang="ru-RU" sz="2400" b="1" dirty="0"/>
              <a:t>:</a:t>
            </a:r>
          </a:p>
          <a:p>
            <a:endParaRPr lang="ru-RU" dirty="0"/>
          </a:p>
          <a:p>
            <a:r>
              <a:rPr lang="en-US" dirty="0">
                <a:hlinkClick r:id="rId5"/>
              </a:rPr>
              <a:t>https://vk.com/public202471653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387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6192" y="507298"/>
            <a:ext cx="6910635" cy="49229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О нашей школе</a:t>
            </a:r>
            <a:endParaRPr lang="ru-RU" altLang="ru-RU" sz="2800" dirty="0">
              <a:solidFill>
                <a:srgbClr val="FF00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006" y="2063702"/>
            <a:ext cx="5537080" cy="2730595"/>
          </a:xfrm>
        </p:spPr>
        <p:txBody>
          <a:bodyPr/>
          <a:lstStyle/>
          <a:p>
            <a:pPr marL="0">
              <a:lnSpc>
                <a:spcPct val="110000"/>
              </a:lnSpc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МБОУ СОШ №1 находится в г. Михайловск, Ставропольский край</a:t>
            </a:r>
          </a:p>
          <a:p>
            <a:pPr marL="0">
              <a:lnSpc>
                <a:spcPct val="110000"/>
              </a:lnSpc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В школе работает 57 педагогов, обучается 1098 учеников</a:t>
            </a:r>
          </a:p>
          <a:p>
            <a:pPr marL="0">
              <a:lnSpc>
                <a:spcPct val="110000"/>
              </a:lnSpc>
            </a:pPr>
            <a:r>
              <a:rPr lang="ru-RU" alt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Используем облачную систему «1С:Образование» с 2020 г</a:t>
            </a:r>
          </a:p>
        </p:txBody>
      </p:sp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10799899" y="6320534"/>
            <a:ext cx="1019919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287002BA-4EB2-4FF3-9C45-39AA6E74CF71}" type="slidenum">
              <a:rPr lang="ru-RU" altLang="ru-RU" sz="1333" b="1">
                <a:solidFill>
                  <a:srgbClr val="0D3E65"/>
                </a:solidFill>
              </a:rPr>
              <a:pPr algn="r"/>
              <a:t>8</a:t>
            </a:fld>
            <a:endParaRPr lang="ru-RU" altLang="ru-RU" sz="1333" b="1" dirty="0">
              <a:solidFill>
                <a:srgbClr val="0D3E65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695B03-DBF6-4128-8968-D29E97310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086" y="3284984"/>
            <a:ext cx="6280127" cy="19442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A6E98-3656-5274-4155-4C029C3D3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097" y="841454"/>
            <a:ext cx="3492483" cy="21578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956AA3-FEFB-9918-BE0F-7EAF41719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77" y="1598586"/>
            <a:ext cx="1643446" cy="801716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D466A4A-172E-C4DF-7791-9BD3F0D36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399" y="2543144"/>
            <a:ext cx="17108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604020202020204" charset="-5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604020202020204" charset="-5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604020202020204" charset="-5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604020202020204" charset="-52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604020202020204" charset="-5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 dirty="0">
                <a:solidFill>
                  <a:srgbClr val="D20A11"/>
                </a:solidFill>
              </a:rPr>
              <a:t>1С:ОБРАЗОВАНИЕ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62515-87B5-CB60-879A-C8923AA9E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1С:Образование: инструменты для учителя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5B8460-4482-FE80-A2E2-A499F59A0849}"/>
              </a:ext>
            </a:extLst>
          </p:cNvPr>
          <p:cNvSpPr/>
          <p:nvPr/>
        </p:nvSpPr>
        <p:spPr>
          <a:xfrm>
            <a:off x="291903" y="1358074"/>
            <a:ext cx="7224159" cy="347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Создание тестов при помощи конструктора, в основном это выбор варианта, соединение частей, запись ответа или загрузка файла выполненного Д/3.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Размещение материалов к занятию: презентации, электронные книги и тетради для работы дома и для изучения материла.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При самостоятельном изучении новой темы предлагаю учащимся воспользоваться ресурсами образовательного видео портала: </a:t>
            </a: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http://interneturok.ru</a:t>
            </a: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, которую можно разместить на сайте 1С.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999" dirty="0">
              <a:latin typeface="Futura PT Demi" panose="020B0702020204020303" pitchFamily="34" charset="0"/>
            </a:endParaRPr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420E9FCD-F250-87AD-6BC1-B3EAD0B42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0" b="6964"/>
          <a:stretch>
            <a:fillRect/>
          </a:stretch>
        </p:blipFill>
        <p:spPr bwMode="auto">
          <a:xfrm>
            <a:off x="7824192" y="1628800"/>
            <a:ext cx="422137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77E503-CC55-16F8-F7D0-B2712B3CD2F2}"/>
              </a:ext>
            </a:extLst>
          </p:cNvPr>
          <p:cNvSpPr txBox="1"/>
          <p:nvPr/>
        </p:nvSpPr>
        <p:spPr>
          <a:xfrm>
            <a:off x="587388" y="4643621"/>
            <a:ext cx="11017224" cy="1907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9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Итог работы: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За  годы работы на платформе накопился достаточно большой материал презентаций, тестов, ресурсов, которые легко назначить новым ученикам.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99" dirty="0">
                <a:latin typeface="Calibri" panose="020F0502020204030204" pitchFamily="34" charset="0"/>
                <a:cs typeface="Calibri" panose="020F0502020204030204" pitchFamily="34" charset="0"/>
              </a:rPr>
              <a:t>Детям очень нравятся такие задания, так как нужно просто зайти на сайт и сделать необходимое задание онлайн, без всяких записей в тетради и тут же увидеть свой результат.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14677</TotalTime>
  <Words>3613</Words>
  <Application>Microsoft Office PowerPoint</Application>
  <PresentationFormat>Широкоэкранный</PresentationFormat>
  <Paragraphs>411</Paragraphs>
  <Slides>75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6" baseType="lpstr">
      <vt:lpstr>Arial</vt:lpstr>
      <vt:lpstr>Calibri</vt:lpstr>
      <vt:lpstr>Calibri Light</vt:lpstr>
      <vt:lpstr>Chelsea Market</vt:lpstr>
      <vt:lpstr>Circe</vt:lpstr>
      <vt:lpstr>Courier New</vt:lpstr>
      <vt:lpstr>Futura PT Demi</vt:lpstr>
      <vt:lpstr>Times New Roman</vt:lpstr>
      <vt:lpstr>Wingdings</vt:lpstr>
      <vt:lpstr>Тема Office</vt:lpstr>
      <vt:lpstr>Acrobat Document</vt:lpstr>
      <vt:lpstr> Онлайн-педсовет «Цифровая образовательная среда школы: опыт решения актуальных задач организации учебного процесса»   </vt:lpstr>
      <vt:lpstr>1С:Образование: основные возможности для организации учебного процесса в цифровой образовательной среде</vt:lpstr>
      <vt:lpstr>Школы – центры экспертизы 1С:Образование</vt:lpstr>
      <vt:lpstr>Сегодня в программе</vt:lpstr>
      <vt:lpstr>Как эффективно использовать цифровые инструменты и ресурсы на уроке: делимся опытом </vt:lpstr>
      <vt:lpstr>Эффективное использование цифровых  инструментов и ресурсов платформы «1С:Образование» на уроках  английского языка в старшей школе</vt:lpstr>
      <vt:lpstr>Презентация PowerPoint</vt:lpstr>
      <vt:lpstr>О нашей школе</vt:lpstr>
      <vt:lpstr>1С:Образование: инструменты для учителя</vt:lpstr>
      <vt:lpstr>Презентация PowerPoint</vt:lpstr>
      <vt:lpstr>Презентация PowerPoint</vt:lpstr>
      <vt:lpstr>Использование платформы «1С:Образование» на уроках русского языка</vt:lpstr>
      <vt:lpstr>Ресурсы</vt:lpstr>
      <vt:lpstr>Библиотека содержит готовый многообразный материал по учебным предметам</vt:lpstr>
      <vt:lpstr>Презентация PowerPoint</vt:lpstr>
      <vt:lpstr>Презентация PowerPoint</vt:lpstr>
      <vt:lpstr>Цифровые ресурсы в начальной школе</vt:lpstr>
      <vt:lpstr>«Расскажи мне, и я забуду, покажи мне, и я запомню, вовлеки меня – и я пойму», -  гласит китайская мудрость. </vt:lpstr>
      <vt:lpstr>Презентация PowerPoint</vt:lpstr>
      <vt:lpstr>Как организовать подготовку школьников к государственной итоговой аттестации </vt:lpstr>
      <vt:lpstr>Материалы для подготовки к профильному ЕГЭ и ОГЭ по математике в системе «1С:Образование»</vt:lpstr>
      <vt:lpstr>Цифровые учебные материалы для подготовки к ЕГЭ по информатике</vt:lpstr>
      <vt:lpstr>Теория</vt:lpstr>
      <vt:lpstr>Тренажеры</vt:lpstr>
      <vt:lpstr>Задачи для самостоятельного решения</vt:lpstr>
      <vt:lpstr>Русский язык. Материалы для подготовки к ЕГЭ и ОГЭ</vt:lpstr>
      <vt:lpstr>Задачи электронных лингвистических тренажеров</vt:lpstr>
      <vt:lpstr>Структура и содержание лингвистических электронных тренажеров</vt:lpstr>
      <vt:lpstr>Опыт Учебного центра № 1</vt:lpstr>
      <vt:lpstr>Что дают цифровые инструменты</vt:lpstr>
      <vt:lpstr>Как администрации управлять учебным процессом, если он «ушел в цифру»?  Мнение директора школы</vt:lpstr>
      <vt:lpstr> Школа № 1  в  условиях  современных  вызовов</vt:lpstr>
      <vt:lpstr>Презентация PowerPoint</vt:lpstr>
      <vt:lpstr>    Школа № 1  в  условиях  современных  вызовов </vt:lpstr>
      <vt:lpstr>Обновленные ПООП и ФГОС: как без лишних трудозатрат оценить достижение планируемых результатов</vt:lpstr>
      <vt:lpstr>Оценка качества образования в школе: что изменилось за последние годы?</vt:lpstr>
      <vt:lpstr>Примерные рабочие программы по предметам https://edsoo.ru/Primernie_rabochie_progra.htm </vt:lpstr>
      <vt:lpstr>Особенности оценки предметных результатов</vt:lpstr>
      <vt:lpstr>Универсальные кодификаторы для процедур оценки качества образования  https://fipi.ru/metodicheskaya-kopilka/univers-kodifikatory-oko </vt:lpstr>
      <vt:lpstr>Система «1С:Оценка качества образования»</vt:lpstr>
      <vt:lpstr>Математика, 5 класс</vt:lpstr>
      <vt:lpstr>Проведение нетрадиционных форм уроков и контроль знаний с использованием цифровых  ресурсов</vt:lpstr>
      <vt:lpstr>Нетрадиционные уроки в преподавании общественных дисциплин</vt:lpstr>
      <vt:lpstr>Нетрадиционные формы уроков</vt:lpstr>
      <vt:lpstr>Цифровая библиотека системы 1С:Образование: учебные пособия по общественным дисциплинам</vt:lpstr>
      <vt:lpstr>Урок-форум</vt:lpstr>
      <vt:lpstr>Урок-экскурсия</vt:lpstr>
      <vt:lpstr>Урок-дискуссия</vt:lpstr>
      <vt:lpstr>Урок-деловая игра</vt:lpstr>
      <vt:lpstr>Урок-суд</vt:lpstr>
      <vt:lpstr>Создайте свой собственный неповторимый урок</vt:lpstr>
      <vt:lpstr>Цифровые методы контроля образовательных результатов</vt:lpstr>
      <vt:lpstr>Варианты заданий</vt:lpstr>
      <vt:lpstr>Варианты заданий: распределение в контейнеры</vt:lpstr>
      <vt:lpstr>Варианты заданий: установление соответствия</vt:lpstr>
      <vt:lpstr>Варианты заданий: ввод текста</vt:lpstr>
      <vt:lpstr>Назначение заданий учащимся</vt:lpstr>
      <vt:lpstr>Настройка параметров прохождения теста</vt:lpstr>
      <vt:lpstr>Создание тестового задания</vt:lpstr>
      <vt:lpstr>Презентация PowerPoint</vt:lpstr>
      <vt:lpstr>        Итоги</vt:lpstr>
      <vt:lpstr>Как учителю спастись от стресса и перегрузок, вернуть способность радоваться простым вещам: практические советы психолога</vt:lpstr>
      <vt:lpstr>Что нам нужно знать о стрессе</vt:lpstr>
      <vt:lpstr>Что нам нужно знать о стрессе</vt:lpstr>
      <vt:lpstr> Как же учителю побороть стресс на практике? </vt:lpstr>
      <vt:lpstr> Как же учителю побороть стресс на практике? </vt:lpstr>
      <vt:lpstr> Как же учителю побороть стресс на практике? </vt:lpstr>
      <vt:lpstr> Как же учителю побороть стресс на практике? </vt:lpstr>
      <vt:lpstr> Как же учителю побороть стресс на практике? </vt:lpstr>
      <vt:lpstr>Подведение итогов и ответы на вопросы</vt:lpstr>
      <vt:lpstr>Как подключиться к системе «1С:Образование»</vt:lpstr>
      <vt:lpstr>Как подключиться к системе «1С:Оценка качества образования»</vt:lpstr>
      <vt:lpstr>Совместное использование систем «1С:Образование» и «1С:Оценка качества образования»</vt:lpstr>
      <vt:lpstr>Разработка верифицированного контента и программ для школьного образования  с 1996 г.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Кадыков Сергей Владимирович</dc:creator>
  <cp:lastModifiedBy>Tatyana Chernetskaya</cp:lastModifiedBy>
  <cp:revision>344</cp:revision>
  <dcterms:created xsi:type="dcterms:W3CDTF">2018-08-08T13:50:28Z</dcterms:created>
  <dcterms:modified xsi:type="dcterms:W3CDTF">2022-11-03T10:44:47Z</dcterms:modified>
</cp:coreProperties>
</file>