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466" r:id="rId3"/>
    <p:sldId id="1076" r:id="rId4"/>
    <p:sldId id="305" r:id="rId5"/>
    <p:sldId id="455" r:id="rId6"/>
    <p:sldId id="356" r:id="rId7"/>
    <p:sldId id="457" r:id="rId8"/>
    <p:sldId id="461" r:id="rId9"/>
    <p:sldId id="460" r:id="rId10"/>
    <p:sldId id="1080" r:id="rId11"/>
    <p:sldId id="1081" r:id="rId12"/>
    <p:sldId id="1082" r:id="rId13"/>
    <p:sldId id="1079" r:id="rId14"/>
    <p:sldId id="1078" r:id="rId15"/>
    <p:sldId id="1077" r:id="rId16"/>
    <p:sldId id="1087" r:id="rId17"/>
    <p:sldId id="1083" r:id="rId18"/>
    <p:sldId id="1084" r:id="rId19"/>
    <p:sldId id="1085" r:id="rId20"/>
    <p:sldId id="1086" r:id="rId21"/>
    <p:sldId id="31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89015" autoAdjust="0"/>
  </p:normalViewPr>
  <p:slideViewPr>
    <p:cSldViewPr snapToGrid="0">
      <p:cViewPr varScale="1">
        <p:scale>
          <a:sx n="99" d="100"/>
          <a:sy n="99" d="100"/>
        </p:scale>
        <p:origin x="-120" y="-2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/>
      <dgm:spPr>
        <a:solidFill>
          <a:srgbClr val="FFCC66"/>
        </a:solidFill>
      </dgm:spPr>
      <dgm:t>
        <a:bodyPr/>
        <a:lstStyle/>
        <a:p>
          <a:r>
            <a:rPr lang="ru-RU" dirty="0"/>
            <a:t>Результаты учебной деятельности:</a:t>
          </a:r>
        </a:p>
        <a:p>
          <a:r>
            <a:rPr lang="ru-RU" dirty="0"/>
            <a:t>Даты и темы занятий</a:t>
          </a:r>
        </a:p>
        <a:p>
          <a:r>
            <a:rPr lang="ru-RU" dirty="0"/>
            <a:t>Домашние задания </a:t>
          </a:r>
        </a:p>
        <a:p>
          <a:r>
            <a:rPr lang="ru-RU" dirty="0"/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Данные об организации учебного процесса: </a:t>
          </a:r>
        </a:p>
        <a:p>
          <a:r>
            <a:rPr lang="ru-RU" dirty="0"/>
            <a:t>Списки пользователей</a:t>
          </a:r>
        </a:p>
        <a:p>
          <a:r>
            <a:rPr lang="ru-RU" dirty="0"/>
            <a:t>Кураторство </a:t>
          </a:r>
        </a:p>
        <a:p>
          <a:r>
            <a:rPr lang="ru-RU" dirty="0"/>
            <a:t>Учебные периоды</a:t>
          </a:r>
        </a:p>
        <a:p>
          <a:r>
            <a:rPr lang="ru-RU" dirty="0"/>
            <a:t>Журнальные страницы и т.д.</a:t>
          </a:r>
        </a:p>
        <a:p>
          <a:endParaRPr lang="ru-RU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D532D-72CF-472B-ADA5-1ECF9633C0C4}" type="pres">
      <dgm:prSet presAssocID="{6778B6F6-7AD1-4915-AFCF-CB35CE2565A7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753B9-2AEE-41E9-A63E-E7FDD6B2EB7A}" type="pres">
      <dgm:prSet presAssocID="{6778B6F6-7AD1-4915-AFCF-CB35CE2565A7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CD88C1F-111B-474F-BC77-EE831A87EA9D}" type="pres">
      <dgm:prSet presAssocID="{6778B6F6-7AD1-4915-AFCF-CB35CE2565A7}" presName="TopArrow" presStyleLbl="node1" presStyleIdx="0" presStyleCnt="2"/>
      <dgm:spPr>
        <a:solidFill>
          <a:srgbClr val="00553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/>
      <dgm:spPr>
        <a:solidFill>
          <a:srgbClr val="005531"/>
        </a:solidFill>
      </dgm:spPr>
    </dgm:pt>
  </dgm:ptLst>
  <dgm:cxnLst>
    <dgm:cxn modelId="{8DDCACE3-E2B0-43DD-802B-59628EDCB87C}" type="presOf" srcId="{DC486853-53E5-456C-B0C6-906684654E81}" destId="{2C2D532D-72CF-472B-ADA5-1ECF9633C0C4}" srcOrd="1" destOrd="0" presId="urn:microsoft.com/office/officeart/2009/layout/ReverseList"/>
    <dgm:cxn modelId="{59CDE7CD-4511-4BE4-A179-32CFC8D84FC2}" type="presOf" srcId="{3C884965-392D-4968-B3B8-8017ACFC185A}" destId="{79112907-CDD6-4471-8594-2BF79504EFFC}" srcOrd="0" destOrd="0" presId="urn:microsoft.com/office/officeart/2009/layout/ReverseList"/>
    <dgm:cxn modelId="{050C4499-90BB-43D4-BB44-D5476F06A338}" type="presOf" srcId="{6778B6F6-7AD1-4915-AFCF-CB35CE2565A7}" destId="{363D1222-8CCD-4078-940A-6DA3C6C348DA}" srcOrd="0" destOrd="0" presId="urn:microsoft.com/office/officeart/2009/layout/ReverseList"/>
    <dgm:cxn modelId="{1E22953D-C92A-481A-9D30-14DB95D8C547}" type="presOf" srcId="{3C884965-392D-4968-B3B8-8017ACFC185A}" destId="{18E753B9-2AEE-41E9-A63E-E7FDD6B2EB7A}" srcOrd="1" destOrd="0" presId="urn:microsoft.com/office/officeart/2009/layout/ReverseList"/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FD32D61D-B252-4779-918A-FD300E161DE4}" type="presOf" srcId="{DC486853-53E5-456C-B0C6-906684654E81}" destId="{5E8D787B-D7F0-4493-9700-D509D1C5447B}" srcOrd="0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C3DCA6D5-3E0B-4804-83D4-6ED4010EE09C}" type="presParOf" srcId="{363D1222-8CCD-4078-940A-6DA3C6C348DA}" destId="{5E8D787B-D7F0-4493-9700-D509D1C5447B}" srcOrd="0" destOrd="0" presId="urn:microsoft.com/office/officeart/2009/layout/ReverseList"/>
    <dgm:cxn modelId="{32C5A08B-2503-4406-B6A7-39415502926A}" type="presParOf" srcId="{363D1222-8CCD-4078-940A-6DA3C6C348DA}" destId="{2C2D532D-72CF-472B-ADA5-1ECF9633C0C4}" srcOrd="1" destOrd="0" presId="urn:microsoft.com/office/officeart/2009/layout/ReverseList"/>
    <dgm:cxn modelId="{DF8E7F45-634A-4B59-AA6A-379E8B4DA922}" type="presParOf" srcId="{363D1222-8CCD-4078-940A-6DA3C6C348DA}" destId="{79112907-CDD6-4471-8594-2BF79504EFFC}" srcOrd="2" destOrd="0" presId="urn:microsoft.com/office/officeart/2009/layout/ReverseList"/>
    <dgm:cxn modelId="{E1318928-1BDF-40B4-B764-4928AEAE8F85}" type="presParOf" srcId="{363D1222-8CCD-4078-940A-6DA3C6C348DA}" destId="{18E753B9-2AEE-41E9-A63E-E7FDD6B2EB7A}" srcOrd="3" destOrd="0" presId="urn:microsoft.com/office/officeart/2009/layout/ReverseList"/>
    <dgm:cxn modelId="{2FEE88DC-2031-4755-9D84-5B17C5A96790}" type="presParOf" srcId="{363D1222-8CCD-4078-940A-6DA3C6C348DA}" destId="{7CD88C1F-111B-474F-BC77-EE831A87EA9D}" srcOrd="4" destOrd="0" presId="urn:microsoft.com/office/officeart/2009/layout/ReverseList"/>
    <dgm:cxn modelId="{78223B7A-30DD-4D55-A5A2-61B7C7FD318E}" type="presParOf" srcId="{363D1222-8CCD-4078-940A-6DA3C6C348DA}" destId="{A97B1222-94D1-4F36-A8B6-44C5097DCA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410851-368E-40CB-8C1A-AAC82793CD1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A60D49-2B64-4B94-B216-CFA9E1E38BC3}">
      <dgm:prSet phldrT="[Текст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Развитие проекта «Центр экспертизы 1С:Образование»</a:t>
          </a:r>
        </a:p>
      </dgm:t>
    </dgm:pt>
    <dgm:pt modelId="{F54ABC4A-BF1F-42BE-8639-D71246BF2F43}" type="parTrans" cxnId="{0971DA94-9F20-4563-96FD-B2237E0B8557}">
      <dgm:prSet/>
      <dgm:spPr/>
      <dgm:t>
        <a:bodyPr/>
        <a:lstStyle/>
        <a:p>
          <a:endParaRPr lang="ru-RU"/>
        </a:p>
      </dgm:t>
    </dgm:pt>
    <dgm:pt modelId="{70601189-0020-4D59-B2DC-2C2CA1D9264B}" type="sibTrans" cxnId="{0971DA94-9F20-4563-96FD-B2237E0B8557}">
      <dgm:prSet/>
      <dgm:spPr/>
      <dgm:t>
        <a:bodyPr/>
        <a:lstStyle/>
        <a:p>
          <a:endParaRPr lang="ru-RU"/>
        </a:p>
      </dgm:t>
    </dgm:pt>
    <dgm:pt modelId="{DD77A3FF-FADA-4D51-AFC4-04E6CE96E55E}">
      <dgm:prSet phldrT="[Текст]"/>
      <dgm:spPr>
        <a:solidFill>
          <a:schemeClr val="accent6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Приглашаем к сотрудничеству учителей-методистов</a:t>
          </a:r>
        </a:p>
      </dgm:t>
    </dgm:pt>
    <dgm:pt modelId="{54CBD3E8-6485-4E7A-A9F8-72ACA251E911}" type="parTrans" cxnId="{509A1CF0-B526-49EE-A110-32DD2C6C69E4}">
      <dgm:prSet/>
      <dgm:spPr/>
      <dgm:t>
        <a:bodyPr/>
        <a:lstStyle/>
        <a:p>
          <a:endParaRPr lang="ru-RU"/>
        </a:p>
      </dgm:t>
    </dgm:pt>
    <dgm:pt modelId="{96EE4B41-0F18-4499-817D-F04C3FFDF400}" type="sibTrans" cxnId="{509A1CF0-B526-49EE-A110-32DD2C6C69E4}">
      <dgm:prSet/>
      <dgm:spPr/>
      <dgm:t>
        <a:bodyPr/>
        <a:lstStyle/>
        <a:p>
          <a:endParaRPr lang="ru-RU"/>
        </a:p>
      </dgm:t>
    </dgm:pt>
    <dgm:pt modelId="{065066B7-499C-49F0-BD82-A97841E0C39F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>
              <a:solidFill>
                <a:schemeClr val="tx1"/>
              </a:solidFill>
            </a:rPr>
            <a:t>Августовский «Методический акселератор»</a:t>
          </a:r>
          <a:endParaRPr lang="ru-RU" dirty="0">
            <a:solidFill>
              <a:schemeClr val="tx1"/>
            </a:solidFill>
          </a:endParaRPr>
        </a:p>
      </dgm:t>
    </dgm:pt>
    <dgm:pt modelId="{C2767634-2D9F-4E3A-AAB1-F0441F352D29}" type="parTrans" cxnId="{5983C19C-DCB7-47B9-B7FF-515B0461B84A}">
      <dgm:prSet/>
      <dgm:spPr/>
      <dgm:t>
        <a:bodyPr/>
        <a:lstStyle/>
        <a:p>
          <a:endParaRPr lang="ru-RU"/>
        </a:p>
      </dgm:t>
    </dgm:pt>
    <dgm:pt modelId="{4838CE3D-73CE-483E-9807-F3A69E8A8588}" type="sibTrans" cxnId="{5983C19C-DCB7-47B9-B7FF-515B0461B84A}">
      <dgm:prSet/>
      <dgm:spPr/>
      <dgm:t>
        <a:bodyPr/>
        <a:lstStyle/>
        <a:p>
          <a:endParaRPr lang="ru-RU"/>
        </a:p>
      </dgm:t>
    </dgm:pt>
    <dgm:pt modelId="{9D62F5DB-BD4A-4A37-A977-30C8C5666D9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Розыгрыш бесплатных подписок на 12 месяцев</a:t>
          </a:r>
        </a:p>
      </dgm:t>
    </dgm:pt>
    <dgm:pt modelId="{C72ACC12-85C2-474A-B86E-CE0B857DE707}" type="parTrans" cxnId="{9F700322-CE22-4A7D-8D5B-A6915A01A932}">
      <dgm:prSet/>
      <dgm:spPr/>
      <dgm:t>
        <a:bodyPr/>
        <a:lstStyle/>
        <a:p>
          <a:endParaRPr lang="ru-RU"/>
        </a:p>
      </dgm:t>
    </dgm:pt>
    <dgm:pt modelId="{EA88882E-52B3-49B9-8978-095039109D06}" type="sibTrans" cxnId="{9F700322-CE22-4A7D-8D5B-A6915A01A932}">
      <dgm:prSet/>
      <dgm:spPr/>
      <dgm:t>
        <a:bodyPr/>
        <a:lstStyle/>
        <a:p>
          <a:endParaRPr lang="ru-RU"/>
        </a:p>
      </dgm:t>
    </dgm:pt>
    <dgm:pt modelId="{07B7636D-A9D4-4E55-9010-E2858071D64E}" type="pres">
      <dgm:prSet presAssocID="{A9410851-368E-40CB-8C1A-AAC82793CD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5D15FD-99BD-40AF-BF2D-394B696C36C5}" type="pres">
      <dgm:prSet presAssocID="{A9410851-368E-40CB-8C1A-AAC82793CD11}" presName="cycle" presStyleCnt="0"/>
      <dgm:spPr/>
    </dgm:pt>
    <dgm:pt modelId="{6A721E16-DD0E-4939-B186-F3586A3AAA33}" type="pres">
      <dgm:prSet presAssocID="{B0A60D49-2B64-4B94-B216-CFA9E1E38BC3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E3657-FC7F-4128-B46F-50DF0D8ED388}" type="pres">
      <dgm:prSet presAssocID="{70601189-0020-4D59-B2DC-2C2CA1D9264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7F6E56D-529F-4E8B-8D1A-21B5D04A2BAD}" type="pres">
      <dgm:prSet presAssocID="{DD77A3FF-FADA-4D51-AFC4-04E6CE96E55E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7BB9BD-179C-4082-B437-DE03E4B89CAC}" type="pres">
      <dgm:prSet presAssocID="{065066B7-499C-49F0-BD82-A97841E0C39F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BF125-E8F2-458E-A56C-016D23E0A031}" type="pres">
      <dgm:prSet presAssocID="{9D62F5DB-BD4A-4A37-A977-30C8C5666D96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ED230-2BDC-4A97-8ED3-D8B6A71A7223}" type="presOf" srcId="{A9410851-368E-40CB-8C1A-AAC82793CD11}" destId="{07B7636D-A9D4-4E55-9010-E2858071D64E}" srcOrd="0" destOrd="0" presId="urn:microsoft.com/office/officeart/2005/8/layout/cycle3"/>
    <dgm:cxn modelId="{3C09FDBF-8680-4B36-9EBD-AE1FEA29FBAB}" type="presOf" srcId="{9D62F5DB-BD4A-4A37-A977-30C8C5666D96}" destId="{034BF125-E8F2-458E-A56C-016D23E0A031}" srcOrd="0" destOrd="0" presId="urn:microsoft.com/office/officeart/2005/8/layout/cycle3"/>
    <dgm:cxn modelId="{0971DA94-9F20-4563-96FD-B2237E0B8557}" srcId="{A9410851-368E-40CB-8C1A-AAC82793CD11}" destId="{B0A60D49-2B64-4B94-B216-CFA9E1E38BC3}" srcOrd="0" destOrd="0" parTransId="{F54ABC4A-BF1F-42BE-8639-D71246BF2F43}" sibTransId="{70601189-0020-4D59-B2DC-2C2CA1D9264B}"/>
    <dgm:cxn modelId="{45A84F28-2D89-4413-825E-9627F133E85F}" type="presOf" srcId="{70601189-0020-4D59-B2DC-2C2CA1D9264B}" destId="{D5FE3657-FC7F-4128-B46F-50DF0D8ED388}" srcOrd="0" destOrd="0" presId="urn:microsoft.com/office/officeart/2005/8/layout/cycle3"/>
    <dgm:cxn modelId="{509A1CF0-B526-49EE-A110-32DD2C6C69E4}" srcId="{A9410851-368E-40CB-8C1A-AAC82793CD11}" destId="{DD77A3FF-FADA-4D51-AFC4-04E6CE96E55E}" srcOrd="1" destOrd="0" parTransId="{54CBD3E8-6485-4E7A-A9F8-72ACA251E911}" sibTransId="{96EE4B41-0F18-4499-817D-F04C3FFDF400}"/>
    <dgm:cxn modelId="{5983C19C-DCB7-47B9-B7FF-515B0461B84A}" srcId="{A9410851-368E-40CB-8C1A-AAC82793CD11}" destId="{065066B7-499C-49F0-BD82-A97841E0C39F}" srcOrd="2" destOrd="0" parTransId="{C2767634-2D9F-4E3A-AAB1-F0441F352D29}" sibTransId="{4838CE3D-73CE-483E-9807-F3A69E8A8588}"/>
    <dgm:cxn modelId="{0FBCCCB4-EED9-4CFE-B988-83537D86FC21}" type="presOf" srcId="{DD77A3FF-FADA-4D51-AFC4-04E6CE96E55E}" destId="{57F6E56D-529F-4E8B-8D1A-21B5D04A2BAD}" srcOrd="0" destOrd="0" presId="urn:microsoft.com/office/officeart/2005/8/layout/cycle3"/>
    <dgm:cxn modelId="{B5F80724-C679-48A7-AB8E-3C83CA756945}" type="presOf" srcId="{065066B7-499C-49F0-BD82-A97841E0C39F}" destId="{D67BB9BD-179C-4082-B437-DE03E4B89CAC}" srcOrd="0" destOrd="0" presId="urn:microsoft.com/office/officeart/2005/8/layout/cycle3"/>
    <dgm:cxn modelId="{9F700322-CE22-4A7D-8D5B-A6915A01A932}" srcId="{A9410851-368E-40CB-8C1A-AAC82793CD11}" destId="{9D62F5DB-BD4A-4A37-A977-30C8C5666D96}" srcOrd="3" destOrd="0" parTransId="{C72ACC12-85C2-474A-B86E-CE0B857DE707}" sibTransId="{EA88882E-52B3-49B9-8978-095039109D06}"/>
    <dgm:cxn modelId="{0B9814C3-9C3F-4A5C-9B66-9AFD33790AFA}" type="presOf" srcId="{B0A60D49-2B64-4B94-B216-CFA9E1E38BC3}" destId="{6A721E16-DD0E-4939-B186-F3586A3AAA33}" srcOrd="0" destOrd="0" presId="urn:microsoft.com/office/officeart/2005/8/layout/cycle3"/>
    <dgm:cxn modelId="{5AB50313-2DF8-479F-A6AE-02BD3EE25A39}" type="presParOf" srcId="{07B7636D-A9D4-4E55-9010-E2858071D64E}" destId="{F45D15FD-99BD-40AF-BF2D-394B696C36C5}" srcOrd="0" destOrd="0" presId="urn:microsoft.com/office/officeart/2005/8/layout/cycle3"/>
    <dgm:cxn modelId="{4C5BA0A5-C027-4762-BF79-1B0654298768}" type="presParOf" srcId="{F45D15FD-99BD-40AF-BF2D-394B696C36C5}" destId="{6A721E16-DD0E-4939-B186-F3586A3AAA33}" srcOrd="0" destOrd="0" presId="urn:microsoft.com/office/officeart/2005/8/layout/cycle3"/>
    <dgm:cxn modelId="{2DC0C03C-E8DC-490A-9579-51269CE20C52}" type="presParOf" srcId="{F45D15FD-99BD-40AF-BF2D-394B696C36C5}" destId="{D5FE3657-FC7F-4128-B46F-50DF0D8ED388}" srcOrd="1" destOrd="0" presId="urn:microsoft.com/office/officeart/2005/8/layout/cycle3"/>
    <dgm:cxn modelId="{4A91A1FF-C7F9-4DED-B7FE-803ADD3124DC}" type="presParOf" srcId="{F45D15FD-99BD-40AF-BF2D-394B696C36C5}" destId="{57F6E56D-529F-4E8B-8D1A-21B5D04A2BAD}" srcOrd="2" destOrd="0" presId="urn:microsoft.com/office/officeart/2005/8/layout/cycle3"/>
    <dgm:cxn modelId="{DB95C5D5-8233-4DAC-BA3D-441DD570E5E4}" type="presParOf" srcId="{F45D15FD-99BD-40AF-BF2D-394B696C36C5}" destId="{D67BB9BD-179C-4082-B437-DE03E4B89CAC}" srcOrd="3" destOrd="0" presId="urn:microsoft.com/office/officeart/2005/8/layout/cycle3"/>
    <dgm:cxn modelId="{8ACEC3EE-49D4-44EC-89BB-AAAADC79F137}" type="presParOf" srcId="{F45D15FD-99BD-40AF-BF2D-394B696C36C5}" destId="{034BF125-E8F2-458E-A56C-016D23E0A031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1317057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Результаты учебной деятельности: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Даты и темы занятий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Домашние задания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Оценки и неявки и т.д.</a:t>
          </a:r>
        </a:p>
      </dsp:txBody>
      <dsp:txXfrm rot="5400000">
        <a:off x="1985464" y="916824"/>
        <a:ext cx="1732284" cy="2802338"/>
      </dsp:txXfrm>
    </dsp:sp>
    <dsp:sp modelId="{18E753B9-2AEE-41E9-A63E-E7FDD6B2EB7A}">
      <dsp:nvSpPr>
        <dsp:cNvPr id="0" name=""/>
        <dsp:cNvSpPr/>
      </dsp:nvSpPr>
      <dsp:spPr>
        <a:xfrm rot="5400000">
          <a:off x="3220959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Данные об организации учебного процесса: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Списки пользователей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Кураторство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Учебные периоды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Журнальные страницы и т.д.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3800446" y="916824"/>
        <a:ext cx="1732284" cy="2802338"/>
      </dsp:txXfrm>
    </dsp:sp>
    <dsp:sp modelId="{7CD88C1F-111B-474F-BC77-EE831A87EA9D}">
      <dsp:nvSpPr>
        <dsp:cNvPr id="0" name=""/>
        <dsp:cNvSpPr/>
      </dsp:nvSpPr>
      <dsp:spPr>
        <a:xfrm>
          <a:off x="2806960" y="0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2806960" y="2731714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657-FC7F-4128-B46F-50DF0D8ED388}">
      <dsp:nvSpPr>
        <dsp:cNvPr id="0" name=""/>
        <dsp:cNvSpPr/>
      </dsp:nvSpPr>
      <dsp:spPr>
        <a:xfrm>
          <a:off x="2967098" y="-128117"/>
          <a:ext cx="4581403" cy="4581403"/>
        </a:xfrm>
        <a:prstGeom prst="circularArrow">
          <a:avLst>
            <a:gd name="adj1" fmla="val 4668"/>
            <a:gd name="adj2" fmla="val 272909"/>
            <a:gd name="adj3" fmla="val 12811851"/>
            <a:gd name="adj4" fmla="val 18044231"/>
            <a:gd name="adj5" fmla="val 484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21E16-DD0E-4939-B186-F3586A3AAA33}">
      <dsp:nvSpPr>
        <dsp:cNvPr id="0" name=""/>
        <dsp:cNvSpPr/>
      </dsp:nvSpPr>
      <dsp:spPr>
        <a:xfrm>
          <a:off x="3725130" y="843"/>
          <a:ext cx="3065338" cy="15326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</a:rPr>
            <a:t>Развитие проекта «Центр экспертизы 1С:Образование»</a:t>
          </a:r>
        </a:p>
      </dsp:txBody>
      <dsp:txXfrm>
        <a:off x="3799949" y="75662"/>
        <a:ext cx="2915700" cy="1383031"/>
      </dsp:txXfrm>
    </dsp:sp>
    <dsp:sp modelId="{57F6E56D-529F-4E8B-8D1A-21B5D04A2BAD}">
      <dsp:nvSpPr>
        <dsp:cNvPr id="0" name=""/>
        <dsp:cNvSpPr/>
      </dsp:nvSpPr>
      <dsp:spPr>
        <a:xfrm>
          <a:off x="5370158" y="1645871"/>
          <a:ext cx="3065338" cy="153266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</a:rPr>
            <a:t>Приглашаем к сотрудничеству учителей-методистов</a:t>
          </a:r>
        </a:p>
      </dsp:txBody>
      <dsp:txXfrm>
        <a:off x="5444977" y="1720690"/>
        <a:ext cx="2915700" cy="1383031"/>
      </dsp:txXfrm>
    </dsp:sp>
    <dsp:sp modelId="{D67BB9BD-179C-4082-B437-DE03E4B89CAC}">
      <dsp:nvSpPr>
        <dsp:cNvPr id="0" name=""/>
        <dsp:cNvSpPr/>
      </dsp:nvSpPr>
      <dsp:spPr>
        <a:xfrm>
          <a:off x="3725130" y="3290899"/>
          <a:ext cx="3065338" cy="1532669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>
              <a:solidFill>
                <a:schemeClr val="tx1"/>
              </a:solidFill>
            </a:rPr>
            <a:t>Августовский «Методический акселератор»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3799949" y="3365718"/>
        <a:ext cx="2915700" cy="1383031"/>
      </dsp:txXfrm>
    </dsp:sp>
    <dsp:sp modelId="{034BF125-E8F2-458E-A56C-016D23E0A031}">
      <dsp:nvSpPr>
        <dsp:cNvPr id="0" name=""/>
        <dsp:cNvSpPr/>
      </dsp:nvSpPr>
      <dsp:spPr>
        <a:xfrm>
          <a:off x="2080102" y="1645871"/>
          <a:ext cx="3065338" cy="153266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chemeClr val="tx1"/>
              </a:solidFill>
            </a:rPr>
            <a:t>Розыгрыш бесплатных подписок на 12 месяцев</a:t>
          </a:r>
        </a:p>
      </dsp:txBody>
      <dsp:txXfrm>
        <a:off x="2154921" y="1720690"/>
        <a:ext cx="2915700" cy="138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24.05.2022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рассказываем о том, что критерии основаны на большом опыте разработки, анализа рынка и </a:t>
            </a:r>
            <a:r>
              <a:rPr lang="ru-RU" baseline="0" dirty="0" err="1" smtClean="0"/>
              <a:t>потребносей</a:t>
            </a:r>
            <a:r>
              <a:rPr lang="ru-RU" baseline="0" dirty="0" smtClean="0"/>
              <a:t> пользователей, а также их отзывах.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1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Перейти по всем ссылкам и показать сайт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4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страничку курса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41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страничку регистрации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</a:t>
            </a:r>
            <a:r>
              <a:rPr lang="ru-RU" dirty="0" smtClean="0"/>
              <a:t>», имеющая все необходимые сертификаты от регуляторов.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</a:t>
            </a:r>
            <a:r>
              <a:rPr lang="ru-RU" baseline="0" dirty="0" smtClean="0"/>
              <a:t>или колледже цифровую </a:t>
            </a:r>
            <a:r>
              <a:rPr lang="ru-RU" baseline="0" dirty="0"/>
              <a:t>образовательную среду, соответствующую актуальным требованиям.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</a:t>
            </a:r>
            <a:r>
              <a:rPr lang="ru-RU" dirty="0" err="1" smtClean="0"/>
              <a:t>админку</a:t>
            </a:r>
            <a:r>
              <a:rPr lang="ru-RU" dirty="0" smtClean="0"/>
              <a:t> для школы и</a:t>
            </a:r>
            <a:r>
              <a:rPr lang="ru-RU" baseline="0" dirty="0" smtClean="0"/>
              <a:t> для колледжа.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 smtClean="0"/>
              <a:t>Показать библиотеки для школы и колледжа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различные типы учебных материалов из Портфеля в школьной базе.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34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разные типы учебных материалов в школьной базе и загруженный учебник по ИГ в базе для колледжей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Показать, как организовано обучение.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2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отчеты в базе УЦ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15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24.05.2022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24.05.2022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24.05.2022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24.05.2022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24.05.2022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brazovanie.1c.ru/" TargetMode="External"/><Relationship Id="rId3" Type="http://schemas.openxmlformats.org/officeDocument/2006/relationships/hyperlink" Target="https://obrazovanie.1c.ru/education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nie.1c.ru/events/" TargetMode="External"/><Relationship Id="rId5" Type="http://schemas.openxmlformats.org/officeDocument/2006/relationships/hyperlink" Target="https://obrazovanie.1c.ru/books/" TargetMode="External"/><Relationship Id="rId4" Type="http://schemas.openxmlformats.org/officeDocument/2006/relationships/hyperlink" Target="https://obrazovanie.1c.ru/education/quick-star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obrazovanie.1c.ru/events/2021/accelerato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razovanie.1c.ru/educatio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brazovanie.1c.ru/education/cloud/college/" TargetMode="External"/><Relationship Id="rId4" Type="http://schemas.openxmlformats.org/officeDocument/2006/relationships/hyperlink" Target="https://obrazovanie.1c.ru/education/cloud/school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7791" y="1772492"/>
            <a:ext cx="9551350" cy="242414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/>
                <a:latin typeface="Circe"/>
              </a:rPr>
              <a:t>Организаци</a:t>
            </a:r>
            <a:r>
              <a:rPr lang="ru-RU" sz="3600" dirty="0" smtClean="0">
                <a:solidFill>
                  <a:srgbClr val="FF0000"/>
                </a:solidFill>
                <a:latin typeface="Circe"/>
              </a:rPr>
              <a:t>я учебного процесса в цифровой образовательной среде школы или колледжа на основе облачной системы «1С:Образование»</a:t>
            </a:r>
            <a:endParaRPr lang="ru-RU" sz="3600" dirty="0">
              <a:solidFill>
                <a:srgbClr val="FF0000"/>
              </a:solidFill>
              <a:latin typeface="Circe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5216393"/>
            <a:ext cx="9144000" cy="955807"/>
          </a:xfrm>
        </p:spPr>
        <p:txBody>
          <a:bodyPr>
            <a:normAutofit/>
          </a:bodyPr>
          <a:lstStyle/>
          <a:p>
            <a:r>
              <a:rPr lang="ru-RU" dirty="0">
                <a:latin typeface="Circe"/>
              </a:rPr>
              <a:t>Т. А. </a:t>
            </a:r>
            <a:r>
              <a:rPr lang="ru-RU" dirty="0" err="1">
                <a:latin typeface="Circe"/>
              </a:rPr>
              <a:t>Чернецкая</a:t>
            </a:r>
            <a:r>
              <a:rPr lang="ru-RU" dirty="0">
                <a:latin typeface="Circe"/>
              </a:rPr>
              <a:t>, ведущий методист, </a:t>
            </a:r>
            <a:r>
              <a:rPr lang="ru-RU" dirty="0" err="1">
                <a:latin typeface="Circe"/>
              </a:rPr>
              <a:t>к.п.н</a:t>
            </a:r>
            <a:r>
              <a:rPr lang="ru-RU" dirty="0">
                <a:latin typeface="Circe"/>
              </a:rPr>
              <a:t>.</a:t>
            </a:r>
            <a:endParaRPr lang="en-US" dirty="0">
              <a:latin typeface="Circe"/>
            </a:endParaRPr>
          </a:p>
          <a:p>
            <a:r>
              <a:rPr lang="ru-RU" dirty="0">
                <a:latin typeface="Circe"/>
              </a:rPr>
              <a:t>Отдел образовательных программ фирмы «1С»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BC0FBD-AA40-4ADC-9D05-4259654C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28" y="272009"/>
            <a:ext cx="10066746" cy="9382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Настраиваемые отчеты для администрации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E25136-537B-411E-BFE4-A2DC274B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62" y="1865016"/>
            <a:ext cx="5472165" cy="4214237"/>
          </a:xfrm>
        </p:spPr>
        <p:txBody>
          <a:bodyPr/>
          <a:lstStyle/>
          <a:p>
            <a:r>
              <a:rPr lang="ru-RU" dirty="0"/>
              <a:t>Вся информация о действиях пользователей в системе</a:t>
            </a:r>
          </a:p>
          <a:p>
            <a:r>
              <a:rPr lang="ru-RU" dirty="0"/>
              <a:t>Посещаемость системы</a:t>
            </a:r>
          </a:p>
          <a:p>
            <a:r>
              <a:rPr lang="ru-RU" dirty="0"/>
              <a:t>Проведенные онлайн-занятия</a:t>
            </a:r>
          </a:p>
          <a:p>
            <a:r>
              <a:rPr lang="ru-RU" dirty="0"/>
              <a:t>Использование цифровых учебных материалов</a:t>
            </a:r>
          </a:p>
          <a:p>
            <a:r>
              <a:rPr lang="ru-RU" dirty="0"/>
              <a:t>Отчет о результатах выполнения интерактивных заданий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10F05C-D063-47F6-A8C5-86522F76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7BC70B-4A15-4356-BFCC-3A6B7EEF6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149" y="1466041"/>
            <a:ext cx="3931708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917" y="222446"/>
            <a:ext cx="9837018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Интеграция с </a:t>
            </a:r>
            <a:r>
              <a:rPr lang="ru-RU" sz="3200" dirty="0" smtClean="0">
                <a:solidFill>
                  <a:srgbClr val="FF0000"/>
                </a:solidFill>
                <a:latin typeface="Circe" panose="020B0502020203020203" pitchFamily="34" charset="-52"/>
              </a:rPr>
              <a:t>другими программными системами</a:t>
            </a:r>
            <a:endParaRPr lang="ru-RU" sz="32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1452" y="2281187"/>
            <a:ext cx="4475748" cy="2483318"/>
          </a:xfrm>
        </p:spPr>
        <p:txBody>
          <a:bodyPr>
            <a:normAutofit/>
          </a:bodyPr>
          <a:lstStyle/>
          <a:p>
            <a:r>
              <a:rPr lang="ru-RU" sz="2133" dirty="0" smtClean="0"/>
              <a:t>1С:Колледж (начиная с версии 2.1)</a:t>
            </a:r>
          </a:p>
          <a:p>
            <a:r>
              <a:rPr lang="ru-RU" sz="2133" dirty="0" smtClean="0"/>
              <a:t>1С:Общеобразоватлеьное учреждение</a:t>
            </a:r>
          </a:p>
          <a:p>
            <a:r>
              <a:rPr lang="ru-RU" sz="2133" dirty="0" smtClean="0"/>
              <a:t>1С:Хронограф Школа</a:t>
            </a:r>
          </a:p>
          <a:p>
            <a:r>
              <a:rPr lang="ru-RU" sz="2133" dirty="0" smtClean="0"/>
              <a:t>1С:Библиотека</a:t>
            </a:r>
          </a:p>
          <a:p>
            <a:r>
              <a:rPr lang="ru-RU" sz="2133" dirty="0" smtClean="0"/>
              <a:t>1С:Школьная проходная</a:t>
            </a:r>
            <a:endParaRPr lang="ru-RU" sz="2133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57A41FEC-2170-4523-B8E1-3D703EA2A3B7}"/>
              </a:ext>
            </a:extLst>
          </p:cNvPr>
          <p:cNvGraphicFramePr/>
          <p:nvPr/>
        </p:nvGraphicFramePr>
        <p:xfrm>
          <a:off x="1229000" y="1222257"/>
          <a:ext cx="7518196" cy="463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007B043-5BAC-4920-8D9C-7C4C7B3963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4" y="2575383"/>
            <a:ext cx="2608104" cy="1611727"/>
          </a:xfrm>
          <a:prstGeom prst="rect">
            <a:avLst/>
          </a:prstGeom>
        </p:spPr>
      </p:pic>
      <p:sp>
        <p:nvSpPr>
          <p:cNvPr id="11" name="AutoShape 2" descr="https://solutions.1c.ru/upload/iblock/a66/oou.svg"/>
          <p:cNvSpPr>
            <a:spLocks noChangeAspect="1" noChangeArrowheads="1"/>
          </p:cNvSpPr>
          <p:nvPr/>
        </p:nvSpPr>
        <p:spPr bwMode="auto">
          <a:xfrm>
            <a:off x="155575" y="-166688"/>
            <a:ext cx="3524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4" descr="https://solutions.1c.ru/upload/iblock/cc8/collegeprof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xmlns="" id="{BD21EA0A-2806-419F-A9CA-FD0D70AB2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9773" y="207052"/>
            <a:ext cx="9598238" cy="984581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Плюсы системы «1С:Образование»: </a:t>
            </a:r>
            <a:b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мнение пользователей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xmlns="" id="{1A4B3913-6236-4FF6-8DEA-F327EEE43E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368" y="1413398"/>
            <a:ext cx="7408814" cy="523755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нужно дополнительное оборудование, простота использования, работа на любых устройствах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Оперативная поддержка пользователей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Богатый функционал электронного журнала, позволяющий автоматизировать многие рутинные действия преподавателя и снизить трудозатраты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Подробные отчеты для администрации: контроль за деятельностью студентов и преподавателей в ходе дистанционных занятий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создания и учет специфики учебной дисциплины при создании структурированных интерактивных учебных курсов для разных целевых аудиторий (по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спецдисциплинам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междисциплинарным и повышения квалификации)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Невысокая стоимость годовой подписки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ограничения количества пользователей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dirty="0">
              <a:latin typeface="Futura PT Demi" pitchFamily="34" charset="-52"/>
            </a:endParaRPr>
          </a:p>
          <a:p>
            <a:endParaRPr lang="ru-RU" altLang="ru-RU" dirty="0">
              <a:latin typeface="Futura PT Demi" pitchFamily="34" charset="-52"/>
            </a:endParaRPr>
          </a:p>
          <a:p>
            <a:endParaRPr lang="ru-RU" altLang="ru-RU" dirty="0">
              <a:latin typeface="Futura PT Demi" pitchFamily="34" charset="-52"/>
            </a:endParaRPr>
          </a:p>
        </p:txBody>
      </p:sp>
      <p:pic>
        <p:nvPicPr>
          <p:cNvPr id="12292" name="Рисунок 4">
            <a:extLst>
              <a:ext uri="{FF2B5EF4-FFF2-40B4-BE49-F238E27FC236}">
                <a16:creationId xmlns:a16="http://schemas.microsoft.com/office/drawing/2014/main" xmlns="" id="{08428589-BA40-4211-9B56-530037FA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14" y="1522703"/>
            <a:ext cx="3424995" cy="30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>
            <a:extLst>
              <a:ext uri="{FF2B5EF4-FFF2-40B4-BE49-F238E27FC236}">
                <a16:creationId xmlns:a16="http://schemas.microsoft.com/office/drawing/2014/main" xmlns="" id="{1BEA8C53-2EEC-46FC-83DB-D2F65DC5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96" y="3733582"/>
            <a:ext cx="3465743" cy="30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9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860" y="2593549"/>
            <a:ext cx="5191651" cy="62552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В помощь </a:t>
            </a: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пользователям</a:t>
            </a: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47873" y="3480746"/>
            <a:ext cx="11444785" cy="315121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Описание возможностей программы - </a:t>
            </a:r>
            <a:r>
              <a:rPr lang="en-US" dirty="0">
                <a:hlinkClick r:id="rId3"/>
              </a:rPr>
              <a:t>https://obrazovanie.1c.ru/education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«Быстрый старт» – как начать работу с системой </a:t>
            </a:r>
            <a:r>
              <a:rPr lang="en-US" dirty="0">
                <a:hlinkClick r:id="rId4"/>
              </a:rPr>
              <a:t>https://obrazovanie.1c.ru/education/quick-start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Книга методических рекомендаций – как внедрить в образовательной организации </a:t>
            </a:r>
            <a:r>
              <a:rPr lang="en-US" dirty="0">
                <a:hlinkClick r:id="rId5"/>
              </a:rPr>
              <a:t>https://obrazovanie.1c.ru/books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Видеозаписи и презентации </a:t>
            </a:r>
            <a:r>
              <a:rPr lang="ru-RU" dirty="0" err="1" smtClean="0"/>
              <a:t>вебинаров</a:t>
            </a:r>
            <a:r>
              <a:rPr lang="ru-RU" dirty="0" smtClean="0"/>
              <a:t> - </a:t>
            </a:r>
            <a:r>
              <a:rPr lang="en-US" dirty="0">
                <a:hlinkClick r:id="rId6"/>
              </a:rPr>
              <a:t>https://obrazovanie.1c.ru/events</a:t>
            </a:r>
            <a:r>
              <a:rPr lang="en-US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2510" cy="24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344369" y="1235360"/>
            <a:ext cx="383314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hlinkClick r:id="rId8"/>
              </a:rPr>
              <a:t>https://obrazovanie.1c.ru/</a:t>
            </a:r>
            <a:r>
              <a:rPr lang="ru-RU" sz="2600" dirty="0"/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883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7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  <a:latin typeface="Calibri" panose="020F0502020204030204" pitchFamily="34" charset="0"/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ru-RU" kern="1200" dirty="0">
                <a:latin typeface="Calibri" panose="020F0502020204030204" pitchFamily="34" charset="0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Calibri" panose="020F0502020204030204" pitchFamily="34" charset="0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Calibri" panose="020F0502020204030204" pitchFamily="34" charset="0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Calibri" panose="020F0502020204030204" pitchFamily="34" charset="0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Calibri" panose="020F0502020204030204" pitchFamily="34" charset="0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Calibri" panose="020F0502020204030204" pitchFamily="34" charset="0"/>
              </a:rPr>
              <a:t>ак</a:t>
            </a:r>
            <a:r>
              <a:rPr lang="ru-RU" kern="1200" dirty="0">
                <a:latin typeface="Calibri" panose="020F0502020204030204" pitchFamily="34" charset="0"/>
              </a:rPr>
              <a:t>. часов установленного образца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xmlns="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4043" y="1465915"/>
            <a:ext cx="5810153" cy="4350524"/>
          </a:xfrm>
        </p:spPr>
        <p:txBody>
          <a:bodyPr>
            <a:normAutofit/>
          </a:bodyPr>
          <a:lstStyle/>
          <a:p>
            <a:r>
              <a:rPr lang="ru-RU" sz="2399" dirty="0">
                <a:latin typeface="Calibri" panose="020F0502020204030204" pitchFamily="34" charset="0"/>
              </a:rPr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  <a:latin typeface="Calibri" panose="020F0502020204030204" pitchFamily="34" charset="0"/>
            </a:endParaRPr>
          </a:p>
          <a:p>
            <a:r>
              <a:rPr lang="ru-RU" sz="2399" dirty="0">
                <a:latin typeface="Calibri" panose="020F0502020204030204" pitchFamily="34" charset="0"/>
              </a:rPr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>
                <a:latin typeface="Calibri" panose="020F0502020204030204" pitchFamily="34" charset="0"/>
              </a:rPr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alibri" panose="020F0502020204030204" pitchFamily="34" charset="0"/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  <a:latin typeface="Calibri" panose="020F0502020204030204" pitchFamily="34" charset="0"/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374" y="0"/>
            <a:ext cx="4387525" cy="672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028" y="3911062"/>
            <a:ext cx="2082157" cy="208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754150" cy="938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Что планируем на новый 2022-2023 учебный год?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213699"/>
              </p:ext>
            </p:extLst>
          </p:nvPr>
        </p:nvGraphicFramePr>
        <p:xfrm>
          <a:off x="838200" y="1352550"/>
          <a:ext cx="10515600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811902" cy="9382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Станьте «Центром экспертизы «1С:Образование»!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123" y="1322405"/>
            <a:ext cx="7411496" cy="522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Circe"/>
              </a:rPr>
              <a:t>Условия участия:</a:t>
            </a:r>
          </a:p>
          <a:p>
            <a:pPr lvl="1"/>
            <a:r>
              <a:rPr lang="ru-RU" dirty="0">
                <a:latin typeface="Circe"/>
              </a:rPr>
              <a:t>выявление и распространение лучших практик использования системы «1С:Образование»</a:t>
            </a:r>
          </a:p>
          <a:p>
            <a:pPr lvl="1"/>
            <a:r>
              <a:rPr lang="ru-RU" dirty="0">
                <a:latin typeface="Circe"/>
              </a:rPr>
              <a:t>проведение открытых уроков/семинаров/конференций для педагогов образовательных организаций города/региона</a:t>
            </a:r>
          </a:p>
          <a:p>
            <a:pPr lvl="1"/>
            <a:r>
              <a:rPr lang="ru-RU" dirty="0">
                <a:latin typeface="Circe"/>
              </a:rPr>
              <a:t>обучение педагогов школы </a:t>
            </a:r>
            <a:r>
              <a:rPr lang="ru-RU" dirty="0" smtClean="0">
                <a:latin typeface="Circe"/>
              </a:rPr>
              <a:t>или колледжа на </a:t>
            </a:r>
            <a:r>
              <a:rPr lang="ru-RU" dirty="0">
                <a:latin typeface="Circe"/>
              </a:rPr>
              <a:t>курсе повышения квалификации </a:t>
            </a:r>
            <a:r>
              <a:rPr lang="ru-RU" b="1" dirty="0">
                <a:latin typeface="Circe"/>
              </a:rPr>
              <a:t>«Учебно-методическое и организационное обеспечение общеобразовательных программ, реализуемых в цифровой образовательной среде» </a:t>
            </a:r>
          </a:p>
          <a:p>
            <a:pPr marL="457200" lvl="1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Circe"/>
              </a:rPr>
              <a:t>Подайте заявку на подключение к системе «1С:Образование» прямо сейчас!</a:t>
            </a:r>
            <a:endParaRPr lang="ru-RU" dirty="0">
              <a:solidFill>
                <a:srgbClr val="FF0000"/>
              </a:solidFill>
              <a:latin typeface="Circe"/>
            </a:endParaRP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2303E8E-624A-2706-1077-9E180E56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025" y="2204942"/>
            <a:ext cx="3988079" cy="8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0D36E55D-8C88-F593-3A01-A3CE8588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81" y="3035546"/>
            <a:ext cx="2086766" cy="20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3" y="152400"/>
            <a:ext cx="10802277" cy="9382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Приглашаем к сотрудничеству </a:t>
            </a:r>
            <a:r>
              <a:rPr lang="ru-RU" sz="3200" dirty="0" smtClean="0">
                <a:solidFill>
                  <a:srgbClr val="FF0000"/>
                </a:solidFill>
                <a:latin typeface="Circe" panose="020B0502020203020203" pitchFamily="34" charset="-52"/>
              </a:rPr>
              <a:t>педагогов-методистов</a:t>
            </a:r>
            <a:endParaRPr lang="ru-RU" sz="32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888" y="1358784"/>
            <a:ext cx="7039708" cy="518326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600" dirty="0">
                <a:latin typeface="Circe"/>
              </a:rPr>
              <a:t>Вы умеете или хотите научиться использовать цифровые инструменты в своей работе? Готовы применять эти знания на практике и поделиться ими с коллегами? </a:t>
            </a:r>
            <a:br>
              <a:rPr lang="ru-RU" sz="2600" dirty="0">
                <a:latin typeface="Circe"/>
              </a:rPr>
            </a:br>
            <a:r>
              <a:rPr lang="ru-RU" sz="2600" dirty="0">
                <a:solidFill>
                  <a:srgbClr val="FF0000"/>
                </a:solidFill>
                <a:latin typeface="Circe"/>
              </a:rPr>
              <a:t>Тогда мы ждем именно вас!</a:t>
            </a:r>
          </a:p>
          <a:p>
            <a:pPr marL="0" indent="0">
              <a:buNone/>
            </a:pPr>
            <a:endParaRPr lang="ru-RU" sz="2600" dirty="0">
              <a:latin typeface="Circe"/>
            </a:endParaRPr>
          </a:p>
          <a:p>
            <a:pPr marL="0" indent="0">
              <a:buNone/>
            </a:pPr>
            <a:r>
              <a:rPr lang="ru-RU" sz="2600" dirty="0">
                <a:latin typeface="Circe"/>
              </a:rPr>
              <a:t>Алгоритм участия:</a:t>
            </a:r>
          </a:p>
          <a:p>
            <a:pPr lvl="1"/>
            <a:r>
              <a:rPr lang="ru-RU" dirty="0">
                <a:latin typeface="Circe"/>
              </a:rPr>
              <a:t>оставьте свои контакты в анкете</a:t>
            </a:r>
          </a:p>
          <a:p>
            <a:pPr lvl="1"/>
            <a:r>
              <a:rPr lang="ru-RU" dirty="0">
                <a:latin typeface="Circe"/>
              </a:rPr>
              <a:t>пройдите собеседование</a:t>
            </a:r>
          </a:p>
          <a:p>
            <a:pPr lvl="1"/>
            <a:r>
              <a:rPr lang="ru-RU" dirty="0">
                <a:latin typeface="Circe"/>
              </a:rPr>
              <a:t>освойте работу в системе «1С:Образование» в процессе обучения на курсе </a:t>
            </a:r>
            <a:r>
              <a:rPr lang="ru-RU" b="1" dirty="0">
                <a:latin typeface="Circe"/>
              </a:rPr>
              <a:t>«Учебно-методическое и организационное обеспечение общеобразовательных программ, реализуемых в цифровой образовательной среде» </a:t>
            </a:r>
            <a:endParaRPr lang="ru-RU" dirty="0">
              <a:latin typeface="Circe"/>
            </a:endParaRPr>
          </a:p>
          <a:p>
            <a:pPr lvl="1"/>
            <a:r>
              <a:rPr lang="ru-RU" dirty="0">
                <a:latin typeface="Circe"/>
              </a:rPr>
              <a:t>начните работать вместе с нами на мероприятиях и в </a:t>
            </a:r>
            <a:r>
              <a:rPr lang="ru-RU" dirty="0" err="1">
                <a:latin typeface="Circe"/>
              </a:rPr>
              <a:t>соцсетях</a:t>
            </a:r>
            <a:endParaRPr lang="ru-RU" dirty="0">
              <a:latin typeface="Circe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451F72-9981-73D0-A020-A4408786C7D4}"/>
              </a:ext>
            </a:extLst>
          </p:cNvPr>
          <p:cNvSpPr txBox="1"/>
          <p:nvPr/>
        </p:nvSpPr>
        <p:spPr>
          <a:xfrm>
            <a:off x="8087038" y="1514570"/>
            <a:ext cx="3926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ru-RU" sz="2400" dirty="0">
                <a:solidFill>
                  <a:srgbClr val="FF0000"/>
                </a:solidFill>
                <a:latin typeface="Circe"/>
              </a:rPr>
              <a:t>Ответить на вопросы анкеты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EDE08A-608C-1D16-AF10-2BD60569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147" y="2345567"/>
            <a:ext cx="1604850" cy="1604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D98522-9D09-BAE9-B4E2-6BE5483E2BE2}"/>
              </a:ext>
            </a:extLst>
          </p:cNvPr>
          <p:cNvSpPr txBox="1"/>
          <p:nvPr/>
        </p:nvSpPr>
        <p:spPr>
          <a:xfrm>
            <a:off x="9252340" y="3950417"/>
            <a:ext cx="1866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irce"/>
              </a:rPr>
              <a:t>Google Forms</a:t>
            </a:r>
            <a:r>
              <a:rPr lang="ru-RU" dirty="0">
                <a:latin typeface="Circe"/>
              </a:rPr>
              <a:t>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BE444DB-0B9B-0305-9961-5889D866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47" y="4422544"/>
            <a:ext cx="1674298" cy="16742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E285021-378C-81EC-0C39-29DC22FE2FFE}"/>
              </a:ext>
            </a:extLst>
          </p:cNvPr>
          <p:cNvSpPr txBox="1"/>
          <p:nvPr/>
        </p:nvSpPr>
        <p:spPr>
          <a:xfrm>
            <a:off x="9048750" y="6096842"/>
            <a:ext cx="236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irce"/>
              </a:rPr>
              <a:t>Яндекс Формы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5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3" y="152400"/>
            <a:ext cx="10187329" cy="9382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Примите участие в «Методическом акселераторе»!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81" y="1579086"/>
            <a:ext cx="7692757" cy="4995979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latin typeface="Circe"/>
              </a:rPr>
              <a:t>Суть Акселератора проста – прокачать методические навыки перед началом нового учебного года</a:t>
            </a:r>
          </a:p>
          <a:p>
            <a:r>
              <a:rPr lang="ru-RU" sz="2600" dirty="0">
                <a:latin typeface="Circe"/>
              </a:rPr>
              <a:t>Алгоритм участия:</a:t>
            </a:r>
          </a:p>
          <a:p>
            <a:pPr lvl="1"/>
            <a:r>
              <a:rPr lang="ru-RU" dirty="0">
                <a:solidFill>
                  <a:srgbClr val="FF0000"/>
                </a:solidFill>
                <a:latin typeface="Circe"/>
              </a:rPr>
              <a:t>оставьте свои контакты в анкете</a:t>
            </a:r>
          </a:p>
          <a:p>
            <a:pPr lvl="1"/>
            <a:r>
              <a:rPr lang="ru-RU" dirty="0">
                <a:solidFill>
                  <a:srgbClr val="FF0000"/>
                </a:solidFill>
                <a:latin typeface="Circe"/>
              </a:rPr>
              <a:t>пришлите нам разработку любого своего урока</a:t>
            </a:r>
          </a:p>
          <a:p>
            <a:pPr lvl="1"/>
            <a:r>
              <a:rPr lang="ru-RU" dirty="0">
                <a:solidFill>
                  <a:srgbClr val="FF0000"/>
                </a:solidFill>
                <a:latin typeface="Circe"/>
              </a:rPr>
              <a:t>доработайте урок с нашей помощью – наполните его активной учебной деятельностью учащихся в цифровой образовательной среде «1С:Образование»</a:t>
            </a:r>
          </a:p>
          <a:p>
            <a:pPr lvl="1"/>
            <a:r>
              <a:rPr lang="ru-RU" dirty="0">
                <a:solidFill>
                  <a:srgbClr val="FF0000"/>
                </a:solidFill>
                <a:latin typeface="Circe"/>
              </a:rPr>
              <a:t>выступите на мероприятии и оцените полученный опыт</a:t>
            </a:r>
          </a:p>
          <a:p>
            <a:r>
              <a:rPr lang="ru-RU" sz="2600" dirty="0">
                <a:latin typeface="Circe"/>
              </a:rPr>
              <a:t>Подробнее о прошлогоднем Акселераторе см. видеозапись </a:t>
            </a:r>
            <a:r>
              <a:rPr lang="en-US" sz="2600" dirty="0">
                <a:hlinkClick r:id="rId2"/>
              </a:rPr>
              <a:t>https://obrazovanie.1c.ru/events/2021/accelerator/</a:t>
            </a:r>
            <a:r>
              <a:rPr lang="ru-RU" sz="2600" dirty="0">
                <a:latin typeface="Circe"/>
              </a:rPr>
              <a:t> </a:t>
            </a:r>
            <a:br>
              <a:rPr lang="ru-RU" sz="2600" dirty="0">
                <a:latin typeface="Circe"/>
              </a:rPr>
            </a:br>
            <a:endParaRPr lang="ru-RU" sz="2600" dirty="0">
              <a:latin typeface="Circe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58" y="1644033"/>
            <a:ext cx="3300324" cy="392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68E10-A322-4395-AB6B-B1EABA6F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180" y="450784"/>
            <a:ext cx="10205510" cy="9382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Как выбрать программную систему для организации учебного процесса в цифровой образовательной среде?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CC24A9-5418-43BA-B696-43077C79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4F4A663-EAC8-4489-879D-0738C5633BD2}"/>
              </a:ext>
            </a:extLst>
          </p:cNvPr>
          <p:cNvSpPr txBox="1"/>
          <p:nvPr/>
        </p:nvSpPr>
        <p:spPr>
          <a:xfrm>
            <a:off x="752889" y="1961722"/>
            <a:ext cx="94943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Ориентированная на </a:t>
            </a:r>
            <a:r>
              <a:rPr lang="ru-RU" sz="2400" dirty="0" smtClean="0"/>
              <a:t>образовательную организацию</a:t>
            </a:r>
            <a:r>
              <a:rPr lang="ru-RU" sz="2400" dirty="0" smtClean="0"/>
              <a:t> </a:t>
            </a:r>
            <a:r>
              <a:rPr lang="ru-RU" sz="2400" dirty="0"/>
              <a:t>система администрирования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7DE26B-7C0B-44EF-A2A5-4BDAEB90C9A5}"/>
              </a:ext>
            </a:extLst>
          </p:cNvPr>
          <p:cNvSpPr txBox="1"/>
          <p:nvPr/>
        </p:nvSpPr>
        <p:spPr>
          <a:xfrm>
            <a:off x="752889" y="2799003"/>
            <a:ext cx="9494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Легкий переход от дистанционного обучения к очному и обратно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BFB062-A9A9-475B-BA5E-08C429392662}"/>
              </a:ext>
            </a:extLst>
          </p:cNvPr>
          <p:cNvSpPr txBox="1"/>
          <p:nvPr/>
        </p:nvSpPr>
        <p:spPr>
          <a:xfrm>
            <a:off x="752882" y="3446784"/>
            <a:ext cx="104485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Возможности как для проведения онлайн-занятий, так и для организации самостоятельной учебной деятельности школьников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B546A7E-BD52-4EAB-986C-C82BCC8543CF}"/>
              </a:ext>
            </a:extLst>
          </p:cNvPr>
          <p:cNvSpPr txBox="1"/>
          <p:nvPr/>
        </p:nvSpPr>
        <p:spPr>
          <a:xfrm>
            <a:off x="752889" y="4451337"/>
            <a:ext cx="9931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Цифровая</a:t>
            </a:r>
            <a:r>
              <a:rPr lang="ru-RU" sz="2400" dirty="0" smtClean="0"/>
              <a:t> </a:t>
            </a:r>
            <a:r>
              <a:rPr lang="ru-RU" sz="2400" dirty="0"/>
              <a:t>библиотека </a:t>
            </a:r>
            <a:r>
              <a:rPr lang="ru-RU" sz="2400" dirty="0" smtClean="0"/>
              <a:t>верифицированных учебных материалов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7FF546-73CE-4D51-8D35-E58B10A8EDED}"/>
              </a:ext>
            </a:extLst>
          </p:cNvPr>
          <p:cNvSpPr txBox="1"/>
          <p:nvPr/>
        </p:nvSpPr>
        <p:spPr>
          <a:xfrm>
            <a:off x="752882" y="5097413"/>
            <a:ext cx="9752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Дидактическое разнообразие учебных </a:t>
            </a:r>
            <a:r>
              <a:rPr lang="ru-RU" sz="2400" dirty="0" smtClean="0"/>
              <a:t>материалов</a:t>
            </a:r>
            <a:endParaRPr lang="ru-RU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BDD5396-E06B-428D-AF97-6BE4BBEA85FC}"/>
              </a:ext>
            </a:extLst>
          </p:cNvPr>
          <p:cNvSpPr txBox="1"/>
          <p:nvPr/>
        </p:nvSpPr>
        <p:spPr>
          <a:xfrm>
            <a:off x="752883" y="5785224"/>
            <a:ext cx="8271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Инструменты для создания авторского контента</a:t>
            </a:r>
          </a:p>
        </p:txBody>
      </p:sp>
    </p:spTree>
    <p:extLst>
      <p:ext uri="{BB962C8B-B14F-4D97-AF65-F5344CB8AC3E}">
        <p14:creationId xmlns:p14="http://schemas.microsoft.com/office/powerpoint/2010/main" val="28718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Разыгрываем </a:t>
            </a:r>
            <a:r>
              <a:rPr lang="ru-RU" sz="3200" dirty="0" smtClean="0">
                <a:solidFill>
                  <a:srgbClr val="FF0000"/>
                </a:solidFill>
                <a:latin typeface="Circe" panose="020B0502020203020203" pitchFamily="34" charset="-52"/>
              </a:rPr>
              <a:t>бесплатную подписку </a:t>
            </a: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на 12 месяцев 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176" y="1374025"/>
            <a:ext cx="6113251" cy="48244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Circe"/>
              </a:rPr>
              <a:t>Как выиграть бесплатную подписку:</a:t>
            </a:r>
          </a:p>
          <a:p>
            <a:r>
              <a:rPr lang="ru-RU" sz="2000" dirty="0">
                <a:latin typeface="Circe"/>
              </a:rPr>
              <a:t>Подайте заявку на бесплатное тестовое подключение к </a:t>
            </a:r>
            <a:r>
              <a:rPr lang="ru-RU" sz="2000" dirty="0" smtClean="0">
                <a:latin typeface="Circe"/>
              </a:rPr>
              <a:t>системе </a:t>
            </a:r>
            <a:r>
              <a:rPr lang="ru-RU" sz="2000" dirty="0">
                <a:latin typeface="Circe"/>
              </a:rPr>
              <a:t>«1С:Образование» </a:t>
            </a:r>
          </a:p>
          <a:p>
            <a:r>
              <a:rPr lang="ru-RU" sz="2000" dirty="0">
                <a:latin typeface="Circe"/>
              </a:rPr>
              <a:t>Подключите к апробации своих коллег и учащихся, организуйте их активное участие в апробации</a:t>
            </a:r>
          </a:p>
          <a:p>
            <a:r>
              <a:rPr lang="ru-RU" sz="2000" dirty="0">
                <a:latin typeface="Circe"/>
              </a:rPr>
              <a:t>Разместите отзыв об апробируемой системе в </a:t>
            </a:r>
            <a:r>
              <a:rPr lang="ru-RU" sz="2000" dirty="0" err="1">
                <a:latin typeface="Circe"/>
              </a:rPr>
              <a:t>соцсетях</a:t>
            </a:r>
            <a:r>
              <a:rPr lang="ru-RU" sz="2000" dirty="0">
                <a:latin typeface="Circe"/>
              </a:rPr>
              <a:t> или на сайте </a:t>
            </a:r>
            <a:r>
              <a:rPr lang="ru-RU" sz="2000" dirty="0" smtClean="0">
                <a:latin typeface="Circe"/>
              </a:rPr>
              <a:t>школы или колледжа</a:t>
            </a:r>
            <a:endParaRPr lang="ru-RU" sz="2000" dirty="0">
              <a:latin typeface="Circe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Circe"/>
              </a:rPr>
              <a:t>Самые активные образовательные организации получат подписку на апробируемую систему бесплатно!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FF0000"/>
                </a:solidFill>
                <a:latin typeface="Circe"/>
              </a:rPr>
              <a:t>Старт акции – 1 июня 2022 года, подведение итогов – на «Методическом акселераторе» </a:t>
            </a:r>
            <a:r>
              <a:rPr lang="ru-RU" sz="2000" dirty="0" smtClean="0">
                <a:solidFill>
                  <a:srgbClr val="FF0000"/>
                </a:solidFill>
                <a:latin typeface="Circe"/>
              </a:rPr>
              <a:t>в </a:t>
            </a:r>
            <a:r>
              <a:rPr lang="ru-RU" sz="2000" dirty="0">
                <a:solidFill>
                  <a:srgbClr val="FF0000"/>
                </a:solidFill>
                <a:latin typeface="Circe"/>
              </a:rPr>
              <a:t>августе </a:t>
            </a:r>
            <a:br>
              <a:rPr lang="ru-RU" sz="2000" dirty="0">
                <a:solidFill>
                  <a:srgbClr val="FF0000"/>
                </a:solidFill>
                <a:latin typeface="Circe"/>
              </a:rPr>
            </a:br>
            <a:endParaRPr lang="ru-RU" sz="2000" dirty="0">
              <a:solidFill>
                <a:srgbClr val="FF0000"/>
              </a:solidFill>
              <a:latin typeface="Circ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778" y="1273923"/>
            <a:ext cx="3642025" cy="75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04" y="2032454"/>
            <a:ext cx="1793973" cy="179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39582" y="3986001"/>
            <a:ext cx="52524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Как будем оценивать активность участия: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 количеству зарегистрировавшихся в системе участников апробации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 количеству действий пользователей системы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По активности работы с цифровой библиотекой (для системы «1С:Образование»)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74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Облачная система </a:t>
            </a: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434" y="1287021"/>
            <a:ext cx="5805584" cy="4824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 smtClean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 smtClean="0"/>
              <a:t>в </a:t>
            </a:r>
            <a:r>
              <a:rPr lang="ru-RU" sz="2400" dirty="0"/>
              <a:t>рекомендованный </a:t>
            </a:r>
            <a:r>
              <a:rPr lang="ru-RU" sz="2400" dirty="0" err="1"/>
              <a:t>Минцифры</a:t>
            </a:r>
            <a:r>
              <a:rPr lang="ru-RU" sz="2400" dirty="0"/>
              <a:t> РФ перечень российских аналогов </a:t>
            </a:r>
            <a:r>
              <a:rPr lang="ru-RU" sz="2400" dirty="0" err="1"/>
              <a:t>интернет-ресурсов</a:t>
            </a:r>
            <a:r>
              <a:rPr lang="ru-RU" sz="2400" dirty="0"/>
              <a:t>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820" y="1526239"/>
            <a:ext cx="5334875" cy="43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316103" y="1611421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1С:Образование: </a:t>
            </a:r>
            <a:b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0ECC90-6E29-4002-85DD-19E04C5F8F03}"/>
              </a:ext>
            </a:extLst>
          </p:cNvPr>
          <p:cNvSpPr txBox="1"/>
          <p:nvPr/>
        </p:nvSpPr>
        <p:spPr>
          <a:xfrm>
            <a:off x="6541197" y="3135270"/>
            <a:ext cx="44716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https://obrazovanie.1c.ru/education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6434959" y="4311711"/>
            <a:ext cx="5294161" cy="576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kern="0" dirty="0" smtClean="0">
                <a:latin typeface="Circe"/>
              </a:rPr>
              <a:t>Система предлагается пользователям в двух вариантах интерфейсов – для школы и колледжа</a:t>
            </a:r>
            <a:endParaRPr lang="ru-RU" altLang="ru-RU" sz="2400" kern="0" dirty="0">
              <a:latin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259" y="204250"/>
            <a:ext cx="10156309" cy="93821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Ориентированная на образовательную организацию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63" y="1468297"/>
            <a:ext cx="7703117" cy="321945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Пользователи: </a:t>
            </a:r>
            <a:r>
              <a:rPr lang="ru-RU" dirty="0" smtClean="0"/>
              <a:t>администрация, преподаватели, классные руководители и кураторы, студенты и учащиеся</a:t>
            </a:r>
            <a:r>
              <a:rPr lang="ru-RU" dirty="0"/>
              <a:t>, родители</a:t>
            </a:r>
          </a:p>
          <a:p>
            <a:r>
              <a:rPr lang="ru-RU" dirty="0"/>
              <a:t>Группы пользователей: параллели классов, классы, группы и </a:t>
            </a:r>
            <a:r>
              <a:rPr lang="ru-RU" dirty="0" smtClean="0"/>
              <a:t>подгруппы</a:t>
            </a:r>
            <a:endParaRPr lang="ru-RU" dirty="0"/>
          </a:p>
          <a:p>
            <a:r>
              <a:rPr lang="ru-RU" dirty="0"/>
              <a:t>Учебные периоды: четверти, триместры, полугодия, </a:t>
            </a:r>
            <a:r>
              <a:rPr lang="ru-RU" dirty="0" smtClean="0"/>
              <a:t>семестры, произвольные </a:t>
            </a:r>
            <a:r>
              <a:rPr lang="ru-RU" dirty="0"/>
              <a:t>учебные периоды</a:t>
            </a:r>
          </a:p>
          <a:p>
            <a:r>
              <a:rPr lang="ru-RU" dirty="0"/>
              <a:t>Дополняемый справочник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  <a:p>
            <a:r>
              <a:rPr lang="ru-RU" dirty="0"/>
              <a:t>Отчеты о действиях пользователей в системе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DC20E1-D0FC-495C-B4A5-A01393DE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8955" y="1650351"/>
            <a:ext cx="3553588" cy="2736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F871F2-D6C8-4021-9431-3A4FCDADC013}"/>
              </a:ext>
            </a:extLst>
          </p:cNvPr>
          <p:cNvSpPr txBox="1"/>
          <p:nvPr/>
        </p:nvSpPr>
        <p:spPr>
          <a:xfrm>
            <a:off x="199051" y="5069383"/>
            <a:ext cx="1179389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«Благодаря сервису «1С:Образование» мы смогли осуществить контроль практически над всеми аспектами работы образовательного учреждения в новых условиях. В любой момент мог быть осуществлен контроль посещения обучающимися занятий, качество выполнения обучающимися заданий урока и времени, затраченного на его выполнение…, качество проведения онлайн уроков педагогами </a:t>
            </a: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школы» </a:t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из отзыва директора МОУ СОШ «</a:t>
            </a:r>
            <a:r>
              <a:rPr lang="ru-RU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Токсовский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центр образования» Н.Г. Никандровой).</a:t>
            </a:r>
          </a:p>
        </p:txBody>
      </p:sp>
    </p:spTree>
    <p:extLst>
      <p:ext uri="{BB962C8B-B14F-4D97-AF65-F5344CB8AC3E}">
        <p14:creationId xmlns:p14="http://schemas.microsoft.com/office/powerpoint/2010/main" val="40190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7234" y="0"/>
            <a:ext cx="2834765" cy="28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7387" y="92336"/>
            <a:ext cx="9954851" cy="1325563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Учебные пособия «1С:Школа» - основа </a:t>
            </a:r>
            <a:b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цифровой </a:t>
            </a:r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б</a:t>
            </a:r>
            <a:r>
              <a:rPr lang="ru-RU" altLang="ru-RU" sz="3200" dirty="0" smtClean="0">
                <a:solidFill>
                  <a:srgbClr val="FF0000"/>
                </a:solidFill>
                <a:latin typeface="Circe" panose="020B0502020203020203" pitchFamily="34" charset="-52"/>
              </a:rPr>
              <a:t>иблиотеки </a:t>
            </a:r>
            <a:endParaRPr lang="ru-RU" altLang="ru-RU" sz="32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5554" y="1667860"/>
            <a:ext cx="5157787" cy="807394"/>
          </a:xfrm>
        </p:spPr>
        <p:txBody>
          <a:bodyPr>
            <a:normAutofit/>
          </a:bodyPr>
          <a:lstStyle/>
          <a:p>
            <a:pPr marL="342900" lvl="1" indent="-342900"/>
            <a:r>
              <a:rPr lang="ru-RU" dirty="0" smtClean="0">
                <a:latin typeface="Futura PT Demi" charset="0"/>
              </a:rPr>
              <a:t>Для школы:</a:t>
            </a:r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33241" y="2383498"/>
            <a:ext cx="5662592" cy="3684588"/>
          </a:xfrm>
        </p:spPr>
        <p:txBody>
          <a:bodyPr>
            <a:normAutofit/>
          </a:bodyPr>
          <a:lstStyle/>
          <a:p>
            <a:r>
              <a:rPr lang="ru-RU" sz="20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sz="2000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sz="2000" dirty="0"/>
              <a:t>Русский язык</a:t>
            </a:r>
          </a:p>
          <a:p>
            <a:pPr marL="342900" lvl="1" indent="-342900"/>
            <a:r>
              <a:rPr lang="ru-RU" sz="2000" dirty="0"/>
              <a:t>Физика</a:t>
            </a:r>
          </a:p>
          <a:p>
            <a:pPr marL="342900" lvl="1" indent="-342900"/>
            <a:r>
              <a:rPr lang="ru-RU" sz="2000" dirty="0"/>
              <a:t>Химия, биология, география</a:t>
            </a:r>
          </a:p>
          <a:p>
            <a:pPr marL="342900" lvl="1" indent="-342900"/>
            <a:r>
              <a:rPr lang="ru-RU" sz="2000" dirty="0"/>
              <a:t>История, экономика, </a:t>
            </a:r>
            <a:r>
              <a:rPr lang="ru-RU" sz="2000" dirty="0" smtClean="0"/>
              <a:t>обществознание</a:t>
            </a:r>
            <a:endParaRPr lang="en-US" sz="2000" dirty="0" smtClean="0"/>
          </a:p>
          <a:p>
            <a:pPr marL="0" lvl="1" indent="0">
              <a:buNone/>
            </a:pPr>
            <a:r>
              <a:rPr lang="en-US" sz="2000" dirty="0">
                <a:hlinkClick r:id="rId4"/>
              </a:rPr>
              <a:t>https://obrazovanie.1c.ru/education/cloud/school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262108" y="1718150"/>
            <a:ext cx="5183188" cy="460153"/>
          </a:xfrm>
        </p:spPr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ля колледжа: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6106894" y="2353203"/>
            <a:ext cx="5589235" cy="2914832"/>
          </a:xfrm>
        </p:spPr>
        <p:txBody>
          <a:bodyPr/>
          <a:lstStyle/>
          <a:p>
            <a:pPr marL="342900" lvl="1" indent="-342900"/>
            <a:r>
              <a:rPr lang="ru-RU" sz="2000" dirty="0" smtClean="0"/>
              <a:t>Алгебра</a:t>
            </a:r>
            <a:r>
              <a:rPr lang="ru-RU" sz="2000" dirty="0"/>
              <a:t>, геометрия, информатика</a:t>
            </a:r>
          </a:p>
          <a:p>
            <a:pPr marL="342900" lvl="1" indent="-342900"/>
            <a:r>
              <a:rPr lang="ru-RU" sz="2000" dirty="0"/>
              <a:t>Русский язык</a:t>
            </a:r>
          </a:p>
          <a:p>
            <a:pPr marL="342900" lvl="1" indent="-342900"/>
            <a:r>
              <a:rPr lang="ru-RU" sz="2000" dirty="0"/>
              <a:t>Физика</a:t>
            </a:r>
          </a:p>
          <a:p>
            <a:pPr marL="342900" lvl="1" indent="-342900"/>
            <a:r>
              <a:rPr lang="ru-RU" sz="2000" dirty="0"/>
              <a:t>Химия, биология, география</a:t>
            </a:r>
          </a:p>
          <a:p>
            <a:pPr marL="342900" lvl="1" indent="-342900"/>
            <a:r>
              <a:rPr lang="ru-RU" sz="2000" dirty="0"/>
              <a:t>История, экономика, </a:t>
            </a:r>
            <a:r>
              <a:rPr lang="ru-RU" sz="2000" dirty="0" smtClean="0"/>
              <a:t>обществознание</a:t>
            </a:r>
            <a:endParaRPr lang="en-US" sz="2000" dirty="0" smtClean="0"/>
          </a:p>
          <a:p>
            <a:pPr marL="0" lvl="1" indent="0">
              <a:buNone/>
            </a:pPr>
            <a:r>
              <a:rPr lang="en-US" sz="2000" dirty="0">
                <a:hlinkClick r:id="rId5"/>
              </a:rPr>
              <a:t>https://obrazovanie.1c.ru/education/cloud/college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ru-RU" sz="2000" dirty="0"/>
          </a:p>
          <a:p>
            <a:endParaRPr lang="ru-RU" dirty="0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725554" y="5660098"/>
            <a:ext cx="11073109" cy="81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180975" algn="ctr">
              <a:lnSpc>
                <a:spcPct val="90000"/>
              </a:lnSpc>
              <a:buNone/>
            </a:pP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Выпущены издательством "1С-Паблишинг", выпускающим пособия, допущенные к использованию в </a:t>
            </a:r>
            <a:r>
              <a:rPr lang="ru-RU" altLang="ru-RU" dirty="0" smtClean="0">
                <a:solidFill>
                  <a:srgbClr val="FF0000"/>
                </a:solidFill>
                <a:latin typeface="Futura PT Demi" charset="0"/>
              </a:rPr>
              <a:t>при реализации основных образовательных программ, имеющих государственную аккредитацию</a:t>
            </a:r>
            <a:r>
              <a:rPr lang="ru-RU" altLang="ru-RU" dirty="0" smtClean="0">
                <a:solidFill>
                  <a:srgbClr val="FF0000"/>
                </a:solidFill>
                <a:latin typeface="Futura PT Demi" charset="0"/>
              </a:rPr>
              <a:t> </a:t>
            </a:r>
            <a:r>
              <a:rPr lang="ru-RU" altLang="ru-RU" dirty="0">
                <a:solidFill>
                  <a:srgbClr val="FF0000"/>
                </a:solidFill>
                <a:latin typeface="Futura PT Demi" charset="0"/>
              </a:rPr>
              <a:t>(приказ Минобрнауки РФ №699 от 09.06.16)</a:t>
            </a:r>
            <a:endParaRPr lang="en-US" altLang="ru-RU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09A6F1-1314-4AC6-A0F9-809DEF80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39" y="405113"/>
            <a:ext cx="9980663" cy="56517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Типы </a:t>
            </a:r>
            <a:r>
              <a:rPr lang="ru-RU" sz="3200" dirty="0" smtClean="0">
                <a:solidFill>
                  <a:srgbClr val="FF0000"/>
                </a:solidFill>
                <a:latin typeface="Circe" panose="020B0502020203020203" pitchFamily="34" charset="-52"/>
              </a:rPr>
              <a:t>цифровых  </a:t>
            </a:r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ресурсов в составе </a:t>
            </a:r>
            <a:r>
              <a:rPr lang="ru-RU" sz="3200" dirty="0" smtClean="0">
                <a:solidFill>
                  <a:srgbClr val="FF0000"/>
                </a:solidFill>
                <a:latin typeface="Circe" panose="020B0502020203020203" pitchFamily="34" charset="-52"/>
              </a:rPr>
              <a:t>библиотеки </a:t>
            </a:r>
            <a:endParaRPr lang="ru-RU" sz="32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57B21A-E241-4423-8776-A4526AF42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92" y="1361738"/>
            <a:ext cx="5689663" cy="37569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Анимированные рисунки, карты, лекции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рисунки, карты, схемы и  таблицы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Интерактивные задания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Динамические  модели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altLang="ru-RU" sz="2600" dirty="0"/>
              <a:t>Виртуальные лаборатории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Виртуальные экскурсии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600" dirty="0"/>
              <a:t>Интерактивные энциклопедии, справочники, словари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ru-RU" altLang="ru-RU" dirty="0"/>
          </a:p>
          <a:p>
            <a:endParaRPr lang="ru-RU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1083355-A9BC-47DA-9232-F5E7244D0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618" y="1624584"/>
            <a:ext cx="2376639" cy="1776686"/>
          </a:xfrm>
          <a:prstGeom prst="rect">
            <a:avLst/>
          </a:prstGeom>
          <a:noFill/>
          <a:ln w="12700" algn="ctr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3364390-F738-4099-841F-00FE7F92B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8" y="1876983"/>
            <a:ext cx="2327334" cy="2095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xmlns="" id="{5108C217-AEC0-4BC3-8EF5-40E88D206A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55" y="3369809"/>
            <a:ext cx="2344970" cy="1748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985583A-1B43-4E6E-A9A0-1EC8C6FC7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581" y="2830366"/>
            <a:ext cx="2388245" cy="1776686"/>
          </a:xfrm>
          <a:prstGeom prst="rect">
            <a:avLst/>
          </a:prstGeom>
        </p:spPr>
      </p:pic>
      <p:pic>
        <p:nvPicPr>
          <p:cNvPr id="7" name="Picture 2" descr="K:\[1C]\_Доклады\[2019] ЦУМК\картинки для презентации\snap3579.png">
            <a:extLst>
              <a:ext uri="{FF2B5EF4-FFF2-40B4-BE49-F238E27FC236}">
                <a16:creationId xmlns:a16="http://schemas.microsoft.com/office/drawing/2014/main" xmlns="" id="{D58727A5-3940-4A84-BF16-46C2E5D86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52120" y="4696074"/>
            <a:ext cx="2289071" cy="1820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MapKit_Hist">
            <a:extLst>
              <a:ext uri="{FF2B5EF4-FFF2-40B4-BE49-F238E27FC236}">
                <a16:creationId xmlns:a16="http://schemas.microsoft.com/office/drawing/2014/main" xmlns="" id="{05D48486-7762-4FF4-B724-B6A129B9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1" t="13106" r="12452" b="14724"/>
          <a:stretch/>
        </p:blipFill>
        <p:spPr bwMode="auto">
          <a:xfrm>
            <a:off x="9336992" y="4270633"/>
            <a:ext cx="2327334" cy="1696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33E8791-069D-4349-8F3F-AF15D4F4F0AE}"/>
              </a:ext>
            </a:extLst>
          </p:cNvPr>
          <p:cNvSpPr txBox="1"/>
          <p:nvPr/>
        </p:nvSpPr>
        <p:spPr>
          <a:xfrm>
            <a:off x="274758" y="5200872"/>
            <a:ext cx="69653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«Цифровая библиотека сервиса «1С:Образование» содержит широкий выбор учебных материалов по основным предметам для разных уровней обучения» (из отзыва директора МБОУ СОШ № 1 г. Анапы С.Н. Носенко).</a:t>
            </a:r>
          </a:p>
        </p:txBody>
      </p:sp>
    </p:spTree>
    <p:extLst>
      <p:ext uri="{BB962C8B-B14F-4D97-AF65-F5344CB8AC3E}">
        <p14:creationId xmlns:p14="http://schemas.microsoft.com/office/powerpoint/2010/main" val="36152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1851" y="6597650"/>
            <a:ext cx="1022349" cy="260350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662417" y="141631"/>
            <a:ext cx="10022652" cy="108108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Инструменты для создания авторских </a:t>
            </a:r>
            <a:b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учебных материалов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0568" y="1223080"/>
            <a:ext cx="6728044" cy="4790094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	</a:t>
            </a: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sz="2200" dirty="0"/>
              <a:t>Иллюстрированные тексты (</a:t>
            </a:r>
            <a:r>
              <a:rPr lang="en-US" altLang="ru-RU" sz="2200" dirty="0"/>
              <a:t>html-</a:t>
            </a:r>
            <a:r>
              <a:rPr lang="ru-RU" altLang="ru-RU" sz="2200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Медиафайлы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</a:pPr>
            <a:r>
              <a:rPr lang="ru-RU" altLang="ru-RU" sz="2200" dirty="0"/>
              <a:t>Творческие задания с ручной проверкой </a:t>
            </a:r>
          </a:p>
          <a:p>
            <a:r>
              <a:rPr lang="ru-RU" altLang="ru-RU" sz="2200" dirty="0"/>
              <a:t>Учебные материалы различного дидактического назначения:</a:t>
            </a:r>
          </a:p>
          <a:p>
            <a:pPr lvl="1"/>
            <a:r>
              <a:rPr lang="ru-RU" altLang="ru-RU" sz="2000" dirty="0"/>
              <a:t>Обучающие задания</a:t>
            </a:r>
          </a:p>
          <a:p>
            <a:pPr lvl="1"/>
            <a:r>
              <a:rPr lang="ru-RU" altLang="ru-RU" sz="2000" dirty="0"/>
              <a:t>Тренажеры, в том числе пошаговые</a:t>
            </a:r>
          </a:p>
          <a:p>
            <a:pPr lvl="1"/>
            <a:r>
              <a:rPr lang="ru-RU" altLang="ru-RU" sz="2000" dirty="0"/>
              <a:t>Лабораторные и практические работы</a:t>
            </a:r>
          </a:p>
          <a:p>
            <a:pPr lvl="1"/>
            <a:r>
              <a:rPr lang="ru-RU" altLang="ru-RU" sz="2000" dirty="0"/>
              <a:t>Контрольные тесты</a:t>
            </a:r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>
                <a:solidFill>
                  <a:schemeClr val="tx2"/>
                </a:solidFill>
              </a:rPr>
              <a:t>	</a:t>
            </a:r>
            <a:endParaRPr lang="ru-RU" altLang="ru-RU" sz="2200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dirty="0"/>
              <a:t>	</a:t>
            </a:r>
            <a:endParaRPr lang="ru-RU" altLang="ru-RU" sz="2200" dirty="0">
              <a:solidFill>
                <a:srgbClr val="FF0000"/>
              </a:solidFill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A886A1EF-A4B4-41D2-A9F1-6F8B5B20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82" y="1376723"/>
            <a:ext cx="3040042" cy="312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1EC6AF7B-6D2C-46A4-9D27-2C6B621F2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195" y="3391055"/>
            <a:ext cx="2824411" cy="294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E98F8CA8-B307-47B4-90DE-DE56E0395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760" y="957745"/>
            <a:ext cx="3292846" cy="243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F7A9F8E-2A15-42BE-95D7-E22434B690A0}"/>
              </a:ext>
            </a:extLst>
          </p:cNvPr>
          <p:cNvSpPr txBox="1"/>
          <p:nvPr/>
        </p:nvSpPr>
        <p:spPr>
          <a:xfrm>
            <a:off x="317410" y="5205356"/>
            <a:ext cx="57785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</a:rPr>
              <a:t>«Инструменты для создания авторских учебных материалов позволяют организовать методическую и воспитательную работу учителей и способствуют их творчеству по созданию ЭОР» (из отзыва директора МБОУ СОШ № 1 г. Анапы С.Н. Носенко).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455" y="3057560"/>
            <a:ext cx="2422069" cy="336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2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921" y="371004"/>
            <a:ext cx="10405904" cy="56517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irce" panose="020B0502020203020203" pitchFamily="34" charset="-52"/>
              </a:rPr>
              <a:t>Возможности для организации учебного процесса 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xmlns="" id="{E31F4FDC-D561-4564-8A51-54F9FB863AFC}"/>
              </a:ext>
            </a:extLst>
          </p:cNvPr>
          <p:cNvSpPr txBox="1">
            <a:spLocks/>
          </p:cNvSpPr>
          <p:nvPr/>
        </p:nvSpPr>
        <p:spPr>
          <a:xfrm>
            <a:off x="369787" y="1357693"/>
            <a:ext cx="7373625" cy="405692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dirty="0"/>
              <a:t>Доступ учителей и учащихся к цифровой библиотеке ресурсов через интернет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Возможности для совместной работы и общения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Интеграция с сервисами для проведения онлайн-занятий </a:t>
            </a:r>
          </a:p>
          <a:p>
            <a:endParaRPr lang="ru-RU" altLang="ru-RU" dirty="0"/>
          </a:p>
          <a:p>
            <a:pPr>
              <a:lnSpc>
                <a:spcPct val="80000"/>
              </a:lnSpc>
            </a:pPr>
            <a:endParaRPr lang="ru-RU" alt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85D566-EE3E-479E-940A-371C59ECE920}"/>
              </a:ext>
            </a:extLst>
          </p:cNvPr>
          <p:cNvSpPr txBox="1"/>
          <p:nvPr/>
        </p:nvSpPr>
        <p:spPr>
          <a:xfrm>
            <a:off x="177282" y="5413996"/>
            <a:ext cx="11254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«Сервис «1С:Образование» может быть использован в организациях общего образования как для обучения в дистанционной форме, так и для поддержки очного процесса обучения содержательной работой с электронными образовательными ресурсами различного дидактического назначения» (из отзыва заместителя директора по УВР МБОУ «Гимназия № 13» г. Аргуна Т.М. Забалуевой).</a:t>
            </a:r>
          </a:p>
        </p:txBody>
      </p:sp>
      <p:pic>
        <p:nvPicPr>
          <p:cNvPr id="5" name="Объект 8">
            <a:extLst>
              <a:ext uri="{FF2B5EF4-FFF2-40B4-BE49-F238E27FC236}">
                <a16:creationId xmlns:a16="http://schemas.microsoft.com/office/drawing/2014/main" xmlns="" id="{4D5C2A57-FFE7-4D2D-A0AA-3A77A9BD7C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0074" y="1829270"/>
            <a:ext cx="3991926" cy="2156067"/>
          </a:xfrm>
        </p:spPr>
      </p:pic>
      <p:pic>
        <p:nvPicPr>
          <p:cNvPr id="7" name="Picture 21" descr="Сферум на ICT.Moscow">
            <a:extLst>
              <a:ext uri="{FF2B5EF4-FFF2-40B4-BE49-F238E27FC236}">
                <a16:creationId xmlns:a16="http://schemas.microsoft.com/office/drawing/2014/main" xmlns="" id="{01A2678D-8F69-42D2-88D1-28AB9E0C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212" y="3615278"/>
            <a:ext cx="1500995" cy="150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5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10038</TotalTime>
  <Words>1390</Words>
  <Application>Microsoft Office PowerPoint</Application>
  <PresentationFormat>Произвольный</PresentationFormat>
  <Paragraphs>209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Организация учебного процесса в цифровой образовательной среде школы или колледжа на основе облачной системы «1С:Образование»</vt:lpstr>
      <vt:lpstr>Как выбрать программную систему для организации учебного процесса в цифровой образовательной среде?</vt:lpstr>
      <vt:lpstr>Облачная система «1С:Образование»</vt:lpstr>
      <vt:lpstr>1С:Образование:  основные возможности для обучения в цифровой образовательной среде</vt:lpstr>
      <vt:lpstr>Ориентированная на образовательную организацию система администрирования </vt:lpstr>
      <vt:lpstr>Учебные пособия «1С:Школа» - основа  цифровой библиотеки </vt:lpstr>
      <vt:lpstr>Типы цифровых  ресурсов в составе библиотеки </vt:lpstr>
      <vt:lpstr>Инструменты для создания авторских  учебных материалов</vt:lpstr>
      <vt:lpstr>Возможности для организации учебного процесса </vt:lpstr>
      <vt:lpstr>Настраиваемые отчеты для администрации</vt:lpstr>
      <vt:lpstr>Интеграция с другими программными системами</vt:lpstr>
      <vt:lpstr>Плюсы системы «1С:Образование»:  мнение пользователей</vt:lpstr>
      <vt:lpstr>В помощь пользователям:</vt:lpstr>
      <vt:lpstr>Обучение пользователей</vt:lpstr>
      <vt:lpstr>Презентация PowerPoint</vt:lpstr>
      <vt:lpstr>Что планируем на новый 2022-2023 учебный год?</vt:lpstr>
      <vt:lpstr>Станьте «Центром экспертизы «1С:Образование»!</vt:lpstr>
      <vt:lpstr>Приглашаем к сотрудничеству педагогов-методистов</vt:lpstr>
      <vt:lpstr>Примите участие в «Методическом акселераторе»!</vt:lpstr>
      <vt:lpstr>Разыгрываем бесплатную подписку на 12 месяцев 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Чернецкая Татьяна</cp:lastModifiedBy>
  <cp:revision>271</cp:revision>
  <dcterms:created xsi:type="dcterms:W3CDTF">2018-08-08T13:50:28Z</dcterms:created>
  <dcterms:modified xsi:type="dcterms:W3CDTF">2022-05-24T09:41:46Z</dcterms:modified>
</cp:coreProperties>
</file>