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5"/>
  </p:notesMasterIdLst>
  <p:sldIdLst>
    <p:sldId id="257" r:id="rId2"/>
    <p:sldId id="436" r:id="rId3"/>
    <p:sldId id="431" r:id="rId4"/>
    <p:sldId id="265" r:id="rId5"/>
    <p:sldId id="432" r:id="rId6"/>
    <p:sldId id="291" r:id="rId7"/>
    <p:sldId id="292" r:id="rId8"/>
    <p:sldId id="293" r:id="rId9"/>
    <p:sldId id="296" r:id="rId10"/>
    <p:sldId id="301" r:id="rId11"/>
    <p:sldId id="433" r:id="rId12"/>
    <p:sldId id="271" r:id="rId13"/>
    <p:sldId id="269" r:id="rId14"/>
    <p:sldId id="268" r:id="rId15"/>
    <p:sldId id="437" r:id="rId16"/>
    <p:sldId id="329" r:id="rId17"/>
    <p:sldId id="438" r:id="rId18"/>
    <p:sldId id="439" r:id="rId19"/>
    <p:sldId id="434" r:id="rId20"/>
    <p:sldId id="333" r:id="rId21"/>
    <p:sldId id="334" r:id="rId22"/>
    <p:sldId id="435" r:id="rId23"/>
    <p:sldId id="330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utura PT Book" panose="020B0604020202020204" charset="0"/>
      <p:regular r:id="rId30"/>
      <p:italic r:id="rId31"/>
    </p:embeddedFont>
    <p:embeddedFont>
      <p:font typeface="Futura PT Demi" panose="020B0604020202020204" charset="-52"/>
      <p:regular r:id="rId32"/>
      <p:italic r:id="rId33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0BDC8-8E5B-4893-80BB-2AFAAD4678CB}" v="55" dt="2021-02-10T14:23:09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>
      <p:cViewPr varScale="1">
        <p:scale>
          <a:sx n="81" d="100"/>
          <a:sy n="81" d="100"/>
        </p:scale>
        <p:origin x="720" y="53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E7B0E2E-B86D-4D90-B582-6BF0F49016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7EF2D44-F5A1-4A87-A3AB-E68BCA5D26B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68DDF4-CC87-4356-85D7-4DC240117D37}" type="datetimeFigureOut">
              <a:rPr lang="ru-RU" altLang="ru-RU"/>
              <a:pPr>
                <a:defRPr/>
              </a:pPr>
              <a:t>21.03.2023</a:t>
            </a:fld>
            <a:endParaRPr lang="ru-RU" alt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B81CC07-4C1F-4A45-AAC9-CFDF07E632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3A7E78F7-4374-43CD-8799-164831CE61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ADAEA85D-D11C-4CF2-B520-EAE809E208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6953883-F051-49B0-9DB0-C50D00926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C8476-B241-4DD1-B4CE-9D1FD6D09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7BFB4DD6-6109-4B59-A39A-8E4554577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7D6B4942-404B-4D58-A455-BCD2981DF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/>
              <a:t>Курсы для подготовки к ГИА по математике и русскому языку. Эту форму ГИА проходят все школьники без исключения. Курсы может открыть как партнер на своей базе, так и школа. С нового учебного года планируем давать соответствующие статусы, об условиях будет сообщено в инфописьмах и рассылках.</a:t>
            </a:r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98503377-A43F-4932-96B5-C4E1FD8C4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73E104-3698-4FAC-8600-C59CBA9BDDC9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Показать материалы по теме «Сечения»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AC8476-B241-4DD1-B4CE-9D1FD6D09027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100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F5D07FE-ADD6-4797-A399-827395B10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8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158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162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3001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99523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7541" y="453588"/>
            <a:ext cx="9601200" cy="4922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Тема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4221752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7541" y="453588"/>
            <a:ext cx="9601200" cy="4922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Тема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3146885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7541" y="453588"/>
            <a:ext cx="9601200" cy="4922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Тема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418810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7541" y="453588"/>
            <a:ext cx="9601200" cy="4922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Тема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2267216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7541" y="453588"/>
            <a:ext cx="9601200" cy="4922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Тема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2210844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3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5DE5F47-A14E-40E5-B5E0-DF7FBDDAC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64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916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5C2901BA-E5DE-4BC6-A22F-E82F992FF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7053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648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092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325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23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342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579B19B0-19C4-4FFD-9E65-22AC10291CB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E2672F33-E4A0-435B-875D-7435B4156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A3FE82B8-FB96-4382-A92F-117CE07B1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795" r:id="rId3"/>
    <p:sldLayoutId id="2147483807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14" r:id="rId14"/>
    <p:sldLayoutId id="2147483815" r:id="rId15"/>
    <p:sldLayoutId id="2147483817" r:id="rId16"/>
    <p:sldLayoutId id="2147483821" r:id="rId17"/>
    <p:sldLayoutId id="2147483824" r:id="rId18"/>
    <p:sldLayoutId id="214748382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obrazovanie.1c.ru/events/2020/12-09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rep.1c.ru/library.html#node=8975&amp;path=/26/29/8975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E353B2ED-58CD-4517-9D33-6BD02FAA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52" y="1700808"/>
            <a:ext cx="6119812" cy="6762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>
              <a:buNone/>
            </a:pPr>
            <a:r>
              <a:rPr lang="ru-RU" sz="4000" b="1" dirty="0"/>
              <a:t>Интенсивная подготовка к ЕГЭ </a:t>
            </a:r>
            <a:br>
              <a:rPr lang="ru-RU" sz="4000" b="1" dirty="0"/>
            </a:br>
            <a:r>
              <a:rPr lang="ru-RU" sz="4000" b="1" dirty="0"/>
              <a:t>с использованием</a:t>
            </a:r>
            <a:br>
              <a:rPr lang="ru-RU" sz="4000" b="1" dirty="0"/>
            </a:br>
            <a:r>
              <a:rPr lang="ru-RU" sz="4000" b="1" dirty="0"/>
              <a:t>системы «1С:Образование»</a:t>
            </a:r>
          </a:p>
        </p:txBody>
      </p:sp>
      <p:sp>
        <p:nvSpPr>
          <p:cNvPr id="6150" name="TextBox 9">
            <a:extLst>
              <a:ext uri="{FF2B5EF4-FFF2-40B4-BE49-F238E27FC236}">
                <a16:creationId xmlns:a16="http://schemas.microsoft.com/office/drawing/2014/main" id="{C322C36C-3B96-486D-9DE3-0BB9BD7A1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542" y="5207000"/>
            <a:ext cx="27495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Татьяна </a:t>
            </a:r>
            <a:r>
              <a:rPr lang="ru-RU" altLang="ru-RU" sz="1600" dirty="0" err="1">
                <a:solidFill>
                  <a:srgbClr val="1C1C1C"/>
                </a:solidFill>
              </a:rPr>
              <a:t>Чернецкая</a:t>
            </a:r>
            <a:endParaRPr lang="ru-RU" altLang="ru-RU" sz="1600" dirty="0">
              <a:solidFill>
                <a:srgbClr val="1C1C1C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Ведущий методист, </a:t>
            </a:r>
            <a:r>
              <a:rPr lang="ru-RU" altLang="ru-RU" sz="1600" dirty="0" err="1">
                <a:solidFill>
                  <a:srgbClr val="1C1C1C"/>
                </a:solidFill>
              </a:rPr>
              <a:t>к.п.н</a:t>
            </a:r>
            <a:r>
              <a:rPr lang="ru-RU" altLang="ru-RU" sz="1600" dirty="0">
                <a:solidFill>
                  <a:srgbClr val="1C1C1C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Тренажеры</a:t>
            </a:r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222A6B6D-147A-4D86-9885-3A505CE195A3}" type="slidenum">
              <a:rPr lang="ru-RU" altLang="ru-RU" sz="1333" b="1">
                <a:solidFill>
                  <a:srgbClr val="0D3E65"/>
                </a:solidFill>
              </a:rPr>
              <a:pPr algn="r"/>
              <a:t>10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54180"/>
            <a:ext cx="4414772" cy="75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0" y="2211940"/>
            <a:ext cx="6102075" cy="335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E5072EC-C274-43DB-92FC-8945F0BA9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170307"/>
            <a:ext cx="3114099" cy="251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D846DCD-472B-41BE-A91E-71CF774E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535" y="3082943"/>
            <a:ext cx="3202818" cy="263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9B659B-EFCE-484C-9989-6357AC1D2649}"/>
              </a:ext>
            </a:extLst>
          </p:cNvPr>
          <p:cNvSpPr txBox="1"/>
          <p:nvPr/>
        </p:nvSpPr>
        <p:spPr>
          <a:xfrm>
            <a:off x="549555" y="5877272"/>
            <a:ext cx="10250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Подробнее – в видеозаписи вебинара «Готовимся к ГИА. Информатика» </a:t>
            </a:r>
            <a:r>
              <a:rPr lang="en-US" b="1" dirty="0">
                <a:hlinkClick r:id="rId6"/>
              </a:rPr>
              <a:t>https://obrazovanie.1c.ru/events/2020/12-09/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14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992679-7147-4AF8-BE8D-F9093767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Егэ</a:t>
            </a:r>
            <a:r>
              <a:rPr lang="ru-RU" dirty="0"/>
              <a:t> по русскому языку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97EB0B-3472-48DD-B559-8695A8C5E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1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>
            <a:extLst>
              <a:ext uri="{FF2B5EF4-FFF2-40B4-BE49-F238E27FC236}">
                <a16:creationId xmlns:a16="http://schemas.microsoft.com/office/drawing/2014/main" id="{D7F65B92-148F-4C9C-A895-1F6E65EF7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101975"/>
            <a:ext cx="43672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8A830769-E19C-43BD-BCAE-2A50C8BF6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290514"/>
            <a:ext cx="9410700" cy="1081087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-52"/>
              </a:rPr>
              <a:t>Русский язык. Материалы для подготовки к ЕГЭ и ОГЭ</a:t>
            </a:r>
          </a:p>
        </p:txBody>
      </p:sp>
      <p:sp>
        <p:nvSpPr>
          <p:cNvPr id="12292" name="Объект 2">
            <a:extLst>
              <a:ext uri="{FF2B5EF4-FFF2-40B4-BE49-F238E27FC236}">
                <a16:creationId xmlns:a16="http://schemas.microsoft.com/office/drawing/2014/main" id="{6DE06AA2-26C2-4F27-A7AE-9CBBFD5B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700213"/>
            <a:ext cx="6456362" cy="3168650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-52"/>
              </a:rPr>
              <a:t>В пособии 97 лингвистических тренажеров и 88 интерактивных таблиц</a:t>
            </a:r>
          </a:p>
        </p:txBody>
      </p:sp>
      <p:pic>
        <p:nvPicPr>
          <p:cNvPr id="12294" name="Picture 3">
            <a:extLst>
              <a:ext uri="{FF2B5EF4-FFF2-40B4-BE49-F238E27FC236}">
                <a16:creationId xmlns:a16="http://schemas.microsoft.com/office/drawing/2014/main" id="{560F4505-0DF4-49D9-B528-3BF45FF8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884488"/>
            <a:ext cx="4114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>
            <a:extLst>
              <a:ext uri="{FF2B5EF4-FFF2-40B4-BE49-F238E27FC236}">
                <a16:creationId xmlns:a16="http://schemas.microsoft.com/office/drawing/2014/main" id="{DC6FE94A-6D13-4ED9-939C-CD80109A5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149725"/>
            <a:ext cx="39306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5">
            <a:extLst>
              <a:ext uri="{FF2B5EF4-FFF2-40B4-BE49-F238E27FC236}">
                <a16:creationId xmlns:a16="http://schemas.microsoft.com/office/drawing/2014/main" id="{B6391928-B94B-4B3F-AF0B-B62C4C8AF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144963"/>
            <a:ext cx="29527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>
            <a:extLst>
              <a:ext uri="{FF2B5EF4-FFF2-40B4-BE49-F238E27FC236}">
                <a16:creationId xmlns:a16="http://schemas.microsoft.com/office/drawing/2014/main" id="{5A063D74-ABF9-45F0-8ED6-B49338F3D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1412873"/>
            <a:ext cx="576064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102870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Актуализировать комплекс проверяемых на ЕГЭ компетенций, т.е. умений и навыков по русскому языку в объеме школьной программы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Совершенствовать умения определённых видов школьной речевой деятельности:</a:t>
            </a:r>
          </a:p>
          <a:p>
            <a:pPr lvl="1"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информационной переработки авторского текста (сжатое изложение)</a:t>
            </a:r>
          </a:p>
          <a:p>
            <a:pPr lvl="1"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написания собственных текстов типа рассуждения (сочинение-рассуждение) с формулированием тезиса и приведением собственных аргументов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Самостоятельно контролировать и оценивать уровни знаний и умений</a:t>
            </a:r>
          </a:p>
        </p:txBody>
      </p:sp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168327BE-4997-45B4-AD5A-26842BDE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113" y="115888"/>
            <a:ext cx="9410700" cy="1081087"/>
          </a:xfrm>
        </p:spPr>
        <p:txBody>
          <a:bodyPr/>
          <a:lstStyle/>
          <a:p>
            <a:r>
              <a:rPr lang="ru-RU" altLang="ru-RU">
                <a:latin typeface="Futura PT Demi" panose="020B0604020202020204" charset="-52"/>
              </a:rPr>
              <a:t>Задачи электронных лингвистических тренажеров</a:t>
            </a:r>
          </a:p>
        </p:txBody>
      </p:sp>
      <p:pic>
        <p:nvPicPr>
          <p:cNvPr id="5" name="Picture 5" descr="C:\Users\Admin\Pictures\Screenshots\Снимок экрана (2).png">
            <a:hlinkClick r:id="rId2"/>
            <a:extLst>
              <a:ext uri="{FF2B5EF4-FFF2-40B4-BE49-F238E27FC236}">
                <a16:creationId xmlns:a16="http://schemas.microsoft.com/office/drawing/2014/main" id="{2B62A349-2F48-4925-9F70-07599D60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" t="22720" r="40906" b="8649"/>
          <a:stretch>
            <a:fillRect/>
          </a:stretch>
        </p:blipFill>
        <p:spPr bwMode="auto">
          <a:xfrm>
            <a:off x="6456040" y="2060848"/>
            <a:ext cx="53244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038B46FF-CDC6-41EB-832C-639A7B63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Futura PT Demi" panose="020B0604020202020204" charset="-52"/>
              </a:rPr>
              <a:t>Структура и содержание лингвистических электронных тренажеров</a:t>
            </a:r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396F96C8-9C27-4A86-A0E2-C23E698AA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12875"/>
            <a:ext cx="6529387" cy="3455988"/>
          </a:xfrm>
        </p:spPr>
        <p:txBody>
          <a:bodyPr/>
          <a:lstStyle/>
          <a:p>
            <a:r>
              <a:rPr lang="ru-RU" altLang="ru-RU">
                <a:latin typeface="Futura PT Demi" panose="020B0604020202020204" charset="-52"/>
              </a:rPr>
              <a:t>97 тематических тренажеров</a:t>
            </a:r>
          </a:p>
          <a:p>
            <a:r>
              <a:rPr lang="ru-RU" altLang="ru-RU">
                <a:latin typeface="Futura PT Demi" panose="020B0604020202020204" charset="-52"/>
              </a:rPr>
              <a:t>Внимание учащихся акцентируется на основных правилах по:</a:t>
            </a:r>
          </a:p>
          <a:p>
            <a:pPr lvl="1"/>
            <a:r>
              <a:rPr lang="ru-RU" altLang="ru-RU">
                <a:latin typeface="Futura PT Demi" panose="020B0604020202020204" charset="-52"/>
              </a:rPr>
              <a:t>Орфографии и пунктуации</a:t>
            </a:r>
          </a:p>
          <a:p>
            <a:pPr lvl="1"/>
            <a:r>
              <a:rPr lang="ru-RU" altLang="ru-RU">
                <a:latin typeface="Futura PT Demi" panose="020B0604020202020204" charset="-52"/>
              </a:rPr>
              <a:t>Культуре речи (на языковых нормах)</a:t>
            </a:r>
          </a:p>
          <a:p>
            <a:pPr lvl="1"/>
            <a:r>
              <a:rPr lang="ru-RU" altLang="ru-RU">
                <a:latin typeface="Futura PT Demi" panose="020B0604020202020204" charset="-52"/>
              </a:rPr>
              <a:t>Информационной переработке текстов (сжатое изложение)</a:t>
            </a:r>
          </a:p>
          <a:p>
            <a:pPr lvl="1"/>
            <a:r>
              <a:rPr lang="ru-RU" altLang="ru-RU">
                <a:latin typeface="Futura PT Demi" panose="020B0604020202020204" charset="-52"/>
              </a:rPr>
              <a:t>Написанию сочинения-рассуждения</a:t>
            </a:r>
          </a:p>
          <a:p>
            <a:r>
              <a:rPr lang="ru-RU" altLang="ru-RU">
                <a:latin typeface="Futura PT Demi" panose="020B0604020202020204" charset="-52"/>
              </a:rPr>
              <a:t>Три уровня подачи учебного материала: базовый, профильный и углубленного изучения</a:t>
            </a:r>
          </a:p>
          <a:p>
            <a:r>
              <a:rPr lang="ru-RU" altLang="ru-RU">
                <a:latin typeface="Futura PT Demi" panose="020B0604020202020204" charset="-52"/>
              </a:rPr>
              <a:t>Сжатая и оптимально структурированная форма изложения основного и дополнительного языкового материала </a:t>
            </a:r>
          </a:p>
          <a:p>
            <a:r>
              <a:rPr lang="ru-RU" altLang="ru-RU">
                <a:latin typeface="Futura PT Demi" panose="020B0604020202020204" charset="-52"/>
              </a:rPr>
              <a:t>Тренировочный характер заданий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B038D5-4A78-41BC-8801-9E5C17A6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725" y="1556792"/>
            <a:ext cx="4897075" cy="43178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5C83453-05D0-1530-8F18-908A79E2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организовать учебную деятельность в системе «1С:Образование»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80338-CD43-BE99-2574-3BEFEC057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99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83112-1B36-401E-99E8-3D7D9008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5" y="138047"/>
            <a:ext cx="7497217" cy="1081087"/>
          </a:xfrm>
        </p:spPr>
        <p:txBody>
          <a:bodyPr/>
          <a:lstStyle/>
          <a:p>
            <a:r>
              <a:rPr lang="ru-RU" dirty="0"/>
              <a:t>Пример занятия «Сечения многогранников»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EF140F8-19FE-4022-9CEF-97CC29AB5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9C7305F-CAF5-4E98-9DE4-A45EA880D6A9}"/>
              </a:ext>
            </a:extLst>
          </p:cNvPr>
          <p:cNvGraphicFramePr>
            <a:graphicFrameLocks/>
          </p:cNvGraphicFramePr>
          <p:nvPr/>
        </p:nvGraphicFramePr>
        <p:xfrm>
          <a:off x="7616553" y="1924057"/>
          <a:ext cx="4575447" cy="492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7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101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домашнего задания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начала занятия в системе «1С:Образование»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Организационный момент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 системе ВКС или очно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Всесторонняя проверка знаний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 системе ВКС или очно: обсуждение итогов домашнего задания, ответы на вопросы по домашнему заданию 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562">
                <a:tc>
                  <a:txBody>
                    <a:bodyPr/>
                    <a:lstStyle/>
                    <a:p>
                      <a:r>
                        <a:rPr lang="ru-RU" sz="1200" b="1" dirty="0"/>
                        <a:t>Подготовка к изучению нового материала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Используя совместно учебные материалы в системе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«1С:Образование» и сервис ВКС</a:t>
                      </a:r>
                      <a:r>
                        <a:rPr lang="ru-RU" sz="1200" dirty="0"/>
                        <a:t> для трансляции рабочего стола преподавателя или очно на интерактивной доске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dirty="0"/>
                        <a:t> 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Изучение нового материала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023">
                <a:tc>
                  <a:txBody>
                    <a:bodyPr/>
                    <a:lstStyle/>
                    <a:p>
                      <a:r>
                        <a:rPr lang="ru-RU" sz="1200" b="1" dirty="0"/>
                        <a:t>Закрепление нового материала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Используя совместно учебные материалы в системе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«1С:Образование» и сервис ВКС</a:t>
                      </a:r>
                      <a:r>
                        <a:rPr lang="ru-RU" sz="1200" dirty="0"/>
                        <a:t> для трансляции рабочего стола учащегося или очно на интерактивной доске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562">
                <a:tc>
                  <a:txBody>
                    <a:bodyPr/>
                    <a:lstStyle/>
                    <a:p>
                      <a:r>
                        <a:rPr lang="ru-RU" sz="1200" b="1" dirty="0"/>
                        <a:t>Выдача домашнего задания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Задания с автоматической проверкой в системе «1С:Образование»</a:t>
                      </a:r>
                    </a:p>
                    <a:p>
                      <a:endParaRPr lang="ru-RU" sz="1200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798C2834-2F17-448A-BB84-4C0120B3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070086"/>
            <a:ext cx="4081116" cy="2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F13C1906-A469-4F03-BB82-BA118455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45" y="3339879"/>
            <a:ext cx="3506535" cy="24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73732D93-6B02-499E-8D1C-9D3657A4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64" y="4217856"/>
            <a:ext cx="2937707" cy="26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36FB32F7-C260-44A8-A4B9-5D5B8C622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29" y="1252923"/>
            <a:ext cx="7497217" cy="1844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Используем:</a:t>
            </a:r>
          </a:p>
          <a:p>
            <a:pPr lvl="1"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Учебный текст с разбором задач на интерактивных моделях</a:t>
            </a:r>
          </a:p>
          <a:p>
            <a:pPr lvl="1"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Интерактивные задания на построение сечения</a:t>
            </a:r>
          </a:p>
          <a:p>
            <a:pPr lvl="1"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Пошаговые тренажеры в формате задачи № 14 КИМ ЕГЭ</a:t>
            </a:r>
          </a:p>
          <a:p>
            <a:pPr marL="457200" lvl="1" indent="0">
              <a:buNone/>
              <a:defRPr/>
            </a:pPr>
            <a:endParaRPr lang="ru-RU" altLang="ru-RU" kern="0" dirty="0">
              <a:latin typeface="Futura PT Demi" panose="020B0604020202020204" pitchFamily="34" charset="-52"/>
            </a:endParaRPr>
          </a:p>
          <a:p>
            <a:pPr lvl="1">
              <a:defRPr/>
            </a:pPr>
            <a:endParaRPr lang="ru-RU" altLang="ru-RU" kern="0" dirty="0"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3322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3E9992-62AB-ADAC-B94E-DAB46DA1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контролировать результаты в системе «1С:Образование»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6DA93-F0C1-53C8-24EB-83DA48DDB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45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1572DE-15D9-D133-F3C9-F74F8E454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404664"/>
            <a:ext cx="7752184" cy="39386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6D0AF4-1665-8129-8438-454C7D97C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2898459"/>
            <a:ext cx="3558709" cy="34505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E9A852-0BC7-438E-FED4-6404873A1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521" y="3284984"/>
            <a:ext cx="5123744" cy="30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7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5CD3BB1-234D-45EB-86EE-525FAEF5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 Выводы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177D9-5E43-487E-B55F-991FE6258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1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4CFB9E9-A2A5-1750-F4A5-132227B3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сегодня поговорим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814CCE0-4C6D-7993-4E97-89AC38A09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82" y="1844675"/>
            <a:ext cx="4822677" cy="3168650"/>
          </a:xfr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C9FDE42C-EB67-4027-8E3B-E12110091692}"/>
              </a:ext>
            </a:extLst>
          </p:cNvPr>
          <p:cNvSpPr>
            <a:spLocks/>
          </p:cNvSpPr>
          <p:nvPr/>
        </p:nvSpPr>
        <p:spPr bwMode="auto">
          <a:xfrm>
            <a:off x="839415" y="1427180"/>
            <a:ext cx="5832847" cy="452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dirty="0"/>
          </a:p>
          <a:p>
            <a:pPr marL="285750" indent="-285750" eaLnBrk="1" hangingPunct="1">
              <a:spcBef>
                <a:spcPct val="0"/>
              </a:spcBef>
            </a:pPr>
            <a:r>
              <a:rPr lang="ru-RU" altLang="ru-RU" sz="1600" dirty="0"/>
              <a:t> </a:t>
            </a:r>
            <a:r>
              <a:rPr lang="ru-RU" altLang="ru-RU" sz="2800" dirty="0"/>
              <a:t>Цифровые учебные материалы для подготовки к ЕГЭ по математике, русскому языку и информатике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 dirty="0"/>
              <a:t>Как организовать учебный процесс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 dirty="0"/>
              <a:t>Как контролировать результаты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080107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9BA7DC2-CA7C-41AE-91D3-060F98F0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Что дают цифровые инструменты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CE48FB-6815-4C2E-A0C2-358BC1B29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556792"/>
            <a:ext cx="11569700" cy="3168650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tx1"/>
                </a:solidFill>
                <a:latin typeface="Futura PT Demi" panose="020B0604020202020204" charset="-52"/>
              </a:rPr>
              <a:t>Учащийся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rPr>
              <a:t>Эффективная самостоятельная работа дома за счет интерактивных заданий с подсказками и пошаговыми решениями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rPr>
              <a:t>Интерес к процессу обучения за счет современных инструментов организации учебной деятельности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rPr>
              <a:t>Самоконтроль подготовки к экзамену</a:t>
            </a:r>
          </a:p>
          <a:p>
            <a:pPr lvl="0"/>
            <a:r>
              <a:rPr lang="ru-RU" sz="2000" kern="1200" dirty="0">
                <a:solidFill>
                  <a:schemeClr val="tx1"/>
                </a:solidFill>
                <a:latin typeface="Futura PT Demi" panose="020B0604020202020204" charset="-52"/>
              </a:rPr>
              <a:t>Преподаватель</a:t>
            </a:r>
          </a:p>
          <a:p>
            <a:pPr lvl="1"/>
            <a:r>
              <a:rPr lang="ru-RU" sz="1800" kern="1200" dirty="0">
                <a:solidFill>
                  <a:schemeClr val="tx1"/>
                </a:solidFill>
                <a:latin typeface="Futura PT Demi" panose="020B0604020202020204" charset="-52"/>
                <a:ea typeface="+mn-ea"/>
                <a:cs typeface="+mn-cs"/>
              </a:rPr>
              <a:t>Оптимизация очных или онлайн-занятий: преподаватель заранее видит сложности в освоении учебного материала и оперативно на них реагирует</a:t>
            </a:r>
          </a:p>
          <a:p>
            <a:pPr lvl="1"/>
            <a:r>
              <a:rPr lang="ru-RU" sz="1800" kern="1200" dirty="0">
                <a:solidFill>
                  <a:schemeClr val="tx1"/>
                </a:solidFill>
                <a:latin typeface="Futura PT Demi" panose="020B0604020202020204" charset="-52"/>
                <a:ea typeface="+mn-ea"/>
                <a:cs typeface="+mn-cs"/>
              </a:rPr>
              <a:t>Снижение трудозатрат на подготовку к занятиям и проверку ДЗ </a:t>
            </a:r>
          </a:p>
          <a:p>
            <a:pPr lvl="1"/>
            <a:r>
              <a:rPr lang="ru-RU" sz="1800" kern="1200" dirty="0">
                <a:solidFill>
                  <a:schemeClr val="tx1"/>
                </a:solidFill>
                <a:latin typeface="Futura PT Demi" panose="020B0604020202020204" charset="-52"/>
                <a:ea typeface="+mn-ea"/>
                <a:cs typeface="+mn-cs"/>
              </a:rPr>
              <a:t>Возможность выстроить индивидуальную траекторию для ученика</a:t>
            </a:r>
          </a:p>
          <a:p>
            <a:pPr lvl="0"/>
            <a:r>
              <a:rPr lang="ru-RU" kern="1200" dirty="0">
                <a:latin typeface="Futura PT Demi" panose="020B0604020202020204" charset="-52"/>
              </a:rPr>
              <a:t>Роди</a:t>
            </a:r>
            <a:r>
              <a:rPr lang="ru-RU" sz="2000" kern="1200" dirty="0">
                <a:solidFill>
                  <a:schemeClr val="tx1"/>
                </a:solidFill>
                <a:latin typeface="Futura PT Demi" panose="020B0604020202020204" charset="-52"/>
              </a:rPr>
              <a:t>тель</a:t>
            </a:r>
          </a:p>
          <a:p>
            <a:pPr lvl="1"/>
            <a:r>
              <a:rPr lang="ru-RU" kern="1200" dirty="0">
                <a:latin typeface="Futura PT Demi" panose="020B0604020202020204" charset="-52"/>
                <a:ea typeface="+mn-ea"/>
                <a:cs typeface="+mn-cs"/>
              </a:rPr>
              <a:t>Реальный контроль результатов ребенка</a:t>
            </a:r>
            <a:endParaRPr lang="ru-RU" sz="1800" kern="1200" dirty="0">
              <a:solidFill>
                <a:schemeClr val="tx1"/>
              </a:solidFill>
              <a:latin typeface="Futura PT Demi" panose="020B0604020202020204" charset="-52"/>
              <a:ea typeface="+mn-ea"/>
              <a:cs typeface="+mn-cs"/>
            </a:endParaRPr>
          </a:p>
          <a:p>
            <a:pPr lvl="1"/>
            <a:r>
              <a:rPr lang="ru-RU" sz="1800" kern="1200" dirty="0">
                <a:solidFill>
                  <a:schemeClr val="tx1"/>
                </a:solidFill>
                <a:latin typeface="Futura PT Demi" panose="020B0604020202020204" charset="-52"/>
                <a:ea typeface="+mn-ea"/>
                <a:cs typeface="+mn-cs"/>
              </a:rPr>
              <a:t>Снижение </a:t>
            </a:r>
            <a:r>
              <a:rPr lang="ru-RU" kern="1200" dirty="0">
                <a:latin typeface="Futura PT Demi" panose="020B0604020202020204" charset="-52"/>
                <a:ea typeface="+mn-ea"/>
                <a:cs typeface="+mn-cs"/>
              </a:rPr>
              <a:t>затрат на подготовку школьников к ГИА без потери эффективности (по сравнению с репетиторами)</a:t>
            </a:r>
            <a:r>
              <a:rPr lang="ru-RU" sz="1800" kern="1200" dirty="0">
                <a:solidFill>
                  <a:schemeClr val="tx1"/>
                </a:solidFill>
                <a:latin typeface="Futura PT Demi" panose="020B0604020202020204" charset="-52"/>
                <a:ea typeface="+mn-ea"/>
                <a:cs typeface="+mn-cs"/>
              </a:rPr>
              <a:t> </a:t>
            </a:r>
          </a:p>
          <a:p>
            <a:pPr marL="457200" lvl="1" indent="0">
              <a:buNone/>
            </a:pPr>
            <a:endParaRPr lang="ru-RU" sz="1800" kern="1200" dirty="0">
              <a:solidFill>
                <a:schemeClr val="tx1"/>
              </a:solidFill>
              <a:latin typeface="Futura PT Demi" panose="020B0604020202020204" charset="-52"/>
              <a:ea typeface="+mn-ea"/>
              <a:cs typeface="+mn-cs"/>
            </a:endParaRPr>
          </a:p>
          <a:p>
            <a:pPr marL="457200" lvl="1" indent="0">
              <a:buNone/>
            </a:pPr>
            <a:endParaRPr lang="ru-RU" sz="1800" kern="1200" dirty="0">
              <a:solidFill>
                <a:schemeClr val="tx1"/>
              </a:solidFill>
              <a:latin typeface="Futura PT Demi" panose="020B0604020202020204" charset="-52"/>
              <a:ea typeface="+mn-ea"/>
              <a:cs typeface="+mn-cs"/>
            </a:endParaRPr>
          </a:p>
          <a:p>
            <a:pPr marL="457200" lvl="1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32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A1EC7-F83D-4208-9750-752F1322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88640"/>
            <a:ext cx="9410700" cy="1081087"/>
          </a:xfrm>
        </p:spPr>
        <p:txBody>
          <a:bodyPr/>
          <a:lstStyle/>
          <a:p>
            <a:r>
              <a:rPr lang="ru-RU" dirty="0"/>
              <a:t>Опыт Учебного центра №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58C15-D7AE-4F1E-89FA-FC2B4D37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700213"/>
            <a:ext cx="7320830" cy="3168650"/>
          </a:xfrm>
        </p:spPr>
        <p:txBody>
          <a:bodyPr/>
          <a:lstStyle/>
          <a:p>
            <a:r>
              <a:rPr lang="ru-RU" dirty="0"/>
              <a:t>С 2016 года курсы подготовки к ГИА проводятся с использованием цифровых инструментов</a:t>
            </a:r>
          </a:p>
          <a:p>
            <a:r>
              <a:rPr lang="ru-RU" dirty="0"/>
              <a:t>Одинаково эффективно проходят как очно, так и с применением дистанционных технологий</a:t>
            </a:r>
          </a:p>
          <a:p>
            <a:r>
              <a:rPr lang="ru-RU" dirty="0"/>
              <a:t>На курсах подготовки к ЕГЭ мотивированные учащиеся стабильно показывают высокие результаты: </a:t>
            </a:r>
          </a:p>
          <a:p>
            <a:pPr lvl="1"/>
            <a:r>
              <a:rPr lang="ru-RU" dirty="0"/>
              <a:t>85+ по математике </a:t>
            </a:r>
          </a:p>
          <a:p>
            <a:pPr lvl="1"/>
            <a:r>
              <a:rPr lang="ru-RU" dirty="0"/>
              <a:t>90+ по русскому языку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312A453-A0BD-4626-9F53-717DFB48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3408622"/>
            <a:ext cx="4683121" cy="290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03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solidFill>
                  <a:srgbClr val="FF0000"/>
                </a:solidFill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22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AE106EE-8DA6-4281-9D04-AA7534D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C9E7BA-FEE0-468B-AD07-308056249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Татьяна </a:t>
            </a:r>
            <a:r>
              <a:rPr lang="ru-RU" dirty="0" err="1"/>
              <a:t>Чернецкая</a:t>
            </a:r>
            <a:r>
              <a:rPr lang="ru-RU" dirty="0"/>
              <a:t>, </a:t>
            </a:r>
            <a:r>
              <a:rPr lang="en-US"/>
              <a:t>chet@1c.ru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0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DE57626-4318-4BCF-8E8E-CC7E6597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Профильный ЕГЭ по математике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52DF87-823F-44F1-AB41-DA99AB0B6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usakina_E\Desktop\image_1Z.png">
            <a:extLst>
              <a:ext uri="{FF2B5EF4-FFF2-40B4-BE49-F238E27FC236}">
                <a16:creationId xmlns:a16="http://schemas.microsoft.com/office/drawing/2014/main" id="{F593E3F2-CC5B-415E-914E-6F8FAAB30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72" y="1427180"/>
            <a:ext cx="47085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693ADC54-56DA-4233-A249-2C36F73BE3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46263" y="220663"/>
            <a:ext cx="9578329" cy="10810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/>
              <a:t>Материалы для подготовки к профильному ЕГЭ по математике </a:t>
            </a:r>
            <a:br>
              <a:rPr lang="ru-RU" sz="2400" dirty="0"/>
            </a:br>
            <a:r>
              <a:rPr lang="ru-RU" sz="2400" dirty="0"/>
              <a:t>в системе «1С:Образование»</a:t>
            </a:r>
          </a:p>
        </p:txBody>
      </p:sp>
      <p:sp>
        <p:nvSpPr>
          <p:cNvPr id="12292" name="Объект 2">
            <a:extLst>
              <a:ext uri="{FF2B5EF4-FFF2-40B4-BE49-F238E27FC236}">
                <a16:creationId xmlns:a16="http://schemas.microsoft.com/office/drawing/2014/main" id="{7E9212D1-28E5-409E-870E-4EEB438F2A79}"/>
              </a:ext>
            </a:extLst>
          </p:cNvPr>
          <p:cNvSpPr>
            <a:spLocks/>
          </p:cNvSpPr>
          <p:nvPr/>
        </p:nvSpPr>
        <p:spPr bwMode="auto">
          <a:xfrm>
            <a:off x="295870" y="1427180"/>
            <a:ext cx="5800129" cy="452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dirty="0"/>
          </a:p>
          <a:p>
            <a:pPr eaLnBrk="1" hangingPunct="1">
              <a:spcBef>
                <a:spcPct val="0"/>
              </a:spcBef>
            </a:pPr>
            <a:r>
              <a:rPr lang="ru-RU" altLang="ru-RU" sz="2400" dirty="0"/>
              <a:t>Тесты для стартовой диагностики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/>
              <a:t>Тесты для отработки навыков решения простых заданий с кратким ответом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/>
              <a:t>Теоретические материалы для закрепления знаний по темам, входящим в ОГЭ и ЕГЭ в форме видео, слайдов, интерактивных таблиц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/>
              <a:t>Пошаговые тренажеры для более детального разбора сложных заданий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ru-RU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/>
          </a:p>
        </p:txBody>
      </p:sp>
      <p:pic>
        <p:nvPicPr>
          <p:cNvPr id="12293" name="Picture 7">
            <a:extLst>
              <a:ext uri="{FF2B5EF4-FFF2-40B4-BE49-F238E27FC236}">
                <a16:creationId xmlns:a16="http://schemas.microsoft.com/office/drawing/2014/main" id="{CF92D7E1-7E2C-4639-8711-08A374356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10" y="3715927"/>
            <a:ext cx="416718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>
            <a:extLst>
              <a:ext uri="{FF2B5EF4-FFF2-40B4-BE49-F238E27FC236}">
                <a16:creationId xmlns:a16="http://schemas.microsoft.com/office/drawing/2014/main" id="{156C0616-5DFF-4E37-86D7-503A4D6F0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794" y="2364171"/>
            <a:ext cx="24828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4D3411B-4C45-448D-A2BA-79013400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Егэ</a:t>
            </a:r>
            <a:r>
              <a:rPr lang="ru-RU" dirty="0"/>
              <a:t> по информатике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C2A15B-8186-43C3-B9C6-AD6048FE0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5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403197" y="1684480"/>
            <a:ext cx="5908827" cy="437932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/>
              <a:t>Тема</a:t>
            </a:r>
          </a:p>
          <a:p>
            <a:pPr marL="719766">
              <a:buFont typeface="Courier New" pitchFamily="49" charset="0"/>
              <a:buChar char="o"/>
            </a:pPr>
            <a:r>
              <a:rPr lang="ru-RU" sz="2399" dirty="0"/>
              <a:t>Теория</a:t>
            </a:r>
          </a:p>
          <a:p>
            <a:pPr marL="719766">
              <a:buFont typeface="Courier New" pitchFamily="49" charset="0"/>
              <a:buChar char="o"/>
            </a:pPr>
            <a:r>
              <a:rPr lang="ru-RU" sz="2399" dirty="0"/>
              <a:t>Тренажеры</a:t>
            </a:r>
          </a:p>
          <a:p>
            <a:pPr marL="719766">
              <a:buFont typeface="Courier New" pitchFamily="49" charset="0"/>
              <a:buChar char="o"/>
            </a:pPr>
            <a:r>
              <a:rPr lang="ru-RU" sz="2399" dirty="0"/>
              <a:t>Задачи для самостоятельного решения</a:t>
            </a:r>
          </a:p>
          <a:p>
            <a:endParaRPr lang="ru-RU" dirty="0"/>
          </a:p>
          <a:p>
            <a:r>
              <a:rPr lang="ru-RU" dirty="0"/>
              <a:t>Предполагается последовательное ознакомление с теоретическим материалом, просмотр задач с решениями, работа с тренажерами и решение самостоятельных работ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55248" y="1605360"/>
            <a:ext cx="5154609" cy="4350524"/>
          </a:xfrm>
        </p:spPr>
        <p:txBody>
          <a:bodyPr/>
          <a:lstStyle/>
          <a:p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Цифровые учебные материалы</a:t>
            </a:r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222A6B6D-147A-4D86-9885-3A505CE195A3}" type="slidenum">
              <a:rPr lang="ru-RU" altLang="ru-RU" sz="1333" b="1">
                <a:solidFill>
                  <a:srgbClr val="0D3E65"/>
                </a:solidFill>
              </a:rPr>
              <a:pPr algn="r"/>
              <a:t>6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791" y="2749469"/>
            <a:ext cx="5684037" cy="176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34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817043" y="1509380"/>
            <a:ext cx="7006616" cy="43793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Материал для повторения школьной программы:</a:t>
            </a:r>
          </a:p>
          <a:p>
            <a:r>
              <a:rPr lang="ru-RU" dirty="0"/>
              <a:t>определение понятий, </a:t>
            </a:r>
          </a:p>
          <a:p>
            <a:r>
              <a:rPr lang="ru-RU" dirty="0"/>
              <a:t>формулы и правила,</a:t>
            </a:r>
          </a:p>
          <a:p>
            <a:r>
              <a:rPr lang="ru-RU" dirty="0"/>
              <a:t>схемы,</a:t>
            </a:r>
          </a:p>
          <a:p>
            <a:r>
              <a:rPr lang="ru-RU" dirty="0"/>
              <a:t>формулировки алгоритмов для решения задач,</a:t>
            </a:r>
          </a:p>
          <a:p>
            <a:r>
              <a:rPr lang="ru-RU" dirty="0"/>
              <a:t>памятки,</a:t>
            </a:r>
          </a:p>
          <a:p>
            <a:r>
              <a:rPr lang="ru-RU" dirty="0"/>
              <a:t>примеры решения задач.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55248" y="1605360"/>
            <a:ext cx="5154609" cy="4350524"/>
          </a:xfrm>
        </p:spPr>
        <p:txBody>
          <a:bodyPr/>
          <a:lstStyle/>
          <a:p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Теория</a:t>
            </a:r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222A6B6D-147A-4D86-9885-3A505CE195A3}" type="slidenum">
              <a:rPr lang="ru-RU" altLang="ru-RU" sz="1333" b="1">
                <a:solidFill>
                  <a:srgbClr val="0D3E65"/>
                </a:solidFill>
              </a:rPr>
              <a:pPr algn="r"/>
              <a:t>7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28" y="2132856"/>
            <a:ext cx="3509442" cy="348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150" y="4580773"/>
            <a:ext cx="3356328" cy="142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39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953681" y="1239339"/>
            <a:ext cx="7006616" cy="43793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Задания снабжены :</a:t>
            </a:r>
          </a:p>
          <a:p>
            <a:r>
              <a:rPr lang="ru-RU" dirty="0"/>
              <a:t>подсказками,</a:t>
            </a:r>
          </a:p>
          <a:p>
            <a:r>
              <a:rPr lang="ru-RU" dirty="0"/>
              <a:t>решениями </a:t>
            </a:r>
          </a:p>
          <a:p>
            <a:r>
              <a:rPr lang="ru-RU" dirty="0"/>
              <a:t>комментариями к неверным действиям.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Тренажеры</a:t>
            </a:r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222A6B6D-147A-4D86-9885-3A505CE195A3}" type="slidenum">
              <a:rPr lang="ru-RU" altLang="ru-RU" sz="1333" b="1">
                <a:solidFill>
                  <a:srgbClr val="0D3E65"/>
                </a:solidFill>
              </a:rPr>
              <a:pPr algn="r"/>
              <a:t>8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8743752E-E706-40C5-B004-131D662E1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6" y="2819170"/>
            <a:ext cx="3447077" cy="255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D6FC35DA-BC4A-4BE6-91C2-D3395D2E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34" y="3112630"/>
            <a:ext cx="3008610" cy="255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14B838BD-AF7A-4490-9698-8BF08E4C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02" y="3406090"/>
            <a:ext cx="3255164" cy="277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70095D5-DB75-4EBC-A895-9E7209A2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914" y="3586939"/>
            <a:ext cx="2970257" cy="259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12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695400" y="1392981"/>
            <a:ext cx="6238768" cy="2651663"/>
          </a:xfrm>
        </p:spPr>
        <p:txBody>
          <a:bodyPr/>
          <a:lstStyle/>
          <a:p>
            <a:r>
              <a:rPr lang="ru-RU" dirty="0"/>
              <a:t>Типовые задачи</a:t>
            </a:r>
          </a:p>
          <a:p>
            <a:r>
              <a:rPr lang="ru-RU" dirty="0"/>
              <a:t> Разный уровень сложности</a:t>
            </a:r>
          </a:p>
          <a:p>
            <a:r>
              <a:rPr lang="ru-RU" dirty="0"/>
              <a:t> Избыточное количество заданий для тренировки навыка самостоятельного решения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55248" y="1605360"/>
            <a:ext cx="5154609" cy="4350524"/>
          </a:xfrm>
        </p:spPr>
        <p:txBody>
          <a:bodyPr/>
          <a:lstStyle/>
          <a:p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8815" y="453587"/>
            <a:ext cx="7199637" cy="959812"/>
          </a:xfrm>
        </p:spPr>
        <p:txBody>
          <a:bodyPr/>
          <a:lstStyle/>
          <a:p>
            <a:r>
              <a:rPr lang="ru-RU" dirty="0"/>
              <a:t>Задачи для самостоятельного решения</a:t>
            </a:r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222A6B6D-147A-4D86-9885-3A505CE195A3}" type="slidenum">
              <a:rPr lang="ru-RU" altLang="ru-RU" sz="1333" b="1">
                <a:solidFill>
                  <a:srgbClr val="0D3E65"/>
                </a:solidFill>
              </a:rPr>
              <a:pPr algn="r"/>
              <a:t>9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35B4BAF-AA17-4845-AD23-322EB4B7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" y="3140968"/>
            <a:ext cx="314409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68F9F61E-C735-4FB1-917D-BF430A09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60" y="3366981"/>
            <a:ext cx="2786351" cy="23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1798844-4362-46D4-AAFA-BB2AE8EE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56" y="3563272"/>
            <a:ext cx="3174332" cy="23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C58D53B3-F61A-4E26-AE88-4AB1AB6F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297" y="3753140"/>
            <a:ext cx="3203279" cy="234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336401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23752</TotalTime>
  <Words>825</Words>
  <Application>Microsoft Office PowerPoint</Application>
  <PresentationFormat>Широкоэкранный</PresentationFormat>
  <Paragraphs>129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Calibri</vt:lpstr>
      <vt:lpstr>Futura PT Book</vt:lpstr>
      <vt:lpstr>Wingdings</vt:lpstr>
      <vt:lpstr>Arial</vt:lpstr>
      <vt:lpstr>Courier New</vt:lpstr>
      <vt:lpstr>Futura PT Demi</vt:lpstr>
      <vt:lpstr>Специальное оформление</vt:lpstr>
      <vt:lpstr>Презентация PowerPoint</vt:lpstr>
      <vt:lpstr>О чем сегодня поговорим</vt:lpstr>
      <vt:lpstr>Профильный ЕГЭ по математике</vt:lpstr>
      <vt:lpstr>Материалы для подготовки к профильному ЕГЭ по математике  в системе «1С:Образование»</vt:lpstr>
      <vt:lpstr>Егэ по информатике</vt:lpstr>
      <vt:lpstr>Цифровые учебные материалы</vt:lpstr>
      <vt:lpstr>Теория</vt:lpstr>
      <vt:lpstr>Тренажеры</vt:lpstr>
      <vt:lpstr>Задачи для самостоятельного решения</vt:lpstr>
      <vt:lpstr>Тренажеры</vt:lpstr>
      <vt:lpstr>Егэ по русскому языку</vt:lpstr>
      <vt:lpstr>Русский язык. Материалы для подготовки к ЕГЭ и ОГЭ</vt:lpstr>
      <vt:lpstr>Задачи электронных лингвистических тренажеров</vt:lpstr>
      <vt:lpstr>Структура и содержание лингвистических электронных тренажеров</vt:lpstr>
      <vt:lpstr>Как организовать учебную деятельность в системе «1С:Образование»</vt:lpstr>
      <vt:lpstr>Пример занятия «Сечения многогранников» </vt:lpstr>
      <vt:lpstr>Как контролировать результаты в системе «1С:Образование»</vt:lpstr>
      <vt:lpstr>Презентация PowerPoint</vt:lpstr>
      <vt:lpstr>Результаты и Выводы </vt:lpstr>
      <vt:lpstr>Что дают цифровые инструменты</vt:lpstr>
      <vt:lpstr>Опыт Учебного центра № 1</vt:lpstr>
      <vt:lpstr>Как подключиться к системе «1С:Образование»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607</cp:revision>
  <dcterms:created xsi:type="dcterms:W3CDTF">2015-09-09T08:16:26Z</dcterms:created>
  <dcterms:modified xsi:type="dcterms:W3CDTF">2023-03-21T10:21:46Z</dcterms:modified>
</cp:coreProperties>
</file>