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3"/>
  </p:notesMasterIdLst>
  <p:sldIdLst>
    <p:sldId id="394" r:id="rId2"/>
    <p:sldId id="2712" r:id="rId3"/>
    <p:sldId id="2705" r:id="rId4"/>
    <p:sldId id="385" r:id="rId5"/>
    <p:sldId id="379" r:id="rId6"/>
    <p:sldId id="387" r:id="rId7"/>
    <p:sldId id="374" r:id="rId8"/>
    <p:sldId id="2710" r:id="rId9"/>
    <p:sldId id="278" r:id="rId10"/>
    <p:sldId id="1098" r:id="rId11"/>
    <p:sldId id="2701" r:id="rId12"/>
  </p:sldIdLst>
  <p:sldSz cx="12192000" cy="6858000"/>
  <p:notesSz cx="6858000" cy="9144000"/>
  <p:embeddedFontLst>
    <p:embeddedFont>
      <p:font typeface="Futura PT Book" panose="020B0604020202020204" charset="0"/>
      <p:regular r:id="rId14"/>
      <p:italic r:id="rId15"/>
    </p:embeddedFont>
    <p:embeddedFont>
      <p:font typeface="Futura PT Demi" panose="020B0604020202020204" charset="-52"/>
      <p:regular r:id="rId16"/>
      <p:italic r:id="rId17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60"/>
  </p:normalViewPr>
  <p:slideViewPr>
    <p:cSldViewPr showGuides="1">
      <p:cViewPr varScale="1">
        <p:scale>
          <a:sx n="102" d="100"/>
          <a:sy n="102" d="100"/>
        </p:scale>
        <p:origin x="912" y="114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B87BC3D-EF04-0DB5-D1B2-237C3DD50D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71D3C34-4E1A-9E3C-4C60-B0A622FD42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AFB2DC-F63F-4B2E-954A-160587A2063E}" type="datetimeFigureOut">
              <a:rPr lang="ru-RU" altLang="ru-RU"/>
              <a:pPr>
                <a:defRPr/>
              </a:pPr>
              <a:t>18.11.2025</a:t>
            </a:fld>
            <a:endParaRPr lang="ru-RU" altLang="ru-RU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0D9B38E3-8BC5-B2D7-C459-3E0AF92651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57B9DF8B-945C-628E-B04C-B5AF7E1EDD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097849A9-BED0-D370-4C74-8EB168CF53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C204B9C-EBF2-0BCA-4C3D-9130C1408F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A31209-26B3-4B29-A3FE-C570EA054EE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2F53FD34-4651-C216-252C-2D1D6D7E68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EC7103BB-1067-6CFF-F305-AF92312CC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Подключиться к системе очень просто – достаточно подать заявку через сайт, </a:t>
            </a:r>
            <a:r>
              <a:rPr lang="en-US" altLang="ru-RU"/>
              <a:t>qr</a:t>
            </a:r>
            <a:r>
              <a:rPr lang="ru-RU" altLang="ru-RU"/>
              <a:t>-код на слайде.</a:t>
            </a:r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EA5283E6-4B7B-53DF-7A74-B3CCCA2C01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3FD9F0-E46E-40CD-99CB-064621726722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CC4FE678-7A88-AB8F-C1AC-4EFD9FD5D7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5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366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39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801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513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16401C-59A8-1CB0-B9D2-50288B97E4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026267"/>
            <a:ext cx="0" cy="205253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BBD3C-C595-45C0-89B4-A37977BFCB64}" type="datetime1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8A7485-C6C7-E8F8-4879-66089AA3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0" cy="1650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A37684-61BA-99D1-C7F1-5C00641D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61576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192B1-48CF-428A-B9B0-826E204D5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03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E4EF4764-912F-6D2B-C7E3-0CFCCF15D9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7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585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DA17F0E2-FBAF-FDE8-AC22-4C190D6F2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0982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177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388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256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2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992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F3B9FAE3-BC4C-729A-F4CE-6E71AD1FE75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AFD7CD4C-D1D0-CC6E-760D-F6D04505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BC6B3F48-125B-5FBA-E76B-1D95E5B20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07" r:id="rId3"/>
    <p:sldLayoutId id="2147483919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2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hyperlink" Target="https://vk.com/obrazovanie1c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dsoo.ru/rabochie-programmy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ipi.ru/metodicheskaya-kopilka/univers-kodifikatory-oko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fipi.ru/metodicheskaya-kopilka/univers-kodifikatory-oko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series2408/" TargetMode="External"/><Relationship Id="rId2" Type="http://schemas.openxmlformats.org/officeDocument/2006/relationships/hyperlink" Target="https://obrazovanie.1c.ru/events/2025/open-air/school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obrazovanie.1c.ru/events/2025-11-12/" TargetMode="External"/><Relationship Id="rId4" Type="http://schemas.openxmlformats.org/officeDocument/2006/relationships/hyperlink" Target="https://obrazovanie.1c.ru/events/2023-04-07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oko/registe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>
            <a:extLst>
              <a:ext uri="{FF2B5EF4-FFF2-40B4-BE49-F238E27FC236}">
                <a16:creationId xmlns:a16="http://schemas.microsoft.com/office/drawing/2014/main" id="{FF898E06-17ED-756E-4816-8E339704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2132856"/>
            <a:ext cx="5810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>
              <a:spcBef>
                <a:spcPts val="1000"/>
              </a:spcBef>
              <a:buClrTx/>
              <a:buNone/>
            </a:pPr>
            <a:r>
              <a:rPr lang="ru-RU" altLang="ru-RU" sz="3600" dirty="0">
                <a:cs typeface="Times New Roman" panose="02020603050405020304" pitchFamily="18" charset="0"/>
              </a:rPr>
              <a:t>Оценка качества образования в школе: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ru-RU" sz="3600" dirty="0">
                <a:cs typeface="Times New Roman" panose="02020603050405020304" pitchFamily="18" charset="0"/>
              </a:rPr>
              <a:t>как классному руководителю оценить </a:t>
            </a:r>
            <a:br>
              <a:rPr lang="ru-RU" altLang="ru-RU" sz="3600" dirty="0">
                <a:cs typeface="Times New Roman" panose="02020603050405020304" pitchFamily="18" charset="0"/>
              </a:rPr>
            </a:br>
            <a:r>
              <a:rPr lang="ru-RU" altLang="ru-RU" sz="3600" dirty="0">
                <a:cs typeface="Times New Roman" panose="02020603050405020304" pitchFamily="18" charset="0"/>
              </a:rPr>
              <a:t>результативность обучения в классе</a:t>
            </a:r>
            <a:endParaRPr lang="ru-RU" altLang="ru-RU" sz="3600" dirty="0">
              <a:cs typeface="Arial" panose="020B0604020202020204" pitchFamily="34" charset="0"/>
            </a:endParaRPr>
          </a:p>
        </p:txBody>
      </p:sp>
      <p:sp>
        <p:nvSpPr>
          <p:cNvPr id="5123" name="Прямоугольник 8">
            <a:extLst>
              <a:ext uri="{FF2B5EF4-FFF2-40B4-BE49-F238E27FC236}">
                <a16:creationId xmlns:a16="http://schemas.microsoft.com/office/drawing/2014/main" id="{2154BCB3-ACAB-0F22-6076-9CB3DB142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4508500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9A7581-5274-868F-4917-4D3867ACF9D6}"/>
              </a:ext>
            </a:extLst>
          </p:cNvPr>
          <p:cNvSpPr txBox="1"/>
          <p:nvPr/>
        </p:nvSpPr>
        <p:spPr>
          <a:xfrm>
            <a:off x="972065" y="5085184"/>
            <a:ext cx="8364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000" dirty="0">
                <a:latin typeface="Futura PT Demi" pitchFamily="34" charset="-52"/>
              </a:rPr>
              <a:t>Т. А. Чернецкая, руководитель методического направления, к. п. н.</a:t>
            </a:r>
          </a:p>
          <a:p>
            <a:r>
              <a:rPr lang="ru-RU" sz="2000" dirty="0">
                <a:latin typeface="Futura PT Demi" pitchFamily="34" charset="-52"/>
              </a:rPr>
              <a:t>Отдел образовательных программ, фирма «1С»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">
            <a:extLst>
              <a:ext uri="{FF2B5EF4-FFF2-40B4-BE49-F238E27FC236}">
                <a16:creationId xmlns:a16="http://schemas.microsoft.com/office/drawing/2014/main" id="{CA6E0DA5-BEAA-7AE7-AD2D-C1DE8C7C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376363"/>
            <a:ext cx="61880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4B24DBB8-54A9-B483-B25B-68A5F3EFE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307975"/>
            <a:ext cx="9598025" cy="82073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Как получить сертификат?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5DEBEE2B-3BD2-35D2-211B-E918B01D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9763" y="6319838"/>
            <a:ext cx="102076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A9D9AD37-A8D4-4810-8C8D-7D2527B7AC9C}" type="slidenum">
              <a:rPr lang="ru-RU" altLang="ru-RU" sz="1300" b="1">
                <a:solidFill>
                  <a:srgbClr val="0D3E65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1300" b="1">
              <a:solidFill>
                <a:srgbClr val="0D3E65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24209D3-1940-2C8A-033C-BC458B243E27}"/>
              </a:ext>
            </a:extLst>
          </p:cNvPr>
          <p:cNvCxnSpPr>
            <a:cxnSpLocks/>
          </p:cNvCxnSpPr>
          <p:nvPr/>
        </p:nvCxnSpPr>
        <p:spPr>
          <a:xfrm flipV="1">
            <a:off x="4637088" y="1893888"/>
            <a:ext cx="5910262" cy="2178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1750" name="Рисунок 6">
            <a:extLst>
              <a:ext uri="{FF2B5EF4-FFF2-40B4-BE49-F238E27FC236}">
                <a16:creationId xmlns:a16="http://schemas.microsoft.com/office/drawing/2014/main" id="{CC12799D-93B1-C919-7951-B22ADE4F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2222500"/>
            <a:ext cx="40274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Объект 9">
            <a:extLst>
              <a:ext uri="{FF2B5EF4-FFF2-40B4-BE49-F238E27FC236}">
                <a16:creationId xmlns:a16="http://schemas.microsoft.com/office/drawing/2014/main" id="{9F0DBC13-E879-E1D2-61AE-12DB5CA71E46}"/>
              </a:ext>
            </a:extLst>
          </p:cNvPr>
          <p:cNvSpPr txBox="1">
            <a:spLocks/>
          </p:cNvSpPr>
          <p:nvPr/>
        </p:nvSpPr>
        <p:spPr bwMode="auto">
          <a:xfrm>
            <a:off x="144463" y="1303338"/>
            <a:ext cx="581025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685800" indent="-2286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По итогам вебинара участникам выдается </a:t>
            </a:r>
            <a:r>
              <a:rPr lang="ru-RU" altLang="ru-RU" sz="1700" b="1" dirty="0">
                <a:solidFill>
                  <a:srgbClr val="FF0000"/>
                </a:solidFill>
                <a:latin typeface="Arial" panose="020B0604020202020204" pitchFamily="34" charset="0"/>
              </a:rPr>
              <a:t>сертификат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Для получения сертификата необходимо прослушать более 80% вебинара!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17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 dirty="0">
                <a:solidFill>
                  <a:srgbClr val="000000"/>
                </a:solidFill>
                <a:latin typeface="Arial" panose="020B0604020202020204" pitchFamily="34" charset="0"/>
              </a:rPr>
              <a:t>Письмо с материалами вебинара высылается </a:t>
            </a:r>
            <a:br>
              <a:rPr lang="ru-RU" altLang="ru-RU" sz="17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altLang="ru-RU" sz="1700" b="1" dirty="0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 dirty="0">
                <a:solidFill>
                  <a:srgbClr val="000000"/>
                </a:solidFill>
                <a:latin typeface="Arial" panose="020B0604020202020204" pitchFamily="34" charset="0"/>
              </a:rPr>
              <a:t>Сертификат будет выдаваться через социальную сеть ВК </a:t>
            </a:r>
            <a:r>
              <a:rPr lang="ru-RU" altLang="ru-RU" sz="1700" b="1" dirty="0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 dirty="0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 dirty="0">
                <a:solidFill>
                  <a:srgbClr val="72BFC5"/>
                </a:solidFill>
                <a:latin typeface="Arial" panose="020B0604020202020204" pitchFamily="34" charset="0"/>
              </a:rPr>
              <a:t>Напишите слово </a:t>
            </a:r>
            <a:r>
              <a:rPr lang="ru-RU" altLang="ru-RU" sz="1700" b="1" i="1" dirty="0">
                <a:solidFill>
                  <a:srgbClr val="72BFC5"/>
                </a:solidFill>
                <a:latin typeface="Arial" panose="020B0604020202020204" pitchFamily="34" charset="0"/>
              </a:rPr>
              <a:t>«Сертификат» </a:t>
            </a:r>
            <a:r>
              <a:rPr lang="ru-RU" altLang="ru-RU" sz="1700" b="1" dirty="0">
                <a:solidFill>
                  <a:srgbClr val="72BFC5"/>
                </a:solidFill>
                <a:latin typeface="Arial" panose="020B0604020202020204" pitchFamily="34" charset="0"/>
              </a:rPr>
              <a:t>нам в сообщения</a:t>
            </a:r>
            <a:r>
              <a:rPr lang="ru-RU" alt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 в сообществе во ВК </a:t>
            </a:r>
            <a:r>
              <a:rPr lang="ru-RU" altLang="ru-RU" sz="1700" b="1" dirty="0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 и следуйте дальнейшим инструкциям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800" dirty="0">
              <a:latin typeface="Arial" panose="020B0604020202020204" pitchFamily="34" charset="0"/>
            </a:endParaRPr>
          </a:p>
        </p:txBody>
      </p:sp>
      <p:sp>
        <p:nvSpPr>
          <p:cNvPr id="31752" name="TextBox 5">
            <a:extLst>
              <a:ext uri="{FF2B5EF4-FFF2-40B4-BE49-F238E27FC236}">
                <a16:creationId xmlns:a16="http://schemas.microsoft.com/office/drawing/2014/main" id="{15C61115-A083-596D-8A5D-8F3FCC0CA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5046663"/>
            <a:ext cx="375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4"/>
              </a:rPr>
              <a:t>https://vk.com/obrazovanie1c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1753" name="Picture 2">
            <a:extLst>
              <a:ext uri="{FF2B5EF4-FFF2-40B4-BE49-F238E27FC236}">
                <a16:creationId xmlns:a16="http://schemas.microsoft.com/office/drawing/2014/main" id="{BBA71AB2-AE6A-F08D-9481-B91B83E30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575" y="5056188"/>
            <a:ext cx="17176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A03205-EE07-3947-F582-230E40F1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29699" name="Текст 4">
            <a:extLst>
              <a:ext uri="{FF2B5EF4-FFF2-40B4-BE49-F238E27FC236}">
                <a16:creationId xmlns:a16="http://schemas.microsoft.com/office/drawing/2014/main" id="{8C330300-389A-BAE9-442A-CA285FF4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849983C-4E34-9968-F957-15C0F572F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332656"/>
            <a:ext cx="9410700" cy="108108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Futura PT Demi" charset="-52"/>
              </a:rPr>
              <a:t>Управление качеством образования в классе: </a:t>
            </a:r>
            <a:br>
              <a:rPr lang="ru-RU" dirty="0">
                <a:solidFill>
                  <a:srgbClr val="C00000"/>
                </a:solidFill>
                <a:latin typeface="Futura PT Demi" charset="-52"/>
              </a:rPr>
            </a:br>
            <a:r>
              <a:rPr lang="ru-RU" dirty="0">
                <a:solidFill>
                  <a:srgbClr val="C00000"/>
                </a:solidFill>
                <a:latin typeface="Futura PT Demi" charset="-52"/>
              </a:rPr>
              <a:t>задачи для классного руководителя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ECDF33F-DC6F-031A-772C-33D343C7B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0" y="2204864"/>
            <a:ext cx="11569700" cy="3168650"/>
          </a:xfrm>
        </p:spPr>
        <p:txBody>
          <a:bodyPr/>
          <a:lstStyle/>
          <a:p>
            <a:r>
              <a:rPr lang="ru-RU" dirty="0"/>
              <a:t>Анализ освоение образовательной программы учащимися класса по всем предметам учебного плана</a:t>
            </a:r>
          </a:p>
          <a:p>
            <a:r>
              <a:rPr lang="ru-RU" dirty="0"/>
              <a:t>Выявление учащихся класса, имеющих проблемы с успеваемостью, их «проблемных зон»</a:t>
            </a:r>
          </a:p>
          <a:p>
            <a:r>
              <a:rPr lang="ru-RU" dirty="0"/>
              <a:t>Взаимодействие с коллегами – учителями-предметниками, работающими в классе</a:t>
            </a:r>
          </a:p>
          <a:p>
            <a:r>
              <a:rPr lang="ru-RU" dirty="0"/>
              <a:t>Объективное информирование родителей об академической успеваемости ребенка</a:t>
            </a:r>
          </a:p>
          <a:p>
            <a:r>
              <a:rPr lang="ru-RU" dirty="0"/>
              <a:t>Контроль подготовки учащихся к процедурам внешней оценки (ВПР, ЕГЭ, ОГЭ)</a:t>
            </a:r>
          </a:p>
          <a:p>
            <a:r>
              <a:rPr lang="ru-RU" dirty="0"/>
              <a:t>Подготовка отчетов для заместителя директора образовательной организации по УВР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50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C669381-F670-C92E-8120-D0202AAF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404813"/>
            <a:ext cx="7466012" cy="1081087"/>
          </a:xfrm>
        </p:spPr>
        <p:txBody>
          <a:bodyPr/>
          <a:lstStyle/>
          <a:p>
            <a:pPr>
              <a:defRPr/>
            </a:pPr>
            <a:r>
              <a:rPr lang="ru-RU" kern="1200" dirty="0">
                <a:solidFill>
                  <a:srgbClr val="C00000"/>
                </a:solidFill>
              </a:rPr>
              <a:t>Подходы к оценке образовательных достижений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CFCD30-080D-1806-2B03-CD50F0987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81" y="2276872"/>
            <a:ext cx="10968037" cy="316865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Системно-деятельностный</a:t>
            </a:r>
            <a:r>
              <a:rPr lang="ru-RU" dirty="0"/>
              <a:t> - оценка способности учащихся к решению учебно-познавательных и учебно-практических задач, а также в оценке уровня функциональной грамотности учащихся</a:t>
            </a:r>
          </a:p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Уровневый</a:t>
            </a:r>
            <a:r>
              <a:rPr lang="ru-RU" dirty="0"/>
              <a:t> – базовый, выше и ниже базового; реализуется как по отношению к содержанию оценки, так и к представлению и интерпретации результатов измерений</a:t>
            </a:r>
          </a:p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Комплексный</a:t>
            </a:r>
            <a:r>
              <a:rPr lang="ru-RU" dirty="0"/>
              <a:t>: </a:t>
            </a:r>
          </a:p>
          <a:p>
            <a:pPr lvl="1">
              <a:defRPr/>
            </a:pPr>
            <a:r>
              <a:rPr lang="ru-RU" dirty="0">
                <a:ea typeface="+mn-ea"/>
                <a:cs typeface="+mn-cs"/>
              </a:rPr>
              <a:t>Оценка предметных и метапредметных результатов</a:t>
            </a:r>
          </a:p>
          <a:p>
            <a:pPr lvl="1">
              <a:defRPr/>
            </a:pPr>
            <a:r>
              <a:rPr lang="ru-RU" dirty="0">
                <a:ea typeface="+mn-ea"/>
                <a:cs typeface="+mn-cs"/>
              </a:rPr>
              <a:t>Использования комплекса оценочных процедур как основы для оценки динамики индивидуальных образовательных достижений и для итоговой оценки</a:t>
            </a:r>
          </a:p>
          <a:p>
            <a:pPr lvl="1">
              <a:defRPr/>
            </a:pPr>
            <a:r>
              <a:rPr lang="ru-RU" dirty="0">
                <a:ea typeface="+mn-ea"/>
                <a:cs typeface="+mn-cs"/>
              </a:rPr>
              <a:t>Использование контекстной информации (об особенностях обучающихся) для интерпретации полученных результатов</a:t>
            </a:r>
          </a:p>
          <a:p>
            <a:pPr lvl="1">
              <a:defRPr/>
            </a:pPr>
            <a:r>
              <a:rPr lang="ru-RU" dirty="0">
                <a:ea typeface="+mn-ea"/>
                <a:cs typeface="+mn-cs"/>
              </a:rPr>
              <a:t>Использования разнообразных методов и форм оценки, взаимно дополняющих друг друга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6A5E6650-652D-EE7B-6251-84A40E900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C00000"/>
                </a:solidFill>
                <a:latin typeface="Futura PT Demi" charset="-52"/>
              </a:rPr>
              <a:t>Актуальные нормативные документы</a:t>
            </a:r>
            <a:endParaRPr lang="ru-RU" altLang="ru-RU">
              <a:latin typeface="Futura PT Demi" charset="-52"/>
            </a:endParaRPr>
          </a:p>
        </p:txBody>
      </p:sp>
      <p:sp>
        <p:nvSpPr>
          <p:cNvPr id="18435" name="Объект 2">
            <a:extLst>
              <a:ext uri="{FF2B5EF4-FFF2-40B4-BE49-F238E27FC236}">
                <a16:creationId xmlns:a16="http://schemas.microsoft.com/office/drawing/2014/main" id="{9B63D484-AB72-F504-A566-3D5ADFA0FC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2088" y="1341438"/>
            <a:ext cx="8280400" cy="1368425"/>
          </a:xfrm>
        </p:spPr>
        <p:txBody>
          <a:bodyPr/>
          <a:lstStyle/>
          <a:p>
            <a:r>
              <a:rPr lang="ru-RU" altLang="ru-RU">
                <a:latin typeface="Futura PT Demi" charset="-52"/>
              </a:rPr>
              <a:t>Федеральные рабочие программы по класс-предметам всех ступеней общего образования</a:t>
            </a:r>
            <a:br>
              <a:rPr lang="ru-RU" altLang="ru-RU">
                <a:latin typeface="Futura PT Demi" charset="-52"/>
              </a:rPr>
            </a:br>
            <a:r>
              <a:rPr lang="en-US" altLang="ru-RU">
                <a:latin typeface="Futura PT Demi" charset="-52"/>
                <a:hlinkClick r:id="rId2"/>
              </a:rPr>
              <a:t>https://edsoo.ru/rabochie-programmy/</a:t>
            </a:r>
            <a:r>
              <a:rPr lang="ru-RU" altLang="ru-RU">
                <a:latin typeface="Futura PT Demi" charset="-52"/>
              </a:rPr>
              <a:t> </a:t>
            </a: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CEEE5644-80C0-DF41-C837-D44C0D234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3789040"/>
            <a:ext cx="46212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3661578A-8D8B-3CD9-1498-BE30557A7E29}"/>
              </a:ext>
            </a:extLst>
          </p:cNvPr>
          <p:cNvSpPr txBox="1">
            <a:spLocks/>
          </p:cNvSpPr>
          <p:nvPr/>
        </p:nvSpPr>
        <p:spPr bwMode="auto">
          <a:xfrm>
            <a:off x="211138" y="2276475"/>
            <a:ext cx="77771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kern="0"/>
              <a:t>Структура рабочей </a:t>
            </a:r>
            <a:r>
              <a:rPr lang="ru-RU" kern="0" dirty="0"/>
              <a:t>программы по предмету:</a:t>
            </a:r>
          </a:p>
          <a:p>
            <a:pPr>
              <a:defRPr/>
            </a:pPr>
            <a:r>
              <a:rPr lang="ru-RU" kern="0" dirty="0"/>
              <a:t>Пояснительная записка, включающая цели изучения учебного предмета, общую характеристику предмета, </a:t>
            </a:r>
            <a:br>
              <a:rPr lang="ru-RU" kern="0" dirty="0"/>
            </a:br>
            <a:r>
              <a:rPr lang="ru-RU" kern="0" dirty="0"/>
              <a:t>место предмета в учебном плане</a:t>
            </a:r>
          </a:p>
          <a:p>
            <a:pPr>
              <a:defRPr/>
            </a:pPr>
            <a:r>
              <a:rPr lang="ru-RU" kern="0" dirty="0"/>
              <a:t>Содержание образования (по годам обучения)</a:t>
            </a:r>
          </a:p>
          <a:p>
            <a:pPr>
              <a:defRPr/>
            </a:pPr>
            <a:r>
              <a:rPr lang="ru-RU" kern="0" dirty="0"/>
              <a:t>Планируемые результаты освоения рабочей программы:</a:t>
            </a:r>
          </a:p>
          <a:p>
            <a:pPr lvl="1">
              <a:defRPr/>
            </a:pPr>
            <a:r>
              <a:rPr lang="ru-RU" kern="0" dirty="0"/>
              <a:t>Личностные и метапредметные результаты (раскрываются </a:t>
            </a:r>
            <a:br>
              <a:rPr lang="ru-RU" kern="0" dirty="0"/>
            </a:br>
            <a:r>
              <a:rPr lang="ru-RU" kern="0" dirty="0"/>
              <a:t>на основе обновленного ФГОС с учетом специфики учебного предмета)</a:t>
            </a:r>
          </a:p>
          <a:p>
            <a:pPr lvl="1">
              <a:defRPr/>
            </a:pPr>
            <a:r>
              <a:rPr lang="ru-RU" kern="0" dirty="0"/>
              <a:t>Предметные (по годам обучения) </a:t>
            </a:r>
          </a:p>
          <a:p>
            <a:pPr>
              <a:defRPr/>
            </a:pPr>
            <a:r>
              <a:rPr lang="ru-RU" kern="0" dirty="0"/>
              <a:t>Тематическое планирование (примерные темы и количество часов, отводимое на их изучение; основное программное содержание; основные виды деятельности обучающихся)</a:t>
            </a:r>
          </a:p>
          <a:p>
            <a:pPr marL="0" indent="0">
              <a:buFontTx/>
              <a:buNone/>
              <a:defRPr/>
            </a:pPr>
            <a:endParaRPr lang="ru-RU" kern="0" dirty="0"/>
          </a:p>
          <a:p>
            <a:pPr>
              <a:defRPr/>
            </a:pPr>
            <a:endParaRPr lang="ru-RU" kern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544F0-5584-F0B7-21E9-DDA1FB4CC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476250"/>
            <a:ext cx="10082213" cy="1081088"/>
          </a:xfrm>
        </p:spPr>
        <p:txBody>
          <a:bodyPr/>
          <a:lstStyle/>
          <a:p>
            <a:pPr>
              <a:defRPr/>
            </a:pPr>
            <a:r>
              <a:rPr lang="ru-RU" kern="1200" dirty="0">
                <a:solidFill>
                  <a:srgbClr val="C00000"/>
                </a:solidFill>
              </a:rPr>
              <a:t>Универсальные кодификаторы </a:t>
            </a:r>
            <a:br>
              <a:rPr lang="ru-RU" kern="1200" dirty="0">
                <a:solidFill>
                  <a:srgbClr val="C00000"/>
                </a:solidFill>
              </a:rPr>
            </a:br>
            <a:r>
              <a:rPr lang="ru-RU" kern="1200" dirty="0">
                <a:solidFill>
                  <a:srgbClr val="C00000"/>
                </a:solidFill>
              </a:rPr>
              <a:t>для процедур </a:t>
            </a:r>
            <a:br>
              <a:rPr lang="ru-RU" kern="1200" dirty="0">
                <a:solidFill>
                  <a:srgbClr val="C00000"/>
                </a:solidFill>
              </a:rPr>
            </a:br>
            <a:r>
              <a:rPr lang="ru-RU" kern="1200" dirty="0">
                <a:solidFill>
                  <a:srgbClr val="C00000"/>
                </a:solidFill>
              </a:rPr>
              <a:t>оценки качества образования </a:t>
            </a:r>
            <a:br>
              <a:rPr lang="ru-RU" kern="1200" dirty="0">
                <a:solidFill>
                  <a:srgbClr val="C00000"/>
                </a:solidFill>
              </a:rPr>
            </a:br>
            <a:endParaRPr lang="ru-RU" sz="2400" dirty="0"/>
          </a:p>
        </p:txBody>
      </p:sp>
      <p:pic>
        <p:nvPicPr>
          <p:cNvPr id="19459" name="Рисунок 6">
            <a:extLst>
              <a:ext uri="{FF2B5EF4-FFF2-40B4-BE49-F238E27FC236}">
                <a16:creationId xmlns:a16="http://schemas.microsoft.com/office/drawing/2014/main" id="{FD14E69D-95B5-025D-5A21-736A36D9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579688"/>
            <a:ext cx="87439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9">
            <a:extLst>
              <a:ext uri="{FF2B5EF4-FFF2-40B4-BE49-F238E27FC236}">
                <a16:creationId xmlns:a16="http://schemas.microsoft.com/office/drawing/2014/main" id="{E531679C-39C2-6B19-3AA8-3F14E7A06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462338"/>
            <a:ext cx="5662612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13">
            <a:extLst>
              <a:ext uri="{FF2B5EF4-FFF2-40B4-BE49-F238E27FC236}">
                <a16:creationId xmlns:a16="http://schemas.microsoft.com/office/drawing/2014/main" id="{4A1B5194-65DE-5973-5953-CC6801E02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600450"/>
            <a:ext cx="55245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11">
            <a:extLst>
              <a:ext uri="{FF2B5EF4-FFF2-40B4-BE49-F238E27FC236}">
                <a16:creationId xmlns:a16="http://schemas.microsoft.com/office/drawing/2014/main" id="{06F137C8-5487-65C1-7BF0-7E3EDEC6E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708525"/>
            <a:ext cx="5524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3">
            <a:extLst>
              <a:ext uri="{FF2B5EF4-FFF2-40B4-BE49-F238E27FC236}">
                <a16:creationId xmlns:a16="http://schemas.microsoft.com/office/drawing/2014/main" id="{AB92244A-2C26-AE25-20EA-B7C018A5E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2125663"/>
            <a:ext cx="693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ru-RU" sz="1800">
                <a:hlinkClick r:id="rId6"/>
              </a:rPr>
              <a:t>https://fipi.ru/metodicheskaya-kopilka/univers-kodifikatory-oko</a:t>
            </a:r>
            <a:r>
              <a:rPr lang="ru-RU" altLang="ru-RU" sz="180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91334527-FC9B-3A57-56E3-9A4A3D07F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512" y="650875"/>
            <a:ext cx="7200478" cy="493713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charset="-52"/>
              </a:rPr>
              <a:t>Система «1С:Оценка качества образования» –  классному руководителю</a:t>
            </a:r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FA4F89AF-D065-AABC-1E38-E1ED85ABF9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1" y="2066788"/>
            <a:ext cx="5905499" cy="3911600"/>
          </a:xfrm>
        </p:spPr>
        <p:txBody>
          <a:bodyPr/>
          <a:lstStyle/>
          <a:p>
            <a:r>
              <a:rPr lang="ru-RU" altLang="ru-RU" dirty="0">
                <a:latin typeface="Futura PT Demi" charset="-52"/>
              </a:rPr>
              <a:t>Анализ результатов всех тематических проверочных работ по всем предметам учебного плана</a:t>
            </a:r>
          </a:p>
          <a:p>
            <a:r>
              <a:rPr lang="ru-RU" altLang="ru-RU" dirty="0">
                <a:latin typeface="Futura PT Demi" charset="-52"/>
              </a:rPr>
              <a:t>Объективность оценивания образовательных результатов</a:t>
            </a:r>
          </a:p>
          <a:p>
            <a:r>
              <a:rPr lang="ru-RU" altLang="ru-RU" dirty="0">
                <a:latin typeface="Futura PT Demi" charset="-52"/>
              </a:rPr>
              <a:t>Результативность освоения образовательной программы классом за учебный период</a:t>
            </a:r>
          </a:p>
          <a:p>
            <a:r>
              <a:rPr lang="ru-RU" altLang="ru-RU" dirty="0">
                <a:latin typeface="Futura PT Demi" charset="-52"/>
              </a:rPr>
              <a:t>Выявление затруднений в работе педагогов</a:t>
            </a:r>
          </a:p>
          <a:p>
            <a:r>
              <a:rPr lang="ru-RU" altLang="ru-RU" dirty="0">
                <a:latin typeface="Futura PT Demi" charset="-52"/>
              </a:rPr>
              <a:t>Отчет классного руководителя для заместителя директора по УВР</a:t>
            </a:r>
          </a:p>
          <a:p>
            <a:r>
              <a:rPr lang="ru-RU" altLang="ru-RU" dirty="0">
                <a:latin typeface="Futura PT Demi" charset="-52"/>
              </a:rPr>
              <a:t>График проверочных работ по всем предметам в учебном периоде</a:t>
            </a:r>
          </a:p>
          <a:p>
            <a:r>
              <a:rPr lang="ru-RU" altLang="ru-RU" dirty="0">
                <a:latin typeface="Futura PT Demi" charset="-52"/>
              </a:rPr>
              <a:t>Отчеты для родителей </a:t>
            </a: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7E6583A2-DA3F-1EA4-71D2-E26012EE7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556792"/>
            <a:ext cx="5156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A05D40-4DD5-A3FE-953A-8591BF658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318" y="4725144"/>
            <a:ext cx="3669563" cy="20173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83F92F19-60A9-3E43-11EC-4A9C1D090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528" y="426070"/>
            <a:ext cx="6600825" cy="1081087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В основе работы системы – нормативные документы ФИПИ</a:t>
            </a:r>
          </a:p>
        </p:txBody>
      </p:sp>
      <p:sp>
        <p:nvSpPr>
          <p:cNvPr id="9219" name="Объект 2">
            <a:extLst>
              <a:ext uri="{FF2B5EF4-FFF2-40B4-BE49-F238E27FC236}">
                <a16:creationId xmlns:a16="http://schemas.microsoft.com/office/drawing/2014/main" id="{EBA949EC-9C04-A12F-1C77-ABF262CDCD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215" y="1988840"/>
            <a:ext cx="7165975" cy="4443090"/>
          </a:xfrm>
        </p:spPr>
        <p:txBody>
          <a:bodyPr/>
          <a:lstStyle/>
          <a:p>
            <a:r>
              <a:rPr lang="ru-RU" altLang="ru-RU" sz="1800" dirty="0">
                <a:latin typeface="Futura PT Demi" panose="020B0604020202020204" charset="-52"/>
              </a:rPr>
              <a:t>Является одним из документов, определяющих структуру и содержание контрольных измерительных материалов (КИМ) для проведения аттестационных процедур</a:t>
            </a:r>
          </a:p>
          <a:p>
            <a:r>
              <a:rPr lang="ru-RU" altLang="ru-RU" sz="1800" dirty="0">
                <a:latin typeface="Futura PT Demi" panose="020B0604020202020204" charset="-52"/>
              </a:rPr>
              <a:t>Является систематизированным перечнем проверяемых требований к результатам освоения основной образовательной программы каждого уровня образования (начального, основного, полного среднего) и элементов содержания</a:t>
            </a:r>
          </a:p>
          <a:p>
            <a:r>
              <a:rPr lang="ru-RU" altLang="ru-RU" sz="1800" dirty="0">
                <a:latin typeface="Futura PT Demi" panose="020B0604020202020204" charset="-52"/>
              </a:rPr>
              <a:t>Состоит из двух разделов:</a:t>
            </a:r>
          </a:p>
          <a:p>
            <a:pPr lvl="1"/>
            <a:r>
              <a:rPr lang="ru-RU" altLang="ru-RU" sz="1600" dirty="0">
                <a:latin typeface="Futura PT Demi" panose="020B0604020202020204" charset="-52"/>
              </a:rPr>
              <a:t>Перечень </a:t>
            </a:r>
            <a:r>
              <a:rPr lang="ru-RU" altLang="ru-RU" sz="1600" dirty="0">
                <a:solidFill>
                  <a:srgbClr val="C00000"/>
                </a:solidFill>
                <a:latin typeface="Futura PT Demi" panose="020B0604020202020204" charset="-52"/>
              </a:rPr>
              <a:t>распределенных по классам проверяемых требований </a:t>
            </a:r>
            <a:br>
              <a:rPr lang="ru-RU" altLang="ru-RU" sz="1600" dirty="0">
                <a:solidFill>
                  <a:srgbClr val="C00000"/>
                </a:solidFill>
                <a:latin typeface="Futura PT Demi" panose="020B0604020202020204" charset="-52"/>
              </a:rPr>
            </a:br>
            <a:r>
              <a:rPr lang="ru-RU" altLang="ru-RU" sz="1600" dirty="0">
                <a:latin typeface="Futura PT Demi" panose="020B0604020202020204" charset="-52"/>
              </a:rPr>
              <a:t>к результатам освоения основной образовательной программы для уровня образования по предмету</a:t>
            </a:r>
          </a:p>
          <a:p>
            <a:pPr lvl="1"/>
            <a:r>
              <a:rPr lang="ru-RU" altLang="ru-RU" sz="1600" dirty="0">
                <a:latin typeface="Futura PT Demi" panose="020B0604020202020204" charset="-52"/>
              </a:rPr>
              <a:t>Перечень </a:t>
            </a:r>
            <a:r>
              <a:rPr lang="ru-RU" altLang="ru-RU" sz="1600" dirty="0">
                <a:solidFill>
                  <a:srgbClr val="C00000"/>
                </a:solidFill>
                <a:latin typeface="Futura PT Demi" panose="020B0604020202020204" charset="-52"/>
              </a:rPr>
              <a:t>распределенных по классам элементов содержания</a:t>
            </a:r>
            <a:r>
              <a:rPr lang="ru-RU" altLang="ru-RU" sz="1600" dirty="0">
                <a:latin typeface="Futura PT Demi" panose="020B0604020202020204" charset="-52"/>
              </a:rPr>
              <a:t>, проверяемых на аттестационной процедуре по предмету</a:t>
            </a:r>
          </a:p>
        </p:txBody>
      </p:sp>
      <p:sp>
        <p:nvSpPr>
          <p:cNvPr id="9220" name=" 2">
            <a:extLst>
              <a:ext uri="{FF2B5EF4-FFF2-40B4-BE49-F238E27FC236}">
                <a16:creationId xmlns:a16="http://schemas.microsoft.com/office/drawing/2014/main" id="{ED10FFDF-AA29-BAF9-B828-A6B38304DA0A}"/>
              </a:ext>
            </a:extLst>
          </p:cNvPr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sp>
        <p:nvSpPr>
          <p:cNvPr id="9222" name="TextBox 3">
            <a:extLst>
              <a:ext uri="{FF2B5EF4-FFF2-40B4-BE49-F238E27FC236}">
                <a16:creationId xmlns:a16="http://schemas.microsoft.com/office/drawing/2014/main" id="{52F034B3-08F6-F885-E16A-C85552AA8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6159" y="4990920"/>
            <a:ext cx="4492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ru-RU" sz="1800" dirty="0">
                <a:hlinkClick r:id="rId2"/>
              </a:rPr>
              <a:t>https://fipi.ru/metodicheskaya-kopilka/univers-kodifikatory-oko</a:t>
            </a:r>
            <a:r>
              <a:rPr lang="ru-RU" altLang="ru-RU" sz="1800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18261D-B2CD-D2FF-DADE-BA9872E10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235" y="1988840"/>
            <a:ext cx="4192474" cy="24208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1779E-D312-1240-DF95-6E3690CA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260648"/>
            <a:ext cx="9410700" cy="108108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Futura PT Demi" panose="020B0604020202020204" charset="-52"/>
              </a:rPr>
              <a:t>Полезные ссылки: </a:t>
            </a:r>
            <a:br>
              <a:rPr lang="ru-RU" dirty="0">
                <a:solidFill>
                  <a:srgbClr val="C00000"/>
                </a:solidFill>
                <a:latin typeface="Futura PT Demi" panose="020B0604020202020204" charset="-52"/>
              </a:rPr>
            </a:br>
            <a:r>
              <a:rPr lang="ru-RU" dirty="0">
                <a:solidFill>
                  <a:srgbClr val="C00000"/>
                </a:solidFill>
                <a:latin typeface="Futura PT Demi" panose="020B0604020202020204" charset="-52"/>
              </a:rPr>
              <a:t>где узнать больше о системе «1С:ОКО»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5CB107-BCA1-FD4D-2E42-2FF775102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0" y="1844675"/>
            <a:ext cx="11569700" cy="3168650"/>
          </a:xfrm>
        </p:spPr>
        <p:txBody>
          <a:bodyPr/>
          <a:lstStyle/>
          <a:p>
            <a:r>
              <a:rPr lang="ru-RU" sz="2400" dirty="0"/>
              <a:t>Открытый эфир для школ  </a:t>
            </a:r>
            <a:r>
              <a:rPr lang="en-US" sz="2400" dirty="0">
                <a:hlinkClick r:id="rId2"/>
              </a:rPr>
              <a:t>https://obrazovanie.1c.ru/events/2025/open-air/school/</a:t>
            </a:r>
            <a:r>
              <a:rPr lang="ru-RU" sz="2400" dirty="0"/>
              <a:t> </a:t>
            </a:r>
          </a:p>
          <a:p>
            <a:r>
              <a:rPr lang="ru-RU" sz="2400" dirty="0"/>
              <a:t>Стратегия успеха: подготовка к учебному году в «1С:Образование» </a:t>
            </a:r>
            <a:r>
              <a:rPr lang="en-US" sz="2400" dirty="0">
                <a:hlinkClick r:id="rId3"/>
              </a:rPr>
              <a:t>https://obrazovanie.1c.ru/events/series2408/</a:t>
            </a:r>
            <a:r>
              <a:rPr lang="ru-RU" sz="2400" dirty="0"/>
              <a:t> </a:t>
            </a:r>
          </a:p>
          <a:p>
            <a:r>
              <a:rPr lang="ru-RU" sz="2400" dirty="0"/>
              <a:t>Успешные кейсы построения внутришкольной системы управления качеством образования </a:t>
            </a:r>
            <a:r>
              <a:rPr lang="en-US" sz="2400" dirty="0">
                <a:hlinkClick r:id="rId4"/>
              </a:rPr>
              <a:t>https://obrazovanie.1c.ru/events/2023-04-07/</a:t>
            </a:r>
            <a:r>
              <a:rPr lang="ru-RU" sz="2400" dirty="0"/>
              <a:t> </a:t>
            </a:r>
          </a:p>
          <a:p>
            <a:r>
              <a:rPr lang="ru-RU" sz="2400" dirty="0"/>
              <a:t>Оценка качества образования в школе: </a:t>
            </a:r>
            <a:r>
              <a:rPr lang="ru-RU" altLang="ru-RU" sz="2400" dirty="0">
                <a:cs typeface="Times New Roman" panose="02020603050405020304" pitchFamily="18" charset="0"/>
              </a:rPr>
              <a:t>как учителю проанализировать результаты контрольной работы в соответствии с ФГОС </a:t>
            </a:r>
            <a:r>
              <a:rPr lang="en-US" sz="2400" dirty="0">
                <a:hlinkClick r:id="rId5"/>
              </a:rPr>
              <a:t>https://obrazovanie.1c.ru/events/202</a:t>
            </a:r>
            <a:r>
              <a:rPr lang="ru-RU" sz="2400" dirty="0">
                <a:hlinkClick r:id="rId5"/>
              </a:rPr>
              <a:t>5-11-12</a:t>
            </a:r>
            <a:r>
              <a:rPr lang="en-US" sz="2400" dirty="0">
                <a:hlinkClick r:id="rId5"/>
              </a:rPr>
              <a:t>/</a:t>
            </a:r>
            <a:r>
              <a:rPr lang="ru-RU" sz="2400" dirty="0"/>
              <a:t> </a:t>
            </a:r>
            <a:endParaRPr lang="ru-RU" altLang="ru-RU" sz="2400" dirty="0">
              <a:cs typeface="Arial" panose="020B0604020202020204" pitchFamily="34" charset="0"/>
            </a:endParaRPr>
          </a:p>
          <a:p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65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id="{B899F95C-89EA-305F-FE41-92B60105F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68" y="1844824"/>
            <a:ext cx="6386129" cy="434840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398" dirty="0"/>
              <a:t>Заполните анкету на сайте </a:t>
            </a:r>
            <a:r>
              <a:rPr lang="en-US" sz="2398" dirty="0">
                <a:solidFill>
                  <a:srgbClr val="0D3E65"/>
                </a:solidFill>
                <a:hlinkClick r:id="rId3"/>
              </a:rPr>
              <a:t>https://obrazovanie.1c.ru/oko/register/</a:t>
            </a:r>
            <a:endParaRPr lang="ru-RU" sz="2398" dirty="0">
              <a:solidFill>
                <a:srgbClr val="0D3E65"/>
              </a:solidFill>
            </a:endParaRPr>
          </a:p>
          <a:p>
            <a:pPr>
              <a:defRPr/>
            </a:pPr>
            <a:r>
              <a:rPr lang="ru-RU" sz="2398" dirty="0"/>
              <a:t>Не забудьте отметить пункт «Назначить тестовый период для нового пользователя»</a:t>
            </a:r>
          </a:p>
          <a:p>
            <a:pPr>
              <a:defRPr/>
            </a:pPr>
            <a:r>
              <a:rPr lang="ru-RU" sz="2398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  <a:defRPr/>
            </a:pPr>
            <a:r>
              <a:rPr lang="ru-RU" sz="2398" dirty="0">
                <a:solidFill>
                  <a:srgbClr val="C00000"/>
                </a:solidFill>
              </a:rPr>
              <a:t>Можно начинать пользоваться!</a:t>
            </a:r>
          </a:p>
          <a:p>
            <a:pPr marL="0" indent="0" algn="ctr">
              <a:buNone/>
              <a:defRPr/>
            </a:pPr>
            <a:r>
              <a:rPr lang="ru-RU" sz="2398" dirty="0">
                <a:solidFill>
                  <a:srgbClr val="C00000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D834595-A9AB-D6C4-8BD6-F449FEF18B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9162" y="262385"/>
            <a:ext cx="9189846" cy="983947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Как подключиться к системе «1С:Оценка качества образования»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FD86E5F-D369-EA1F-5578-4D73DB863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7783" y="6318417"/>
            <a:ext cx="1022035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F9C9753-5796-4EC1-ABB1-C0A68F1046C0}" type="slidenum">
              <a:rPr lang="ru-RU" altLang="ru-RU" sz="1333" b="1">
                <a:solidFill>
                  <a:srgbClr val="0D3E65"/>
                </a:solidFill>
              </a:rPr>
              <a:pPr algn="r"/>
              <a:t>9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14341" name="Рисунок 2">
            <a:extLst>
              <a:ext uri="{FF2B5EF4-FFF2-40B4-BE49-F238E27FC236}">
                <a16:creationId xmlns:a16="http://schemas.microsoft.com/office/drawing/2014/main" id="{938B0721-BBE0-8C45-9D2F-11840ED86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670" y="1525647"/>
            <a:ext cx="3176137" cy="309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>
            <a:extLst>
              <a:ext uri="{FF2B5EF4-FFF2-40B4-BE49-F238E27FC236}">
                <a16:creationId xmlns:a16="http://schemas.microsoft.com/office/drawing/2014/main" id="{33EDBAA8-7C08-33F4-296E-109B76151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982" y="3694560"/>
            <a:ext cx="2145638" cy="214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23394</TotalTime>
  <Words>775</Words>
  <Application>Microsoft Office PowerPoint</Application>
  <PresentationFormat>Широкоэкранный</PresentationFormat>
  <Paragraphs>71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Futura PT Demi</vt:lpstr>
      <vt:lpstr>Futura PT Book</vt:lpstr>
      <vt:lpstr>Times New Roman</vt:lpstr>
      <vt:lpstr>Calibri</vt:lpstr>
      <vt:lpstr>Arial</vt:lpstr>
      <vt:lpstr>Специальное оформление</vt:lpstr>
      <vt:lpstr>Презентация PowerPoint</vt:lpstr>
      <vt:lpstr>Управление качеством образования в классе:  задачи для классного руководителя</vt:lpstr>
      <vt:lpstr>Подходы к оценке образовательных достижений</vt:lpstr>
      <vt:lpstr>Актуальные нормативные документы</vt:lpstr>
      <vt:lpstr>Универсальные кодификаторы  для процедур  оценки качества образования  </vt:lpstr>
      <vt:lpstr>Система «1С:Оценка качества образования» –  классному руководителю</vt:lpstr>
      <vt:lpstr>В основе работы системы – нормативные документы ФИПИ</vt:lpstr>
      <vt:lpstr>Полезные ссылки:  где узнать больше о системе «1С:ОКО»</vt:lpstr>
      <vt:lpstr>Как подключиться к системе «1С:Оценка качества образования»</vt:lpstr>
      <vt:lpstr>Как получить сертификат?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Tatyana Chernetskaya</cp:lastModifiedBy>
  <cp:revision>582</cp:revision>
  <dcterms:created xsi:type="dcterms:W3CDTF">2015-09-09T08:16:26Z</dcterms:created>
  <dcterms:modified xsi:type="dcterms:W3CDTF">2025-11-18T08:16:55Z</dcterms:modified>
</cp:coreProperties>
</file>