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sldIdLst>
    <p:sldId id="394" r:id="rId2"/>
    <p:sldId id="368" r:id="rId3"/>
    <p:sldId id="2707" r:id="rId4"/>
    <p:sldId id="2709" r:id="rId5"/>
    <p:sldId id="385" r:id="rId6"/>
    <p:sldId id="379" r:id="rId7"/>
    <p:sldId id="2708" r:id="rId8"/>
    <p:sldId id="380" r:id="rId9"/>
    <p:sldId id="2702" r:id="rId10"/>
    <p:sldId id="376" r:id="rId11"/>
    <p:sldId id="2710" r:id="rId12"/>
    <p:sldId id="278" r:id="rId13"/>
    <p:sldId id="1098" r:id="rId14"/>
    <p:sldId id="2701" r:id="rId15"/>
  </p:sldIdLst>
  <p:sldSz cx="12192000" cy="6858000"/>
  <p:notesSz cx="6858000" cy="9144000"/>
  <p:embeddedFontLst>
    <p:embeddedFont>
      <p:font typeface="Futura PT Demi" panose="020B0604020202020204" charset="-52"/>
      <p:regular r:id="rId17"/>
      <p:italic r:id="rId1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0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12.11.2025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22821FE4-57C4-3D1C-E50C-5D1A5595D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BBEF85E0-8DE7-13D4-1037-96B69F1E7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761601B4-3993-03DA-09D1-391849DF3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C563E9-F13F-4E75-8857-4D46FDB39A6F}" type="slidenum"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8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10965171-B15C-8C28-2340-0B1448B53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1E83FFD7-8DF3-C1F8-61E7-5240CBAF5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DABF8215-4B53-9F65-9DF2-58C04BA70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39DF51-020D-419B-BBB1-AB8D4053F9B4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9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2F53FD34-4651-C216-252C-2D1D6D7E6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EC7103BB-1067-6CFF-F305-AF92312CC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EA5283E6-4B7B-53DF-7A74-B3CCCA2C0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3FD9F0-E46E-40CD-99CB-064621726722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16401C-59A8-1CB0-B9D2-50288B97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026267"/>
            <a:ext cx="0" cy="20525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BD3C-C595-45C0-89B4-A37977BFCB64}" type="datetime1">
              <a:rPr lang="ru-RU"/>
              <a:pPr>
                <a:defRPr/>
              </a:pPr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A7485-C6C7-E8F8-4879-66089AA3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0" cy="1650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37684-61BA-99D1-C7F1-5C00641D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6157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192B1-48CF-428A-B9B0-826E204D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series2408/" TargetMode="External"/><Relationship Id="rId2" Type="http://schemas.openxmlformats.org/officeDocument/2006/relationships/hyperlink" Target="https://obrazovanie.1c.ru/events/2025/open-air/school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brazovanie.1c.ru/events/2023-04-0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hyperlink" Target="https://vk.com/obrazovanie1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pi.ru/metodicheskaya-kopilka/univers-kodifikatory-oko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509" y="206084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Оценка качества образования в школе: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как учителю проанализировать результаты </a:t>
            </a:r>
            <a:br>
              <a:rPr lang="ru-RU" altLang="ru-RU" sz="3600" dirty="0">
                <a:cs typeface="Times New Roman" panose="02020603050405020304" pitchFamily="18" charset="0"/>
              </a:rPr>
            </a:br>
            <a:r>
              <a:rPr lang="ru-RU" altLang="ru-RU" sz="3600" dirty="0">
                <a:cs typeface="Times New Roman" panose="02020603050405020304" pitchFamily="18" charset="0"/>
              </a:rPr>
              <a:t>контрольной работы в соответствии с ФГОС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09" y="436510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5D5FA1-B86F-6E00-0E02-C5887C2E7BC7}"/>
              </a:ext>
            </a:extLst>
          </p:cNvPr>
          <p:cNvSpPr txBox="1"/>
          <p:nvPr/>
        </p:nvSpPr>
        <p:spPr>
          <a:xfrm>
            <a:off x="972065" y="5085184"/>
            <a:ext cx="8364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Futura PT Demi" pitchFamily="34" charset="-52"/>
              </a:rPr>
              <a:t>Т. А. Чернецкая, руководитель методического направления, к. п. н.</a:t>
            </a:r>
          </a:p>
          <a:p>
            <a:r>
              <a:rPr lang="ru-RU" sz="2000" dirty="0">
                <a:latin typeface="Futura PT Demi" pitchFamily="34" charset="-52"/>
              </a:rPr>
              <a:t>Отдел образовательных программ, фирма «1С»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68501D8-9215-EC84-0C74-C728D84DF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7038" y="328613"/>
            <a:ext cx="7567612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Алгоритм составления варианта </a:t>
            </a:r>
            <a:b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и проведения автоматизированной тематической проверочной работы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C1EB9ADB-7766-B333-B998-22FD9C078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1916832"/>
            <a:ext cx="6792962" cy="316865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ru-RU" altLang="ru-RU" dirty="0">
                <a:latin typeface="Futura PT Demi" panose="020B0604020202020204" charset="-52"/>
              </a:rPr>
              <a:t>Определить проверяемые в ходе проверочной работы элементы содержания</a:t>
            </a:r>
            <a:endParaRPr lang="ru-RU" altLang="ru-RU" dirty="0">
              <a:solidFill>
                <a:srgbClr val="C00000"/>
              </a:solidFill>
              <a:latin typeface="Futura PT Demi" panose="020B0604020202020204" charset="-52"/>
            </a:endParaRPr>
          </a:p>
          <a:p>
            <a:pPr marL="457200" indent="-457200">
              <a:buFontTx/>
              <a:buAutoNum type="arabicPeriod"/>
            </a:pPr>
            <a:r>
              <a:rPr lang="ru-RU" altLang="ru-RU" dirty="0">
                <a:latin typeface="Futura PT Demi" panose="020B0604020202020204" charset="-52"/>
              </a:rPr>
              <a:t>Составить план проверочной работы:</a:t>
            </a:r>
          </a:p>
          <a:p>
            <a:pPr marL="857250" lvl="1" indent="-457200"/>
            <a:r>
              <a:rPr lang="ru-RU" altLang="ru-RU" dirty="0">
                <a:latin typeface="Futura PT Demi" panose="020B0604020202020204" charset="-52"/>
              </a:rPr>
              <a:t>Структура и содержание, распределение заданий работы по ПЭС</a:t>
            </a:r>
          </a:p>
          <a:p>
            <a:pPr marL="857250" lvl="1" indent="-457200"/>
            <a:r>
              <a:rPr lang="ru-RU" altLang="ru-RU" dirty="0">
                <a:latin typeface="Futura PT Demi" panose="020B0604020202020204" charset="-52"/>
              </a:rPr>
              <a:t>Определение уровня сложности заданий, времени выполнения работы</a:t>
            </a:r>
          </a:p>
          <a:p>
            <a:pPr marL="857250" lvl="1" indent="-457200"/>
            <a:r>
              <a:rPr lang="ru-RU" altLang="ru-RU" dirty="0">
                <a:latin typeface="Futura PT Demi" panose="020B0604020202020204" charset="-52"/>
              </a:rPr>
              <a:t>Система оценивания результатов работы</a:t>
            </a:r>
          </a:p>
          <a:p>
            <a:pPr marL="457200" indent="-457200">
              <a:buFontTx/>
              <a:buAutoNum type="arabicPeriod" startAt="3"/>
            </a:pPr>
            <a:r>
              <a:rPr lang="ru-RU" altLang="ru-RU" dirty="0">
                <a:latin typeface="Futura PT Demi" panose="020B0604020202020204" charset="-52"/>
              </a:rPr>
              <a:t>Подготовить задания для тематической проверочной работы в форме теста с автоматической проверкой </a:t>
            </a:r>
          </a:p>
          <a:p>
            <a:pPr marL="457200" indent="-457200">
              <a:buFontTx/>
              <a:buAutoNum type="arabicPeriod" startAt="3"/>
            </a:pPr>
            <a:r>
              <a:rPr lang="ru-RU" altLang="ru-RU" dirty="0">
                <a:latin typeface="Futura PT Demi" panose="020B0604020202020204" charset="-52"/>
              </a:rPr>
              <a:t>Провести работу, выставить оценки</a:t>
            </a:r>
          </a:p>
          <a:p>
            <a:pPr marL="457200" indent="-457200">
              <a:buFontTx/>
              <a:buAutoNum type="arabicPeriod" startAt="3"/>
            </a:pPr>
            <a:r>
              <a:rPr lang="ru-RU" altLang="ru-RU" dirty="0">
                <a:latin typeface="Futura PT Demi" panose="020B0604020202020204" charset="-52"/>
              </a:rPr>
              <a:t>Проанализировать результаты проверочной работы в системе «1С:Оценка качества образования»</a:t>
            </a:r>
          </a:p>
          <a:p>
            <a:pPr marL="457200" indent="-457200">
              <a:buFontTx/>
              <a:buAutoNum type="arabicPeriod" startAt="3"/>
            </a:pPr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70B8F5-97D0-1D70-EE7F-165C6F18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5224720"/>
            <a:ext cx="4144068" cy="14687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43DF95-1AF1-B975-8A27-BA64F28BB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77" y="119058"/>
            <a:ext cx="3776399" cy="3093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8B0AD0-51AD-2133-B6C7-2CD7D666A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396" y="2865194"/>
            <a:ext cx="3744417" cy="22388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1779E-D312-1240-DF95-6E3690CA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60648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Futura PT Demi" panose="020B0604020202020204" charset="-52"/>
              </a:rPr>
              <a:t>Полезные ссылки: </a:t>
            </a:r>
            <a:br>
              <a:rPr lang="ru-RU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dirty="0">
                <a:solidFill>
                  <a:srgbClr val="C00000"/>
                </a:solidFill>
                <a:latin typeface="Futura PT Demi" panose="020B0604020202020204" charset="-52"/>
              </a:rPr>
              <a:t>где узнать больше о системе «1С:ОКО»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CB107-BCA1-FD4D-2E42-2FF77510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2204864"/>
            <a:ext cx="11569700" cy="3168650"/>
          </a:xfrm>
        </p:spPr>
        <p:txBody>
          <a:bodyPr/>
          <a:lstStyle/>
          <a:p>
            <a:r>
              <a:rPr lang="ru-RU" sz="2400" dirty="0"/>
              <a:t>Открытый эфир для школ  </a:t>
            </a:r>
            <a:r>
              <a:rPr lang="en-US" sz="2400" dirty="0">
                <a:hlinkClick r:id="rId2"/>
              </a:rPr>
              <a:t>https://obrazovanie.1c.ru/events/2025/open-air/school/</a:t>
            </a:r>
            <a:r>
              <a:rPr lang="ru-RU" sz="2400" dirty="0"/>
              <a:t> </a:t>
            </a:r>
          </a:p>
          <a:p>
            <a:r>
              <a:rPr lang="ru-RU" sz="2400" dirty="0"/>
              <a:t>Стратегия успеха: подготовка к учебному году в «1С:Образование» </a:t>
            </a:r>
            <a:r>
              <a:rPr lang="en-US" sz="2400" dirty="0">
                <a:hlinkClick r:id="rId3"/>
              </a:rPr>
              <a:t>https://obrazovanie.1c.ru/events/series2408/</a:t>
            </a:r>
            <a:r>
              <a:rPr lang="ru-RU" sz="2400" dirty="0"/>
              <a:t> </a:t>
            </a:r>
          </a:p>
          <a:p>
            <a:r>
              <a:rPr lang="ru-RU" sz="2400" dirty="0"/>
              <a:t>Успешные кейсы построения внутришкольной системы управления качеством образования </a:t>
            </a:r>
            <a:r>
              <a:rPr lang="en-US" sz="2400" dirty="0">
                <a:hlinkClick r:id="rId4"/>
              </a:rPr>
              <a:t>https://obrazovanie.1c.ru/events/2023-04-07/</a:t>
            </a:r>
            <a:r>
              <a:rPr lang="ru-RU" sz="24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65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B899F95C-89EA-305F-FE41-92B60105F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1844824"/>
            <a:ext cx="6386129" cy="434840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398" dirty="0"/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8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D834595-A9AB-D6C4-8BD6-F449FEF18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162" y="262385"/>
            <a:ext cx="9189846" cy="98394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FD86E5F-D369-EA1F-5578-4D73DB86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18417"/>
            <a:ext cx="102203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F9C9753-5796-4EC1-ABB1-C0A68F1046C0}" type="slidenum">
              <a:rPr lang="ru-RU" altLang="ru-RU" sz="1333" b="1">
                <a:solidFill>
                  <a:srgbClr val="0D3E65"/>
                </a:solidFill>
              </a:rPr>
              <a:pPr algn="r"/>
              <a:t>12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938B0721-BBE0-8C45-9D2F-11840ED8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70" y="1525647"/>
            <a:ext cx="3176137" cy="30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33EDBAA8-7C08-33F4-296E-109B7615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2" y="3694560"/>
            <a:ext cx="2145638" cy="21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b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 dirty="0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 dirty="0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 dirty="0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 dirty="0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 dirty="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8F3763EF-A196-9AB7-91BA-56D430D46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404664"/>
            <a:ext cx="7489825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Какие задачи стоят перед учителем при оценке предметных образовательных результатов школьников?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FBA73E8-7ED4-44F5-1313-F167A4F1FF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150" y="2348880"/>
            <a:ext cx="11569700" cy="3168650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Futura PT Demi" pitchFamily="34" charset="-52"/>
              </a:rPr>
              <a:t>Оценить результат освоения образовательной программы по каждой теме в соответствии с требованиями ФГОС</a:t>
            </a:r>
          </a:p>
          <a:p>
            <a:pPr>
              <a:defRPr/>
            </a:pPr>
            <a:r>
              <a:rPr lang="ru-RU" altLang="ru-RU" dirty="0">
                <a:latin typeface="Futura PT Demi" pitchFamily="34" charset="-52"/>
              </a:rPr>
              <a:t>Учесть нормативы выставления оценок</a:t>
            </a:r>
          </a:p>
          <a:p>
            <a:pPr>
              <a:defRPr/>
            </a:pPr>
            <a:r>
              <a:rPr lang="ru-RU" altLang="ru-RU" dirty="0">
                <a:latin typeface="Futura PT Demi" pitchFamily="34" charset="-52"/>
              </a:rPr>
              <a:t>Определить для каждого учащегося уровень освоения образовательного стандарта</a:t>
            </a:r>
          </a:p>
          <a:p>
            <a:pPr>
              <a:defRPr/>
            </a:pPr>
            <a:r>
              <a:rPr lang="ru-RU" altLang="ru-RU" dirty="0">
                <a:latin typeface="Futura PT Demi" pitchFamily="34" charset="-52"/>
              </a:rPr>
              <a:t>Учесть реальные возможности учащегося и всего класса при анализе результатов контрольного мероприятия</a:t>
            </a:r>
          </a:p>
          <a:p>
            <a:pPr>
              <a:defRPr/>
            </a:pPr>
            <a:r>
              <a:rPr lang="ru-RU" altLang="ru-RU" dirty="0">
                <a:latin typeface="Futura PT Demi" pitchFamily="34" charset="-52"/>
              </a:rPr>
              <a:t>Спланировать деятельность по коррекции знаний как для всего класса, так и для отдельных учащихся </a:t>
            </a:r>
          </a:p>
          <a:p>
            <a:pPr marL="0" indent="0">
              <a:buFontTx/>
              <a:buNone/>
              <a:defRPr/>
            </a:pPr>
            <a:endParaRPr lang="ru-RU" altLang="ru-RU" dirty="0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8C389-8E3F-6C32-4200-4B03988A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Особенности оценки предметных результатов освоения основной образовательной программы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ru-RU" kern="1200" dirty="0">
                <a:solidFill>
                  <a:srgbClr val="C00000"/>
                </a:solidFill>
              </a:rPr>
              <a:t>(на примере ФГОС ООО)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E715B431-5767-B115-EE16-15DEBBB06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2205038"/>
            <a:ext cx="11569700" cy="3168650"/>
          </a:xfrm>
        </p:spPr>
        <p:txBody>
          <a:bodyPr/>
          <a:lstStyle/>
          <a:p>
            <a:r>
              <a:rPr lang="ru-RU" altLang="ru-RU">
                <a:latin typeface="Futura PT Demi" charset="-52"/>
              </a:rPr>
              <a:t>Основным предметом оценки в соответствии с требованиями ФГОС ООО является способность к решению учебно-познавательных и учебно-практических задач, основанных на изучаемом учебном материале, с использованием способов действий, релевантных содержанию учебных предметов</a:t>
            </a:r>
          </a:p>
          <a:p>
            <a:r>
              <a:rPr lang="ru-RU" altLang="ru-RU">
                <a:latin typeface="Futura PT Demi" charset="-52"/>
              </a:rPr>
              <a:t>Критерии оценки:</a:t>
            </a:r>
          </a:p>
          <a:p>
            <a:pPr lvl="1"/>
            <a:r>
              <a:rPr lang="ru-RU" altLang="ru-RU">
                <a:solidFill>
                  <a:srgbClr val="C00000"/>
                </a:solidFill>
                <a:latin typeface="Futura PT Demi" charset="-52"/>
              </a:rPr>
              <a:t>Знание и понимание </a:t>
            </a:r>
            <a:r>
              <a:rPr lang="ru-RU" altLang="ru-RU">
                <a:latin typeface="Futura PT Demi" charset="-52"/>
              </a:rPr>
              <a:t>- включает знание и понимание роли изучаемой области знания/вида деятельности в различных контекстах, знание и понимание терминологии, понятий и идей, а также процедурных знаний или алгоритмов</a:t>
            </a:r>
          </a:p>
          <a:p>
            <a:pPr lvl="1"/>
            <a:r>
              <a:rPr lang="ru-RU" altLang="ru-RU">
                <a:solidFill>
                  <a:srgbClr val="C00000"/>
                </a:solidFill>
                <a:latin typeface="Futura PT Demi" charset="-52"/>
              </a:rPr>
              <a:t>Применение</a:t>
            </a:r>
            <a:r>
              <a:rPr lang="ru-RU" altLang="ru-RU">
                <a:latin typeface="Futura PT Demi" charset="-52"/>
              </a:rPr>
              <a:t> - использование изучаемого материала при решении учебных задач/проблем, различающихся сложностью предметного содержания… и использование специфических для предмета способов действий и видов деятельности по получению нового знания, его интерпретации, применению и преобразованию</a:t>
            </a:r>
          </a:p>
          <a:p>
            <a:pPr lvl="1"/>
            <a:r>
              <a:rPr lang="ru-RU" altLang="ru-RU">
                <a:solidFill>
                  <a:srgbClr val="C00000"/>
                </a:solidFill>
                <a:latin typeface="Futura PT Demi" charset="-52"/>
              </a:rPr>
              <a:t>Функциональность</a:t>
            </a:r>
            <a:r>
              <a:rPr lang="ru-RU" altLang="ru-RU">
                <a:latin typeface="Futura PT Demi" charset="-52"/>
              </a:rPr>
              <a:t> - включает использование теоретического материала, методологического</a:t>
            </a:r>
            <a:br>
              <a:rPr lang="ru-RU" altLang="ru-RU">
                <a:latin typeface="Futura PT Demi" charset="-52"/>
              </a:rPr>
            </a:br>
            <a:r>
              <a:rPr lang="ru-RU" altLang="ru-RU">
                <a:latin typeface="Futura PT Demi" charset="-52"/>
              </a:rPr>
              <a:t>и процедурного знания при решении внеучебных проблем</a:t>
            </a:r>
          </a:p>
          <a:p>
            <a:pPr lvl="1"/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376CA-5426-A95C-0A51-651850AB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692150"/>
            <a:ext cx="9410700" cy="1081088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Организация и содержание некоторых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ru-RU" kern="1200" dirty="0">
                <a:solidFill>
                  <a:srgbClr val="C00000"/>
                </a:solidFill>
              </a:rPr>
              <a:t>оценочных процедур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ru-RU" kern="1200" dirty="0">
                <a:solidFill>
                  <a:srgbClr val="C00000"/>
                </a:solidFill>
              </a:rPr>
              <a:t>оценки предметных результатов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5BC4BA9C-6F8E-8BF5-48B1-0EDDC25ECF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150" y="3213100"/>
            <a:ext cx="11569700" cy="3168650"/>
          </a:xfrm>
        </p:spPr>
        <p:txBody>
          <a:bodyPr/>
          <a:lstStyle/>
          <a:p>
            <a:r>
              <a:rPr lang="ru-RU" altLang="ru-RU" b="1" dirty="0">
                <a:latin typeface="Futura PT Demi" charset="-52"/>
              </a:rPr>
              <a:t>Текущая оценка </a:t>
            </a:r>
            <a:r>
              <a:rPr lang="ru-RU" altLang="ru-RU" dirty="0">
                <a:latin typeface="Futura PT Demi" charset="-52"/>
              </a:rPr>
              <a:t>представляет собой процедуру оценки индивидуального продвижения в освоении программы учебного предмета; может быть как формирующей, так и диагностической. Объектом текущей оценки являются </a:t>
            </a:r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тематические планируемые результаты</a:t>
            </a:r>
            <a:r>
              <a:rPr lang="ru-RU" altLang="ru-RU" dirty="0">
                <a:latin typeface="Futura PT Demi" charset="-52"/>
              </a:rPr>
              <a:t>, этапы освоения которых зафиксированы в тематическом планировании</a:t>
            </a:r>
          </a:p>
          <a:p>
            <a:r>
              <a:rPr lang="ru-RU" altLang="ru-RU" b="1" dirty="0">
                <a:latin typeface="Futura PT Demi" charset="-52"/>
              </a:rPr>
              <a:t>Тематическая оценка </a:t>
            </a:r>
            <a:r>
              <a:rPr lang="ru-RU" altLang="ru-RU" dirty="0">
                <a:latin typeface="Futura PT Demi" charset="-52"/>
              </a:rPr>
              <a:t>представляет собой процедуру </a:t>
            </a:r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оценки уровня достижения тематических планируемых результатов по предмету</a:t>
            </a:r>
            <a:r>
              <a:rPr lang="ru-RU" altLang="ru-RU" dirty="0">
                <a:latin typeface="Futura PT Demi" charset="-52"/>
              </a:rPr>
              <a:t>, которые фиксируются в учебных методических комплектах, рекомендованных Министерством просвещения РФ. Оценочные процедуры подбираются так, чтобы они предусматривали возможность оценки достижения всей совокупности планируемых результатов и каждого из них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A5E6650-652D-EE7B-6251-84A40E900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charset="-52"/>
              </a:rPr>
              <a:t>Актуальные нормативные документы</a:t>
            </a:r>
            <a:endParaRPr lang="ru-RU" altLang="ru-RU">
              <a:latin typeface="Futura PT Demi" charset="-52"/>
            </a:endParaRP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9B63D484-AB72-F504-A566-3D5ADFA0F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088" y="1341438"/>
            <a:ext cx="8280400" cy="1368425"/>
          </a:xfrm>
        </p:spPr>
        <p:txBody>
          <a:bodyPr/>
          <a:lstStyle/>
          <a:p>
            <a:r>
              <a:rPr lang="ru-RU" altLang="ru-RU">
                <a:latin typeface="Futura PT Demi" charset="-52"/>
              </a:rPr>
              <a:t>Федеральные рабочие программы по класс-предметам всех ступеней общего образования</a:t>
            </a:r>
            <a:br>
              <a:rPr lang="ru-RU" altLang="ru-RU">
                <a:latin typeface="Futura PT Demi" charset="-52"/>
              </a:rPr>
            </a:br>
            <a:r>
              <a:rPr lang="en-US" altLang="ru-RU">
                <a:latin typeface="Futura PT Demi" charset="-52"/>
                <a:hlinkClick r:id="rId2"/>
              </a:rPr>
              <a:t>https://edsoo.ru/rabochie-programmy/</a:t>
            </a:r>
            <a:r>
              <a:rPr lang="ru-RU" altLang="ru-RU">
                <a:latin typeface="Futura PT Demi" charset="-52"/>
              </a:rPr>
              <a:t> 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CEEE5644-80C0-DF41-C837-D44C0D23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82" y="2996952"/>
            <a:ext cx="4881718" cy="136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3661578A-8D8B-3CD9-1498-BE30557A7E29}"/>
              </a:ext>
            </a:extLst>
          </p:cNvPr>
          <p:cNvSpPr txBox="1">
            <a:spLocks/>
          </p:cNvSpPr>
          <p:nvPr/>
        </p:nvSpPr>
        <p:spPr bwMode="auto">
          <a:xfrm>
            <a:off x="211138" y="2276475"/>
            <a:ext cx="7253014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kern="0" dirty="0"/>
              <a:t>Структура рабочей программы по предмету:</a:t>
            </a:r>
          </a:p>
          <a:p>
            <a:pPr>
              <a:defRPr/>
            </a:pPr>
            <a:r>
              <a:rPr lang="ru-RU" kern="0" dirty="0"/>
              <a:t>Пояснительная записка, включающая цели изучения учебного предмета, общую характеристику предмета, </a:t>
            </a:r>
            <a:br>
              <a:rPr lang="ru-RU" kern="0" dirty="0"/>
            </a:br>
            <a:r>
              <a:rPr lang="ru-RU" kern="0" dirty="0"/>
              <a:t>место предмета в учебном плане</a:t>
            </a:r>
          </a:p>
          <a:p>
            <a:pPr>
              <a:defRPr/>
            </a:pPr>
            <a:r>
              <a:rPr lang="ru-RU" kern="0" dirty="0"/>
              <a:t>Содержание образования (по годам обучения)</a:t>
            </a:r>
          </a:p>
          <a:p>
            <a:pPr>
              <a:defRPr/>
            </a:pPr>
            <a:r>
              <a:rPr lang="ru-RU" kern="0" dirty="0"/>
              <a:t>Планируемые результаты освоения рабочей программы:</a:t>
            </a:r>
          </a:p>
          <a:p>
            <a:pPr lvl="1">
              <a:defRPr/>
            </a:pPr>
            <a:r>
              <a:rPr lang="ru-RU" kern="0" dirty="0"/>
              <a:t>Личностные и метапредметные результаты (раскрываются </a:t>
            </a:r>
            <a:br>
              <a:rPr lang="ru-RU" kern="0" dirty="0"/>
            </a:br>
            <a:r>
              <a:rPr lang="ru-RU" kern="0" dirty="0"/>
              <a:t>на основе обновленного ФГОС с учетом специфики учебного предмета)</a:t>
            </a:r>
          </a:p>
          <a:p>
            <a:pPr lvl="1">
              <a:defRPr/>
            </a:pPr>
            <a:r>
              <a:rPr lang="ru-RU" kern="0" dirty="0">
                <a:solidFill>
                  <a:srgbClr val="C00000"/>
                </a:solidFill>
              </a:rPr>
              <a:t>Предметные (по годам обучения) </a:t>
            </a:r>
          </a:p>
          <a:p>
            <a:pPr>
              <a:defRPr/>
            </a:pPr>
            <a:r>
              <a:rPr lang="ru-RU" kern="0" dirty="0"/>
              <a:t>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</a:t>
            </a:r>
          </a:p>
          <a:p>
            <a:pPr marL="0" indent="0">
              <a:buFontTx/>
              <a:buNone/>
              <a:defRPr/>
            </a:pPr>
            <a:endParaRPr lang="ru-RU" kern="0" dirty="0"/>
          </a:p>
          <a:p>
            <a:pPr>
              <a:defRPr/>
            </a:pPr>
            <a:endParaRPr lang="ru-RU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544F0-5584-F0B7-21E9-DDA1FB4C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476250"/>
            <a:ext cx="10082213" cy="1081088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Универсальные кодификаторы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ru-RU" kern="1200" dirty="0">
                <a:solidFill>
                  <a:srgbClr val="C00000"/>
                </a:solidFill>
              </a:rPr>
              <a:t>для процедур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ru-RU" kern="1200" dirty="0">
                <a:solidFill>
                  <a:srgbClr val="C00000"/>
                </a:solidFill>
              </a:rPr>
              <a:t>оценки качества образования </a:t>
            </a:r>
            <a:br>
              <a:rPr lang="ru-RU" kern="1200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19459" name="Рисунок 6">
            <a:extLst>
              <a:ext uri="{FF2B5EF4-FFF2-40B4-BE49-F238E27FC236}">
                <a16:creationId xmlns:a16="http://schemas.microsoft.com/office/drawing/2014/main" id="{FD14E69D-95B5-025D-5A21-736A36D9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579688"/>
            <a:ext cx="8743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9">
            <a:extLst>
              <a:ext uri="{FF2B5EF4-FFF2-40B4-BE49-F238E27FC236}">
                <a16:creationId xmlns:a16="http://schemas.microsoft.com/office/drawing/2014/main" id="{E531679C-39C2-6B19-3AA8-3F14E7A0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462338"/>
            <a:ext cx="566261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3">
            <a:extLst>
              <a:ext uri="{FF2B5EF4-FFF2-40B4-BE49-F238E27FC236}">
                <a16:creationId xmlns:a16="http://schemas.microsoft.com/office/drawing/2014/main" id="{4A1B5194-65DE-5973-5953-CC6801E02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600450"/>
            <a:ext cx="55245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1">
            <a:extLst>
              <a:ext uri="{FF2B5EF4-FFF2-40B4-BE49-F238E27FC236}">
                <a16:creationId xmlns:a16="http://schemas.microsoft.com/office/drawing/2014/main" id="{06F137C8-5487-65C1-7BF0-7E3EDEC6E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08525"/>
            <a:ext cx="5524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3">
            <a:extLst>
              <a:ext uri="{FF2B5EF4-FFF2-40B4-BE49-F238E27FC236}">
                <a16:creationId xmlns:a16="http://schemas.microsoft.com/office/drawing/2014/main" id="{AB92244A-2C26-AE25-20EA-B7C018A5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125663"/>
            <a:ext cx="693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1800">
                <a:hlinkClick r:id="rId6"/>
              </a:rPr>
              <a:t>https://fipi.ru/metodicheskaya-kopilka/univers-kodifikatory-oko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7D4AB0-51FE-D0CE-22FF-4BED912A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656806"/>
            <a:ext cx="10363200" cy="13620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Futura PT Demi" pitchFamily="34" charset="-52"/>
              </a:rPr>
              <a:t>В помощь учителю – облачная система </a:t>
            </a:r>
            <a:br>
              <a:rPr lang="ru-RU" altLang="ru-RU" dirty="0">
                <a:solidFill>
                  <a:schemeClr val="tx1"/>
                </a:solidFill>
                <a:latin typeface="Futura PT Demi" pitchFamily="34" charset="-52"/>
              </a:rPr>
            </a:br>
            <a:r>
              <a:rPr lang="ru-RU" altLang="ru-RU" dirty="0">
                <a:solidFill>
                  <a:schemeClr val="tx1"/>
                </a:solidFill>
                <a:latin typeface="Futura PT Demi" pitchFamily="34" charset="-52"/>
              </a:rPr>
              <a:t>«1С:Оценка качества образования»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2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1DA2330-08DA-18A7-7966-1E170FA15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312738"/>
            <a:ext cx="9186862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Система </a:t>
            </a:r>
            <a:br>
              <a:rPr lang="ru-RU" altLang="ru-RU" dirty="0">
                <a:solidFill>
                  <a:srgbClr val="C00000"/>
                </a:solidFill>
                <a:latin typeface="Futura PT Demi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«1С:Оценка качества образования</a:t>
            </a:r>
            <a:r>
              <a:rPr lang="ru-RU" altLang="ru-RU" sz="2600" dirty="0">
                <a:solidFill>
                  <a:srgbClr val="C00000"/>
                </a:solidFill>
                <a:latin typeface="Futura PT Demi" charset="-52"/>
              </a:rPr>
              <a:t>»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CC0799D-F3D7-5CCF-C428-4B9E54441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25" y="1844675"/>
            <a:ext cx="6743700" cy="3997325"/>
          </a:xfrm>
        </p:spPr>
        <p:txBody>
          <a:bodyPr/>
          <a:lstStyle/>
          <a:p>
            <a:r>
              <a:rPr lang="ru-RU" altLang="ru-RU" sz="1800">
                <a:latin typeface="Futura PT Demi" charset="-52"/>
              </a:rPr>
              <a:t>Оценка индивидуального уровня достижения планируемых результатов ООП на основе проверяемых элементов содержания </a:t>
            </a:r>
          </a:p>
          <a:p>
            <a:r>
              <a:rPr lang="ru-RU" altLang="ru-RU" sz="1800">
                <a:latin typeface="Futura PT Demi" charset="-52"/>
              </a:rPr>
              <a:t>Оценки динамики индивидуальных образовательных достижений </a:t>
            </a:r>
          </a:p>
          <a:p>
            <a:r>
              <a:rPr lang="ru-RU" altLang="ru-RU" sz="1800">
                <a:latin typeface="Futura PT Demi" charset="-52"/>
              </a:rPr>
              <a:t>Учет особенностей обучающихся для интерпретации полученных результатов</a:t>
            </a:r>
          </a:p>
          <a:p>
            <a:r>
              <a:rPr lang="ru-RU" altLang="ru-RU" sz="1800">
                <a:latin typeface="Futura PT Demi" charset="-52"/>
              </a:rPr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sz="1800">
                <a:latin typeface="Futura PT Demi" charset="-52"/>
              </a:rPr>
              <a:t>Мониторинг профессионального мастерства учителя педагога</a:t>
            </a:r>
          </a:p>
          <a:p>
            <a:r>
              <a:rPr lang="ru-RU" altLang="ru-RU" sz="1800">
                <a:latin typeface="Futura PT Demi" charset="-52"/>
              </a:rPr>
              <a:t>Мониторинг качества образования в образовательной организации</a:t>
            </a:r>
          </a:p>
          <a:p>
            <a:r>
              <a:rPr lang="ru-RU" altLang="ru-RU" sz="1800">
                <a:latin typeface="Futura PT Demi" charset="-52"/>
              </a:rPr>
              <a:t>Прогноз повышения качества образования с перечислением управленческих действий по реализации прогноза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B01C7346-D886-2D73-D94F-003861A6A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958181"/>
            <a:ext cx="53419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666719BB-63F4-70FD-7834-D9BD49DC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937793"/>
            <a:ext cx="53562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B65723-8796-971A-1956-39F95A731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622300"/>
            <a:ext cx="6913563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Система «1С:Оценка качества образования</a:t>
            </a:r>
            <a:r>
              <a:rPr lang="ru-RU" altLang="ru-RU" sz="2600" dirty="0">
                <a:solidFill>
                  <a:srgbClr val="C00000"/>
                </a:solidFill>
                <a:latin typeface="Futura PT Demi" panose="020B0604020202020204" charset="-52"/>
              </a:rPr>
              <a:t>» - учителю </a:t>
            </a:r>
            <a:br>
              <a:rPr lang="en-US" altLang="ru-RU" sz="2600" dirty="0">
                <a:solidFill>
                  <a:srgbClr val="C00000"/>
                </a:solidFill>
                <a:latin typeface="Futura PT Demi" panose="020B0604020202020204" charset="-52"/>
              </a:rPr>
            </a:br>
            <a:br>
              <a:rPr lang="en-US" altLang="ru-RU" sz="2400" dirty="0">
                <a:solidFill>
                  <a:srgbClr val="C00000"/>
                </a:solidFill>
                <a:latin typeface="Futura PT Demi" panose="020B0604020202020204" charset="-52"/>
              </a:rPr>
            </a:br>
            <a:endParaRPr lang="ru-RU" altLang="ru-RU" sz="2600" dirty="0">
              <a:solidFill>
                <a:srgbClr val="C00000"/>
              </a:solidFill>
              <a:latin typeface="Futura PT Demi" panose="020B0604020202020204" charset="-5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FB6A0D-A3A8-63D7-9BD1-57A33049B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996" y="1703388"/>
            <a:ext cx="5976664" cy="3997325"/>
          </a:xfrm>
        </p:spPr>
        <p:txBody>
          <a:bodyPr/>
          <a:lstStyle/>
          <a:p>
            <a:r>
              <a:rPr lang="ru-RU" altLang="ru-RU" sz="1800" dirty="0">
                <a:latin typeface="Futura PT Demi" panose="020B0604020202020204" charset="-52"/>
              </a:rPr>
              <a:t>Оценка уровня достижения планируемых результатов ООП для каждого учащегося на основе кодификаторов ФИПИ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Оценки динамики индивидуальных образовательных достижений 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Учет особенностей обучающихся для интерпретации полученных результатов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Перечень неосвоенных элементов содержания для всего класс и для каждого учащегося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Рекомендации для учителя </a:t>
            </a:r>
          </a:p>
          <a:p>
            <a:endParaRPr lang="ru-RU" altLang="ru-RU" sz="1800" dirty="0">
              <a:latin typeface="Futura PT Demi" panose="020B0604020202020204" charset="-52"/>
            </a:endParaRPr>
          </a:p>
        </p:txBody>
      </p:sp>
      <p:sp>
        <p:nvSpPr>
          <p:cNvPr id="12295" name="TextBox 2">
            <a:extLst>
              <a:ext uri="{FF2B5EF4-FFF2-40B4-BE49-F238E27FC236}">
                <a16:creationId xmlns:a16="http://schemas.microsoft.com/office/drawing/2014/main" id="{4EBD1805-3A96-1698-99DE-D37807FB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328" y="5789070"/>
            <a:ext cx="576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Два варианта использования: автономно и совместно </a:t>
            </a:r>
            <a:b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 программой «1С:Образование»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52EBB41D-E6CF-386C-B111-AB9F6931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503905"/>
            <a:ext cx="5240060" cy="385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23361</TotalTime>
  <Words>1262</Words>
  <Application>Microsoft Office PowerPoint</Application>
  <PresentationFormat>Широкоэкранный</PresentationFormat>
  <Paragraphs>88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Futura PT Demi</vt:lpstr>
      <vt:lpstr>Calibri</vt:lpstr>
      <vt:lpstr>Arial</vt:lpstr>
      <vt:lpstr>Специальное оформление</vt:lpstr>
      <vt:lpstr>Презентация PowerPoint</vt:lpstr>
      <vt:lpstr>Какие задачи стоят перед учителем при оценке предметных образовательных результатов школьников?</vt:lpstr>
      <vt:lpstr>Особенности оценки предметных результатов освоения основной образовательной программы  (на примере ФГОС ООО)</vt:lpstr>
      <vt:lpstr>Организация и содержание некоторых  оценочных процедур  оценки предметных результатов</vt:lpstr>
      <vt:lpstr>Актуальные нормативные документы</vt:lpstr>
      <vt:lpstr>Универсальные кодификаторы  для процедур  оценки качества образования  </vt:lpstr>
      <vt:lpstr>В помощь учителю – облачная система  «1С:Оценка качества образования»  </vt:lpstr>
      <vt:lpstr>Система  «1С:Оценка качества образования»</vt:lpstr>
      <vt:lpstr>Система «1С:Оценка качества образования» - учителю   </vt:lpstr>
      <vt:lpstr>Алгоритм составления варианта  и проведения автоматизированной тематической проверочной работы</vt:lpstr>
      <vt:lpstr>Полезные ссылки:  где узнать больше о системе «1С:ОКО»</vt:lpstr>
      <vt:lpstr>Как подключиться к системе «1С:Оценка качества образования»</vt:lpstr>
      <vt:lpstr>Как получить сертификат?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591</cp:revision>
  <dcterms:created xsi:type="dcterms:W3CDTF">2015-09-09T08:16:26Z</dcterms:created>
  <dcterms:modified xsi:type="dcterms:W3CDTF">2025-11-12T09:58:19Z</dcterms:modified>
</cp:coreProperties>
</file>