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16"/>
  </p:notesMasterIdLst>
  <p:sldIdLst>
    <p:sldId id="394" r:id="rId2"/>
    <p:sldId id="2723" r:id="rId3"/>
    <p:sldId id="278" r:id="rId4"/>
    <p:sldId id="430" r:id="rId5"/>
    <p:sldId id="2700" r:id="rId6"/>
    <p:sldId id="2726" r:id="rId7"/>
    <p:sldId id="2722" r:id="rId8"/>
    <p:sldId id="2703" r:id="rId9"/>
    <p:sldId id="2730" r:id="rId10"/>
    <p:sldId id="2729" r:id="rId11"/>
    <p:sldId id="2728" r:id="rId12"/>
    <p:sldId id="1098" r:id="rId13"/>
    <p:sldId id="337" r:id="rId14"/>
    <p:sldId id="2701" r:id="rId15"/>
  </p:sldIdLst>
  <p:sldSz cx="12192000" cy="6858000"/>
  <p:notesSz cx="6858000" cy="9144000"/>
  <p:embeddedFontLst>
    <p:embeddedFont>
      <p:font typeface="Futura PT Demi" panose="020B0604020202020204" charset="-52"/>
      <p:regular r:id="rId17"/>
      <p:italic r:id="rId18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2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99"/>
    <a:srgbClr val="CC9900"/>
    <a:srgbClr val="CCCC00"/>
    <a:srgbClr val="0000FF"/>
    <a:srgbClr val="CC0000"/>
    <a:srgbClr val="FF00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9" autoAdjust="0"/>
    <p:restoredTop sz="94660"/>
  </p:normalViewPr>
  <p:slideViewPr>
    <p:cSldViewPr showGuides="1">
      <p:cViewPr varScale="1">
        <p:scale>
          <a:sx n="69" d="100"/>
          <a:sy n="69" d="100"/>
        </p:scale>
        <p:origin x="1200" y="67"/>
      </p:cViewPr>
      <p:guideLst>
        <p:guide orient="horz" pos="2160"/>
        <p:guide pos="420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0" d="100"/>
          <a:sy n="90" d="100"/>
        </p:scale>
        <p:origin x="26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DB87BC3D-EF04-0DB5-D1B2-237C3DD50D9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F71D3C34-4E1A-9E3C-4C60-B0A622FD427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7AFB2DC-F63F-4B2E-954A-160587A2063E}" type="datetimeFigureOut">
              <a:rPr lang="ru-RU" altLang="ru-RU"/>
              <a:pPr>
                <a:defRPr/>
              </a:pPr>
              <a:t>15.09.2025</a:t>
            </a:fld>
            <a:endParaRPr lang="ru-RU" altLang="ru-RU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0D9B38E3-8BC5-B2D7-C459-3E0AF92651C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57B9DF8B-945C-628E-B04C-B5AF7E1EDDB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097849A9-BED0-D370-4C74-8EB168CF533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91" name="Rectangle 7">
            <a:extLst>
              <a:ext uri="{FF2B5EF4-FFF2-40B4-BE49-F238E27FC236}">
                <a16:creationId xmlns:a16="http://schemas.microsoft.com/office/drawing/2014/main" id="{9C204B9C-EBF2-0BCA-4C3D-9130C1408F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1A31209-26B3-4B29-A3FE-C570EA054E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89112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CC4FE678-7A88-AB8F-C1AC-4EFD9FD5D7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756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3662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33953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66201" y="115889"/>
            <a:ext cx="2891367" cy="47529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7867" y="115889"/>
            <a:ext cx="8475133" cy="47529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08014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39616" y="529217"/>
            <a:ext cx="8714184" cy="73954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35136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8000" y="431867"/>
            <a:ext cx="9217567" cy="49303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334434" y="1917108"/>
            <a:ext cx="11523133" cy="3910393"/>
          </a:xfrm>
        </p:spPr>
        <p:txBody>
          <a:bodyPr/>
          <a:lstStyle>
            <a:lvl1pPr marL="0" indent="0" algn="l">
              <a:buNone/>
              <a:defRPr/>
            </a:lvl1pPr>
            <a:lvl2pPr marL="482443" indent="0" algn="l">
              <a:buNone/>
              <a:defRPr/>
            </a:lvl2pPr>
            <a:lvl3pPr marL="958538" indent="0" algn="l">
              <a:buNone/>
              <a:defRPr/>
            </a:lvl3pPr>
            <a:lvl4pPr marL="1878989" indent="0" algn="l">
              <a:buNone/>
              <a:defRPr/>
            </a:lvl4pPr>
            <a:lvl5pPr marL="2437608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D4AC9544-32BB-2682-3006-591A4D7176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4-5 февраля 2025 года 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594537B9-351A-52E3-7B8F-C58FFA6CAE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XXV</a:t>
            </a:r>
            <a:r>
              <a:rPr lang="ru-RU" altLang="ru-RU"/>
              <a:t> международная научно-практическая конференция</a:t>
            </a:r>
            <a:br>
              <a:rPr lang="ru-RU" altLang="ru-RU"/>
            </a:br>
            <a:r>
              <a:rPr lang="ru-RU" altLang="ru-RU" sz="1200"/>
              <a:t>НОВЫЕ ИНФОРМАЦИОННЫЕ ТЕХНОЛОГИИ В ОБРАЗОВАНИИ</a:t>
            </a:r>
            <a:r>
              <a:rPr lang="ru-RU" altLang="ru-RU"/>
              <a:t> </a:t>
            </a:r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F45F1986-347C-27A9-E21B-360FB2B0C6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3B48D-65EF-4FE0-87B6-8DD8564F3A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4934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548E55-E2B7-84EC-15CF-AC1BA11A8B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9FD5C20-2341-418E-8E23-E8F7FE076E4C}" type="datetime1">
              <a:rPr lang="ru-RU"/>
              <a:pPr>
                <a:defRPr/>
              </a:pPr>
              <a:t>15.09.2025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01B81D-78CE-F7D3-9443-503C1F99A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BBF1C9-C2B7-70F7-7372-FAE70A5FB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FDF6AF5E-5AFC-4C3D-81FC-4BAD45455E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475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E4EF4764-912F-6D2B-C7E3-0CFCCF15D9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471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95851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DA17F0E2-FBAF-FDE8-AC22-4C190D6F2E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09820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0177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1388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02568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6823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59925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">
            <a:extLst>
              <a:ext uri="{FF2B5EF4-FFF2-40B4-BE49-F238E27FC236}">
                <a16:creationId xmlns:a16="http://schemas.microsoft.com/office/drawing/2014/main" id="{F3B9FAE3-BC4C-729A-F4CE-6E71AD1FE753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2">
            <a:extLst>
              <a:ext uri="{FF2B5EF4-FFF2-40B4-BE49-F238E27FC236}">
                <a16:creationId xmlns:a16="http://schemas.microsoft.com/office/drawing/2014/main" id="{AFD7CD4C-D1D0-CC6E-760D-F6D04505BB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700213"/>
            <a:ext cx="115697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13">
            <a:extLst>
              <a:ext uri="{FF2B5EF4-FFF2-40B4-BE49-F238E27FC236}">
                <a16:creationId xmlns:a16="http://schemas.microsoft.com/office/drawing/2014/main" id="{BC6B3F48-125B-5FBA-E76B-1D95E5B20C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46338" y="115888"/>
            <a:ext cx="94107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07" r:id="rId3"/>
    <p:sldLayoutId id="2147483919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  <p:sldLayoutId id="2147483916" r:id="rId13"/>
    <p:sldLayoutId id="2147483920" r:id="rId14"/>
    <p:sldLayoutId id="2147483921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anose="020B0702020204020303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000">
          <a:solidFill>
            <a:schemeClr val="tx1"/>
          </a:solidFill>
          <a:latin typeface="Futura PT Demi" panose="020B0702020204020303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>
          <a:solidFill>
            <a:schemeClr val="tx1"/>
          </a:solidFill>
          <a:latin typeface="Futura PT Demi" panose="020B0702020204020303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>
          <a:solidFill>
            <a:schemeClr val="tx1"/>
          </a:solidFill>
          <a:latin typeface="Futura PT Demi" panose="020B0702020204020303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>
          <a:solidFill>
            <a:schemeClr val="tx1"/>
          </a:solidFill>
          <a:latin typeface="Futura PT Demi" panose="020B0702020204020303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Futura PT Demi" panose="020B0702020204020303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my.mts-link.ru/j/seminar1C/2807422920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png"/><Relationship Id="rId4" Type="http://schemas.openxmlformats.org/officeDocument/2006/relationships/hyperlink" Target="https://vk.com/obrazovanie1c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events/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hyperlink" Target="https://t.me/obrazovanie_1c" TargetMode="Externa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eestr.digital.gov.ru/reestr/2486957/?sphrase_id=6070598" TargetMode="External"/><Relationship Id="rId2" Type="http://schemas.openxmlformats.org/officeDocument/2006/relationships/hyperlink" Target="https://obrazovanie.1c.ru/education/cloud/college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reestr.digital.gov.ru/reestr/306311/?sphrase_id=245914" TargetMode="Externa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promo/2024/college/report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obrazovanie.1c.ru/promo/2025/college/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t.me/community_1CCollege/58373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5">
            <a:extLst>
              <a:ext uri="{FF2B5EF4-FFF2-40B4-BE49-F238E27FC236}">
                <a16:creationId xmlns:a16="http://schemas.microsoft.com/office/drawing/2014/main" id="{FF898E06-17ED-756E-4816-8E339704E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688" y="2276872"/>
            <a:ext cx="58102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</a:pPr>
            <a:r>
              <a:rPr lang="ru-RU" sz="3600" dirty="0"/>
              <a:t>Серия вебинаров </a:t>
            </a:r>
            <a:br>
              <a:rPr lang="ru-RU" sz="3600" dirty="0"/>
            </a:br>
            <a:r>
              <a:rPr lang="ru-RU" sz="3600" dirty="0"/>
              <a:t>«Апробация новых учебных курсов </a:t>
            </a:r>
            <a:br>
              <a:rPr lang="ru-RU" sz="3600" dirty="0"/>
            </a:br>
            <a:r>
              <a:rPr lang="ru-RU" sz="3600" dirty="0"/>
              <a:t>для среднего профессионального образования»</a:t>
            </a:r>
            <a:endParaRPr lang="ru-RU" altLang="ru-RU" sz="3600" dirty="0">
              <a:cs typeface="Arial" panose="020B0604020202020204" pitchFamily="34" charset="0"/>
            </a:endParaRPr>
          </a:p>
        </p:txBody>
      </p:sp>
      <p:sp>
        <p:nvSpPr>
          <p:cNvPr id="5123" name="Прямоугольник 8">
            <a:extLst>
              <a:ext uri="{FF2B5EF4-FFF2-40B4-BE49-F238E27FC236}">
                <a16:creationId xmlns:a16="http://schemas.microsoft.com/office/drawing/2014/main" id="{2154BCB3-ACAB-0F22-6076-9CB3DB142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688" y="5085184"/>
            <a:ext cx="360362" cy="460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E7279C-FDBD-3663-E79D-88AE77BFB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Расписание вебинаров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4B5F3F-93C8-56FE-6C28-969D82251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68" y="1628800"/>
            <a:ext cx="12072664" cy="3168650"/>
          </a:xfrm>
        </p:spPr>
        <p:txBody>
          <a:bodyPr/>
          <a:lstStyle/>
          <a:p>
            <a:pPr lvl="0"/>
            <a:r>
              <a:rPr lang="ru-RU" dirty="0"/>
              <a:t>24 сентября, 15:00 </a:t>
            </a:r>
            <a:r>
              <a:rPr lang="ru-RU" dirty="0" err="1"/>
              <a:t>мск</a:t>
            </a:r>
            <a:r>
              <a:rPr lang="ru-RU" dirty="0"/>
              <a:t>. Библиотека стандартных подсистем. Решение практических задач</a:t>
            </a:r>
            <a:br>
              <a:rPr lang="ru-RU" dirty="0"/>
            </a:br>
            <a:r>
              <a:rPr lang="ru-RU" dirty="0"/>
              <a:t>Докладчик: Дмитрий Алексеевич Польский, преподаватель, Лермонтовский региональный многопрофильный колледж</a:t>
            </a:r>
          </a:p>
          <a:p>
            <a:pPr lvl="0"/>
            <a:r>
              <a:rPr lang="ru-RU" dirty="0"/>
              <a:t>1 октября, 15:00 </a:t>
            </a:r>
            <a:r>
              <a:rPr lang="ru-RU" dirty="0" err="1"/>
              <a:t>мск</a:t>
            </a:r>
            <a:r>
              <a:rPr lang="ru-RU" dirty="0"/>
              <a:t>. Старт в 1С: технологии, продукты, экосистема</a:t>
            </a:r>
            <a:br>
              <a:rPr lang="ru-RU" dirty="0"/>
            </a:br>
            <a:r>
              <a:rPr lang="ru-RU" dirty="0"/>
              <a:t>Докладчик: Мария Евгеньевна Правдина, заместитель директора по практико-ориентированному образованию, фирма 1С</a:t>
            </a:r>
          </a:p>
          <a:p>
            <a:pPr lvl="0"/>
            <a:r>
              <a:rPr lang="ru-RU" dirty="0"/>
              <a:t>8 октября, 15:00 </a:t>
            </a:r>
            <a:r>
              <a:rPr lang="ru-RU" dirty="0" err="1"/>
              <a:t>мск</a:t>
            </a:r>
            <a:r>
              <a:rPr lang="ru-RU" dirty="0"/>
              <a:t>. Инструменты и сервисы экосистемы 1С </a:t>
            </a:r>
            <a:br>
              <a:rPr lang="ru-RU" dirty="0"/>
            </a:br>
            <a:r>
              <a:rPr lang="ru-RU" dirty="0"/>
              <a:t>Докладчик: Дмитрий Алексеевич Польский, преподаватель, Лермонтовский региональный многопрофильный колледж</a:t>
            </a:r>
          </a:p>
          <a:p>
            <a:pPr lvl="0"/>
            <a:r>
              <a:rPr lang="ru-RU" dirty="0"/>
              <a:t>15 октября, 15:00 </a:t>
            </a:r>
            <a:r>
              <a:rPr lang="ru-RU" dirty="0" err="1"/>
              <a:t>мск</a:t>
            </a:r>
            <a:r>
              <a:rPr lang="ru-RU" dirty="0"/>
              <a:t>. Основные принципы работы с программой «1С:Управление торговлей»</a:t>
            </a:r>
            <a:br>
              <a:rPr lang="ru-RU" dirty="0"/>
            </a:br>
            <a:r>
              <a:rPr lang="ru-RU" dirty="0"/>
              <a:t>Докладчик: Никита Александрович </a:t>
            </a:r>
            <a:r>
              <a:rPr lang="ru-RU" dirty="0" err="1"/>
              <a:t>Аквилянов</a:t>
            </a:r>
            <a:r>
              <a:rPr lang="ru-RU" dirty="0"/>
              <a:t>, руководитель образовательных проектов, фирма 1С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A8C825-05EA-8ABC-5FAD-640019D13D1F}"/>
              </a:ext>
            </a:extLst>
          </p:cNvPr>
          <p:cNvSpPr txBox="1"/>
          <p:nvPr/>
        </p:nvSpPr>
        <p:spPr>
          <a:xfrm>
            <a:off x="1991544" y="5445224"/>
            <a:ext cx="85689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Futura PT Demi" panose="020B0604020202020204" charset="-52"/>
                <a:ea typeface="Times New Roman" panose="02020603050405020304" pitchFamily="18" charset="0"/>
              </a:rPr>
              <a:t>Единая для участия во всех вебинарах в эти даты</a:t>
            </a:r>
            <a:br>
              <a:rPr lang="ru-RU" sz="2400" dirty="0">
                <a:solidFill>
                  <a:srgbClr val="000000"/>
                </a:solidFill>
                <a:latin typeface="Futura PT Demi" panose="020B0604020202020204" charset="-52"/>
                <a:ea typeface="Times New Roman" panose="02020603050405020304" pitchFamily="18" charset="0"/>
              </a:rPr>
            </a:br>
            <a:r>
              <a:rPr lang="ru-RU" sz="2400" u="sng" dirty="0">
                <a:solidFill>
                  <a:srgbClr val="000000"/>
                </a:solidFill>
                <a:effectLst/>
                <a:latin typeface="Futura PT Demi" panose="020B0604020202020204" charset="-52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https://my.mts-link.ru/j/seminar1C/2807422920</a:t>
            </a:r>
            <a:endParaRPr lang="ru-RU" sz="2400" dirty="0">
              <a:latin typeface="Futura PT Demi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8506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77377CD-AD31-28BD-1162-FAA5B9B6B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476672"/>
            <a:ext cx="7552469" cy="61017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5874DBD-1482-EA33-A125-24947B765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5370" y="1844824"/>
            <a:ext cx="2786236" cy="278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02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2">
            <a:extLst>
              <a:ext uri="{FF2B5EF4-FFF2-40B4-BE49-F238E27FC236}">
                <a16:creationId xmlns:a16="http://schemas.microsoft.com/office/drawing/2014/main" id="{CA6E0DA5-BEAA-7AE7-AD2D-C1DE8C7CE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63" y="1376363"/>
            <a:ext cx="618807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2">
            <a:extLst>
              <a:ext uri="{FF2B5EF4-FFF2-40B4-BE49-F238E27FC236}">
                <a16:creationId xmlns:a16="http://schemas.microsoft.com/office/drawing/2014/main" id="{4B24DBB8-54A9-B483-B25B-68A5F3EFE3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8" y="307975"/>
            <a:ext cx="9598025" cy="820738"/>
          </a:xfrm>
        </p:spPr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</a:rPr>
              <a:t>Как получить сертификат?</a:t>
            </a:r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5DEBEE2B-3BD2-35D2-211B-E918B01DF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9763" y="6319838"/>
            <a:ext cx="1020762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A9D9AD37-A8D4-4810-8C8D-7D2527B7AC9C}" type="slidenum">
              <a:rPr lang="ru-RU" altLang="ru-RU" sz="1300" b="1">
                <a:solidFill>
                  <a:srgbClr val="0D3E65"/>
                </a:solidFill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ru-RU" altLang="ru-RU" sz="1300" b="1">
              <a:solidFill>
                <a:srgbClr val="0D3E65"/>
              </a:solidFill>
              <a:latin typeface="Arial" panose="020B0604020202020204" pitchFamily="34" charset="0"/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C24209D3-1940-2C8A-033C-BC458B243E27}"/>
              </a:ext>
            </a:extLst>
          </p:cNvPr>
          <p:cNvCxnSpPr>
            <a:cxnSpLocks/>
          </p:cNvCxnSpPr>
          <p:nvPr/>
        </p:nvCxnSpPr>
        <p:spPr>
          <a:xfrm flipV="1">
            <a:off x="4637088" y="1893888"/>
            <a:ext cx="5910262" cy="21780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1750" name="Рисунок 6">
            <a:extLst>
              <a:ext uri="{FF2B5EF4-FFF2-40B4-BE49-F238E27FC236}">
                <a16:creationId xmlns:a16="http://schemas.microsoft.com/office/drawing/2014/main" id="{CC12799D-93B1-C919-7951-B22ADE4F4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50" y="2222500"/>
            <a:ext cx="4027488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Объект 9">
            <a:extLst>
              <a:ext uri="{FF2B5EF4-FFF2-40B4-BE49-F238E27FC236}">
                <a16:creationId xmlns:a16="http://schemas.microsoft.com/office/drawing/2014/main" id="{9F0DBC13-E879-E1D2-61AE-12DB5CA71E46}"/>
              </a:ext>
            </a:extLst>
          </p:cNvPr>
          <p:cNvSpPr txBox="1">
            <a:spLocks/>
          </p:cNvSpPr>
          <p:nvPr/>
        </p:nvSpPr>
        <p:spPr bwMode="auto">
          <a:xfrm>
            <a:off x="144463" y="1303338"/>
            <a:ext cx="5810250" cy="519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685800" indent="-22860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r>
              <a:rPr lang="ru-RU" altLang="ru-RU" sz="1700">
                <a:solidFill>
                  <a:srgbClr val="000000"/>
                </a:solidFill>
                <a:latin typeface="Arial" panose="020B0604020202020204" pitchFamily="34" charset="0"/>
              </a:rPr>
              <a:t>По итогам вебинара участникам выдается </a:t>
            </a:r>
            <a:r>
              <a:rPr lang="ru-RU" altLang="ru-RU" sz="1700" b="1">
                <a:solidFill>
                  <a:srgbClr val="FF0000"/>
                </a:solidFill>
                <a:latin typeface="Arial" panose="020B0604020202020204" pitchFamily="34" charset="0"/>
              </a:rPr>
              <a:t>сертификат</a:t>
            </a:r>
          </a:p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r>
              <a:rPr lang="ru-RU" altLang="ru-RU" sz="1700">
                <a:solidFill>
                  <a:srgbClr val="000000"/>
                </a:solidFill>
                <a:latin typeface="Arial" panose="020B0604020202020204" pitchFamily="34" charset="0"/>
              </a:rPr>
              <a:t>Для получения сертификата необходимо прослушать более 80% вебинара!</a:t>
            </a:r>
          </a:p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endParaRPr lang="ru-RU" altLang="ru-RU" sz="17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1000"/>
              </a:spcBef>
              <a:buClrTx/>
            </a:pPr>
            <a:r>
              <a:rPr lang="ru-RU" altLang="ru-RU" sz="1700" b="1">
                <a:solidFill>
                  <a:srgbClr val="000000"/>
                </a:solidFill>
                <a:latin typeface="Arial" panose="020B0604020202020204" pitchFamily="34" charset="0"/>
              </a:rPr>
              <a:t>Письмо с материалами вебинара высылается </a:t>
            </a:r>
            <a:r>
              <a:rPr lang="ru-RU" altLang="ru-RU" sz="1700" b="1">
                <a:solidFill>
                  <a:srgbClr val="FF0000"/>
                </a:solidFill>
                <a:latin typeface="Arial" panose="020B0604020202020204" pitchFamily="34" charset="0"/>
              </a:rPr>
              <a:t>НА СЛЕДУЮЩИЙ РАБОЧИЙ ДЕНЬ</a:t>
            </a:r>
            <a:r>
              <a:rPr lang="ru-RU" altLang="ru-RU" sz="17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ts val="1000"/>
              </a:spcBef>
              <a:buClrTx/>
            </a:pPr>
            <a:r>
              <a:rPr lang="ru-RU" altLang="ru-RU" sz="1700" b="1">
                <a:solidFill>
                  <a:srgbClr val="000000"/>
                </a:solidFill>
                <a:latin typeface="Arial" panose="020B0604020202020204" pitchFamily="34" charset="0"/>
              </a:rPr>
              <a:t>Сертификат будет выдаваться через социальную сеть ВК </a:t>
            </a:r>
            <a:r>
              <a:rPr lang="ru-RU" altLang="ru-RU" sz="1700" b="1">
                <a:solidFill>
                  <a:srgbClr val="FF0000"/>
                </a:solidFill>
                <a:latin typeface="Arial" panose="020B0604020202020204" pitchFamily="34" charset="0"/>
              </a:rPr>
              <a:t>НА СЛЕДУЮЩИЙ РАБОЧИЙ ДЕНЬ</a:t>
            </a:r>
            <a:r>
              <a:rPr lang="ru-RU" altLang="ru-RU" sz="1700" b="1">
                <a:solidFill>
                  <a:srgbClr val="000000"/>
                </a:solidFill>
                <a:latin typeface="Arial" panose="020B0604020202020204" pitchFamily="34" charset="0"/>
              </a:rPr>
              <a:t> после проведения вебинара</a:t>
            </a:r>
          </a:p>
          <a:p>
            <a:pPr eaLnBrk="1" hangingPunct="1">
              <a:spcBef>
                <a:spcPts val="1000"/>
              </a:spcBef>
              <a:buClrTx/>
            </a:pPr>
            <a:r>
              <a:rPr lang="ru-RU" altLang="ru-RU" sz="1700" b="1">
                <a:solidFill>
                  <a:srgbClr val="72BFC5"/>
                </a:solidFill>
                <a:latin typeface="Arial" panose="020B0604020202020204" pitchFamily="34" charset="0"/>
              </a:rPr>
              <a:t>Напишите слово </a:t>
            </a:r>
            <a:r>
              <a:rPr lang="ru-RU" altLang="ru-RU" sz="1700" b="1" i="1">
                <a:solidFill>
                  <a:srgbClr val="72BFC5"/>
                </a:solidFill>
                <a:latin typeface="Arial" panose="020B0604020202020204" pitchFamily="34" charset="0"/>
              </a:rPr>
              <a:t>«Сертификат» </a:t>
            </a:r>
            <a:r>
              <a:rPr lang="ru-RU" altLang="ru-RU" sz="1700" b="1">
                <a:solidFill>
                  <a:srgbClr val="72BFC5"/>
                </a:solidFill>
                <a:latin typeface="Arial" panose="020B0604020202020204" pitchFamily="34" charset="0"/>
              </a:rPr>
              <a:t>нам в сообщения</a:t>
            </a:r>
            <a:r>
              <a:rPr lang="ru-RU" altLang="ru-RU" sz="1700">
                <a:solidFill>
                  <a:srgbClr val="000000"/>
                </a:solidFill>
                <a:latin typeface="Arial" panose="020B0604020202020204" pitchFamily="34" charset="0"/>
              </a:rPr>
              <a:t> в сообществе во ВК </a:t>
            </a:r>
            <a:r>
              <a:rPr lang="ru-RU" altLang="ru-RU" sz="1700" b="1">
                <a:solidFill>
                  <a:srgbClr val="FF0000"/>
                </a:solidFill>
                <a:latin typeface="Arial" panose="020B0604020202020204" pitchFamily="34" charset="0"/>
              </a:rPr>
              <a:t>НА СЛЕДУЮЩИЙ РАБОЧИЙ ДЕНЬ</a:t>
            </a:r>
            <a:r>
              <a:rPr lang="ru-RU" altLang="ru-RU" sz="1700">
                <a:solidFill>
                  <a:srgbClr val="000000"/>
                </a:solidFill>
                <a:latin typeface="Arial" panose="020B0604020202020204" pitchFamily="34" charset="0"/>
              </a:rPr>
              <a:t> после проведения вебинара и следуйте дальнейшим инструкциям</a:t>
            </a:r>
          </a:p>
          <a:p>
            <a:pPr eaLnBrk="1" hangingPunct="1">
              <a:spcBef>
                <a:spcPts val="1000"/>
              </a:spcBef>
              <a:buClrTx/>
            </a:pPr>
            <a:r>
              <a:rPr lang="ru-RU" altLang="ru-RU" sz="1700">
                <a:solidFill>
                  <a:srgbClr val="000000"/>
                </a:solidFill>
                <a:latin typeface="Arial" panose="020B0604020202020204" pitchFamily="34" charset="0"/>
              </a:rPr>
              <a:t>Всю информацию мы продублируем в письме на ваш адрес электронной почты, указанной при регистрации </a:t>
            </a:r>
          </a:p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endParaRPr lang="ru-RU" altLang="ru-RU" sz="800">
              <a:latin typeface="Arial" panose="020B0604020202020204" pitchFamily="34" charset="0"/>
            </a:endParaRPr>
          </a:p>
        </p:txBody>
      </p:sp>
      <p:sp>
        <p:nvSpPr>
          <p:cNvPr id="31752" name="TextBox 5">
            <a:extLst>
              <a:ext uri="{FF2B5EF4-FFF2-40B4-BE49-F238E27FC236}">
                <a16:creationId xmlns:a16="http://schemas.microsoft.com/office/drawing/2014/main" id="{15C61115-A083-596D-8A5D-8F3FCC0CA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3100" y="5046663"/>
            <a:ext cx="375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latin typeface="Arial" panose="020B0604020202020204" pitchFamily="34" charset="0"/>
                <a:hlinkClick r:id="rId4"/>
              </a:rPr>
              <a:t>https://vk.com/obrazovanie1c</a:t>
            </a:r>
            <a:r>
              <a:rPr lang="ru-RU" altLang="ru-RU" sz="180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31753" name="Picture 2">
            <a:extLst>
              <a:ext uri="{FF2B5EF4-FFF2-40B4-BE49-F238E27FC236}">
                <a16:creationId xmlns:a16="http://schemas.microsoft.com/office/drawing/2014/main" id="{BBA71AB2-AE6A-F08D-9481-B91B83E30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575" y="5056188"/>
            <a:ext cx="1717675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>
            <a:extLst>
              <a:ext uri="{FF2B5EF4-FFF2-40B4-BE49-F238E27FC236}">
                <a16:creationId xmlns:a16="http://schemas.microsoft.com/office/drawing/2014/main" id="{F31E1443-7280-557C-D600-4EEE0A2ED0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66913" y="333375"/>
            <a:ext cx="9410700" cy="1081088"/>
          </a:xfrm>
        </p:spPr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</a:rPr>
              <a:t>Актуальная информация о системе «1С:Образование» – </a:t>
            </a:r>
            <a:br>
              <a:rPr lang="ru-RU" altLang="ru-RU" dirty="0">
                <a:solidFill>
                  <a:srgbClr val="C00000"/>
                </a:solidFill>
              </a:rPr>
            </a:br>
            <a:r>
              <a:rPr lang="ru-RU" altLang="ru-RU" dirty="0">
                <a:solidFill>
                  <a:srgbClr val="C00000"/>
                </a:solidFill>
              </a:rPr>
              <a:t>в видеоматериалах на сайте и нашем Телеграм-канале!</a:t>
            </a:r>
          </a:p>
        </p:txBody>
      </p:sp>
      <p:sp>
        <p:nvSpPr>
          <p:cNvPr id="30723" name="Номер слайда 3">
            <a:extLst>
              <a:ext uri="{FF2B5EF4-FFF2-40B4-BE49-F238E27FC236}">
                <a16:creationId xmlns:a16="http://schemas.microsoft.com/office/drawing/2014/main" id="{7C1DB115-B01C-442F-5FB2-BB526D595822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D27D18A-D96E-404D-8056-DB44E3AB08A6}" type="slidenum">
              <a:rPr lang="ru-RU" altLang="ru-RU" sz="1200">
                <a:solidFill>
                  <a:srgbClr val="898989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ru-RU" altLang="ru-RU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30724" name="Рисунок 8">
            <a:extLst>
              <a:ext uri="{FF2B5EF4-FFF2-40B4-BE49-F238E27FC236}">
                <a16:creationId xmlns:a16="http://schemas.microsoft.com/office/drawing/2014/main" id="{9AC13482-0411-23FA-3467-4112B37FF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1844675"/>
            <a:ext cx="3532188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10">
            <a:extLst>
              <a:ext uri="{FF2B5EF4-FFF2-40B4-BE49-F238E27FC236}">
                <a16:creationId xmlns:a16="http://schemas.microsoft.com/office/drawing/2014/main" id="{553E0DAE-2DC7-0E9E-0563-0C594D801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5680075"/>
            <a:ext cx="533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latin typeface="Arial" panose="020B0604020202020204" pitchFamily="34" charset="0"/>
                <a:hlinkClick r:id="rId3"/>
              </a:rPr>
              <a:t>https://obrazovanie.1c.ru/events/</a:t>
            </a:r>
            <a:r>
              <a:rPr lang="ru-RU" altLang="ru-RU" sz="180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30726" name="Рисунок 2">
            <a:extLst>
              <a:ext uri="{FF2B5EF4-FFF2-40B4-BE49-F238E27FC236}">
                <a16:creationId xmlns:a16="http://schemas.microsoft.com/office/drawing/2014/main" id="{92EB6E0C-CA62-EF8B-46DF-57EEB6608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3740150"/>
            <a:ext cx="19208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Box 4">
            <a:extLst>
              <a:ext uri="{FF2B5EF4-FFF2-40B4-BE49-F238E27FC236}">
                <a16:creationId xmlns:a16="http://schemas.microsoft.com/office/drawing/2014/main" id="{1BF19A92-5051-5A72-B0BE-9AB2A4129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950" y="5738813"/>
            <a:ext cx="4249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>
                <a:hlinkClick r:id="rId5"/>
              </a:rPr>
              <a:t>https://t.me/obrazovanie_1c</a:t>
            </a:r>
            <a:r>
              <a:rPr lang="ru-RU" altLang="ru-RU"/>
              <a:t> </a:t>
            </a:r>
          </a:p>
        </p:txBody>
      </p:sp>
      <p:pic>
        <p:nvPicPr>
          <p:cNvPr id="30728" name="Рисунок 11">
            <a:extLst>
              <a:ext uri="{FF2B5EF4-FFF2-40B4-BE49-F238E27FC236}">
                <a16:creationId xmlns:a16="http://schemas.microsoft.com/office/drawing/2014/main" id="{687D36CE-3533-4FBB-31A8-B746352B80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2276475"/>
            <a:ext cx="32575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Рисунок 2">
            <a:extLst>
              <a:ext uri="{FF2B5EF4-FFF2-40B4-BE49-F238E27FC236}">
                <a16:creationId xmlns:a16="http://schemas.microsoft.com/office/drawing/2014/main" id="{A9537217-DAF2-ED01-187B-BDF9E5542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0" y="3948113"/>
            <a:ext cx="15430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CA03205-EE07-3947-F582-230E40F1A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/>
          <a:lstStyle/>
          <a:p>
            <a:pPr>
              <a:defRPr/>
            </a:pPr>
            <a:r>
              <a:rPr lang="ru-RU" dirty="0"/>
              <a:t>Спасибо за внимание!</a:t>
            </a:r>
          </a:p>
        </p:txBody>
      </p:sp>
      <p:sp>
        <p:nvSpPr>
          <p:cNvPr id="29699" name="Текст 4">
            <a:extLst>
              <a:ext uri="{FF2B5EF4-FFF2-40B4-BE49-F238E27FC236}">
                <a16:creationId xmlns:a16="http://schemas.microsoft.com/office/drawing/2014/main" id="{8C330300-389A-BAE9-442A-CA285FF49B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/>
          <a:lstStyle/>
          <a:p>
            <a:endParaRPr lang="ru-RU" altLang="ru-RU">
              <a:latin typeface="Futura PT Demi" charset="-5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514CA-E435-0495-E009-40E152B9B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913" y="404664"/>
            <a:ext cx="9410700" cy="1081087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«Облачный колледж» 1С:Образование </a:t>
            </a:r>
            <a:br>
              <a:rPr lang="ru-RU" dirty="0"/>
            </a:br>
            <a:r>
              <a:rPr lang="en-US" dirty="0">
                <a:hlinkClick r:id="rId2"/>
              </a:rPr>
              <a:t>https://obrazovanie.1c.ru/education/cloud/college/</a:t>
            </a:r>
            <a:r>
              <a:rPr lang="ru-RU" dirty="0"/>
              <a:t>  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FECCF4F5-5EAD-5537-C29D-E5DFC28D6510}"/>
              </a:ext>
            </a:extLst>
          </p:cNvPr>
          <p:cNvSpPr txBox="1">
            <a:spLocks/>
          </p:cNvSpPr>
          <p:nvPr/>
        </p:nvSpPr>
        <p:spPr bwMode="auto">
          <a:xfrm>
            <a:off x="623392" y="3023861"/>
            <a:ext cx="7488832" cy="328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342789" lvl="1" indent="-342789">
              <a:lnSpc>
                <a:spcPct val="12700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2133" kern="0" dirty="0">
                <a:latin typeface="Futura PT Demi" panose="020B0604020202020204" pitchFamily="34" charset="-52"/>
              </a:rPr>
              <a:t>Система управления учебным процессом 1С:Образование</a:t>
            </a:r>
          </a:p>
          <a:p>
            <a:pPr marL="342789" lvl="1" indent="-342789">
              <a:lnSpc>
                <a:spcPct val="12700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2133" kern="0" dirty="0">
                <a:latin typeface="Futura PT Demi" panose="020B0604020202020204" pitchFamily="34" charset="-52"/>
              </a:rPr>
              <a:t>Интерактивные мультимедийные учебные пособия по общеобразовательным дисциплинам </a:t>
            </a:r>
          </a:p>
          <a:p>
            <a:pPr marL="342789" lvl="1" indent="-342789">
              <a:lnSpc>
                <a:spcPct val="12700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2133" kern="0" dirty="0">
                <a:latin typeface="Futura PT Demi" panose="020B0604020202020204" pitchFamily="34" charset="-52"/>
              </a:rPr>
              <a:t>Учебные материалы для изучения программных продуктов и технологий 1С</a:t>
            </a:r>
          </a:p>
          <a:p>
            <a:pPr lvl="1">
              <a:defRPr/>
            </a:pPr>
            <a:endParaRPr lang="ru-RU" sz="2666" kern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1B07AC-7FA1-E7D0-8040-5C3B7A878B48}"/>
              </a:ext>
            </a:extLst>
          </p:cNvPr>
          <p:cNvSpPr txBox="1"/>
          <p:nvPr/>
        </p:nvSpPr>
        <p:spPr>
          <a:xfrm>
            <a:off x="623392" y="1700808"/>
            <a:ext cx="701904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Futura PT Demi" charset="-52"/>
              </a:rPr>
              <a:t>Комплексное решение для образовательной организации СПО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  <a:latin typeface="Futura PT Demi" panose="020B0604020202020204" charset="-52"/>
                <a:hlinkClick r:id="rId3"/>
              </a:rPr>
              <a:t>https://reestr.digital.gov.ru/reestr/2486957/?sphrase_id=6070598</a:t>
            </a:r>
            <a:endParaRPr lang="ru-RU" dirty="0">
              <a:latin typeface="Futura PT Demi" panose="020B0604020202020204" charset="-52"/>
            </a:endParaRPr>
          </a:p>
        </p:txBody>
      </p:sp>
      <p:pic>
        <p:nvPicPr>
          <p:cNvPr id="11270" name="Рисунок 4">
            <a:extLst>
              <a:ext uri="{FF2B5EF4-FFF2-40B4-BE49-F238E27FC236}">
                <a16:creationId xmlns:a16="http://schemas.microsoft.com/office/drawing/2014/main" id="{CCBA9A06-E8A9-5DBC-F0FA-F92ABBBBD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2636912"/>
            <a:ext cx="3591730" cy="221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414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14CB0049-6B42-CD71-6082-C415D0BA23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4643" y="476672"/>
            <a:ext cx="9215240" cy="493032"/>
          </a:xfrm>
        </p:spPr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</a:rPr>
              <a:t>О системе «1С:Образование»</a:t>
            </a:r>
          </a:p>
        </p:txBody>
      </p:sp>
      <p:sp>
        <p:nvSpPr>
          <p:cNvPr id="14339" name="Объект 2">
            <a:extLst>
              <a:ext uri="{FF2B5EF4-FFF2-40B4-BE49-F238E27FC236}">
                <a16:creationId xmlns:a16="http://schemas.microsoft.com/office/drawing/2014/main" id="{635393F3-DD43-8061-272D-E91B7BD619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6211" y="1700808"/>
            <a:ext cx="11519578" cy="3910393"/>
          </a:xfrm>
        </p:spPr>
        <p:txBody>
          <a:bodyPr/>
          <a:lstStyle/>
          <a:p>
            <a:pPr marL="457051" indent="-457051">
              <a:buFont typeface="Arial" panose="020B0604020202020204" pitchFamily="34" charset="0"/>
              <a:buChar char="•"/>
            </a:pPr>
            <a:r>
              <a:rPr lang="ru-RU" altLang="ru-RU" dirty="0"/>
              <a:t>Включена в </a:t>
            </a:r>
            <a:r>
              <a:rPr lang="ru-RU" altLang="ru-RU" dirty="0">
                <a:solidFill>
                  <a:srgbClr val="222222"/>
                </a:solidFill>
                <a:cs typeface="Times New Roman" panose="02020603050405020304" pitchFamily="18" charset="0"/>
              </a:rPr>
              <a:t>«</a:t>
            </a:r>
            <a:r>
              <a:rPr lang="ru-RU" altLang="ru-RU" dirty="0">
                <a:solidFill>
                  <a:srgbClr val="C00000"/>
                </a:solidFill>
                <a:cs typeface="Times New Roman" panose="02020603050405020304" pitchFamily="18" charset="0"/>
              </a:rPr>
              <a:t>Единый реестр Минкомсвязи </a:t>
            </a:r>
            <a:r>
              <a:rPr lang="ru-RU" altLang="ru-RU" dirty="0">
                <a:solidFill>
                  <a:srgbClr val="222222"/>
                </a:solidFill>
                <a:cs typeface="Times New Roman" panose="02020603050405020304" pitchFamily="18" charset="0"/>
              </a:rPr>
              <a:t>российских программ для электронных вычислительных машин и баз данных» (</a:t>
            </a:r>
            <a:r>
              <a:rPr lang="ru-RU" altLang="ru-RU" u="sng" dirty="0">
                <a:solidFill>
                  <a:srgbClr val="0000FF"/>
                </a:solidFill>
                <a:cs typeface="Times New Roman" panose="02020603050405020304" pitchFamily="18" charset="0"/>
                <a:hlinkClick r:id="rId2"/>
              </a:rPr>
              <a:t>https://reestr.digital.gov.ru/reestr/306311/?sphrase_id=245914</a:t>
            </a:r>
            <a:r>
              <a:rPr lang="ru-RU" altLang="ru-RU" dirty="0">
                <a:solidFill>
                  <a:srgbClr val="222222"/>
                </a:solidFill>
                <a:cs typeface="Times New Roman" panose="02020603050405020304" pitchFamily="18" charset="0"/>
              </a:rPr>
              <a:t>)</a:t>
            </a:r>
          </a:p>
          <a:p>
            <a:pPr marL="457051" indent="-457051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C00000"/>
                </a:solidFill>
              </a:rPr>
              <a:t>Соответствует</a:t>
            </a:r>
            <a:r>
              <a:rPr lang="ru-RU" altLang="ru-RU" dirty="0"/>
              <a:t> </a:t>
            </a:r>
            <a:r>
              <a:rPr lang="ru-RU" altLang="ru-RU" dirty="0">
                <a:solidFill>
                  <a:srgbClr val="C00000"/>
                </a:solidFill>
              </a:rPr>
              <a:t>критериям 3-6 расчета показателя мониторинга </a:t>
            </a:r>
            <a:r>
              <a:rPr lang="ru-RU" altLang="ru-RU" dirty="0"/>
              <a:t>«Наличие электронной информационно-образовательной среды» для организаций СПО</a:t>
            </a:r>
          </a:p>
          <a:p>
            <a:pPr marL="457051" indent="-457051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222222"/>
                </a:solidFill>
                <a:cs typeface="Times New Roman" panose="02020603050405020304" pitchFamily="18" charset="0"/>
              </a:rPr>
              <a:t>Поддерживает </a:t>
            </a:r>
            <a:r>
              <a:rPr lang="ru-RU" altLang="ru-RU" dirty="0">
                <a:solidFill>
                  <a:srgbClr val="C00000"/>
                </a:solidFill>
                <a:cs typeface="Times New Roman" panose="02020603050405020304" pitchFamily="18" charset="0"/>
              </a:rPr>
              <a:t>обмен данными </a:t>
            </a:r>
            <a:r>
              <a:rPr lang="ru-RU" altLang="ru-RU" dirty="0">
                <a:solidFill>
                  <a:srgbClr val="222222"/>
                </a:solidFill>
                <a:cs typeface="Times New Roman" panose="02020603050405020304" pitchFamily="18" charset="0"/>
              </a:rPr>
              <a:t>с программами 1С:Библиотека (начиная с релиза 2.1.8.1</a:t>
            </a:r>
            <a:r>
              <a:rPr lang="en-US" altLang="ru-RU" dirty="0">
                <a:solidFill>
                  <a:srgbClr val="222222"/>
                </a:solidFill>
                <a:cs typeface="Times New Roman" panose="02020603050405020304" pitchFamily="18" charset="0"/>
              </a:rPr>
              <a:t>)</a:t>
            </a:r>
            <a:r>
              <a:rPr lang="ru-RU" altLang="ru-RU" dirty="0">
                <a:solidFill>
                  <a:srgbClr val="222222"/>
                </a:solidFill>
                <a:cs typeface="Times New Roman" panose="02020603050405020304" pitchFamily="18" charset="0"/>
              </a:rPr>
              <a:t> и 1С:Колледж (начиная с релиза 2.1.8.1</a:t>
            </a:r>
            <a:r>
              <a:rPr lang="en-US" altLang="ru-RU" dirty="0">
                <a:solidFill>
                  <a:srgbClr val="222222"/>
                </a:solidFill>
                <a:cs typeface="Times New Roman" panose="02020603050405020304" pitchFamily="18" charset="0"/>
              </a:rPr>
              <a:t>)</a:t>
            </a:r>
            <a:endParaRPr lang="ru-RU" altLang="ru-RU" dirty="0">
              <a:solidFill>
                <a:srgbClr val="222222"/>
              </a:solidFill>
              <a:cs typeface="Times New Roman" panose="02020603050405020304" pitchFamily="18" charset="0"/>
            </a:endParaRPr>
          </a:p>
          <a:p>
            <a:pPr marL="457051" indent="-457051">
              <a:buFont typeface="Arial" panose="020B0604020202020204" pitchFamily="34" charset="0"/>
              <a:buChar char="•"/>
            </a:pPr>
            <a:r>
              <a:rPr lang="ru-RU" altLang="ru-RU" dirty="0"/>
              <a:t>Не нужно дополнительное оборудование, </a:t>
            </a:r>
            <a:r>
              <a:rPr lang="ru-RU" altLang="ru-RU" dirty="0">
                <a:solidFill>
                  <a:srgbClr val="C00000"/>
                </a:solidFill>
              </a:rPr>
              <a:t>простота использования</a:t>
            </a:r>
            <a:r>
              <a:rPr lang="ru-RU" altLang="ru-RU" dirty="0"/>
              <a:t>, работа на любых устройствах</a:t>
            </a:r>
          </a:p>
          <a:p>
            <a:pPr marL="457051" indent="-457051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C00000"/>
                </a:solidFill>
              </a:rPr>
              <a:t>Невысокая стоимость </a:t>
            </a:r>
            <a:r>
              <a:rPr lang="ru-RU" altLang="ru-RU" dirty="0"/>
              <a:t>годовой подписки</a:t>
            </a:r>
            <a:r>
              <a:rPr lang="ru-RU" altLang="ru-RU" dirty="0">
                <a:solidFill>
                  <a:srgbClr val="C00000"/>
                </a:solidFill>
              </a:rPr>
              <a:t> без ограничения количества пользователей</a:t>
            </a:r>
          </a:p>
          <a:p>
            <a:pPr marL="457051" lvl="1" indent="-457051"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rgbClr val="222222"/>
                </a:solidFill>
                <a:ea typeface="+mn-ea"/>
                <a:cs typeface="Times New Roman" panose="02020603050405020304" pitchFamily="18" charset="0"/>
              </a:rPr>
              <a:t>Оперативная поддержка пользователей</a:t>
            </a:r>
          </a:p>
          <a:p>
            <a:pPr marL="457051" lvl="1" indent="-457051"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rgbClr val="222222"/>
                </a:solidFill>
                <a:ea typeface="+mn-ea"/>
                <a:cs typeface="Times New Roman" panose="02020603050405020304" pitchFamily="18" charset="0"/>
              </a:rPr>
              <a:t>Устойчивость к высоким нагрузкам, горизонтальная масштабируемость</a:t>
            </a:r>
          </a:p>
          <a:p>
            <a:pPr marL="457051" lvl="1" indent="-457051"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rgbClr val="222222"/>
                </a:solidFill>
                <a:ea typeface="+mn-ea"/>
                <a:cs typeface="Times New Roman" panose="02020603050405020304" pitchFamily="18" charset="0"/>
              </a:rPr>
              <a:t>Нравится для студентам и родителям </a:t>
            </a:r>
            <a:r>
              <a:rPr lang="ru-RU" altLang="ru-RU" sz="2000" dirty="0">
                <a:solidFill>
                  <a:srgbClr val="222222"/>
                </a:solidFill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ru-RU" altLang="ru-RU" sz="2000" dirty="0">
              <a:solidFill>
                <a:srgbClr val="222222"/>
              </a:solidFill>
              <a:ea typeface="+mn-ea"/>
              <a:cs typeface="Times New Roman" panose="02020603050405020304" pitchFamily="18" charset="0"/>
            </a:endParaRPr>
          </a:p>
          <a:p>
            <a:pPr marL="457051" indent="-457051">
              <a:buFont typeface="Arial" panose="020B0604020202020204" pitchFamily="34" charset="0"/>
              <a:buChar char="•"/>
            </a:pPr>
            <a:endParaRPr lang="ru-RU" altLang="ru-RU" dirty="0">
              <a:solidFill>
                <a:srgbClr val="C00000"/>
              </a:solidFill>
            </a:endParaRPr>
          </a:p>
          <a:p>
            <a:pPr marL="457051" indent="-457051">
              <a:buFont typeface="Arial" panose="020B0604020202020204" pitchFamily="34" charset="0"/>
              <a:buChar char="•"/>
            </a:pPr>
            <a:endParaRPr lang="ru-RU" altLang="ru-RU" sz="2133" dirty="0">
              <a:solidFill>
                <a:srgbClr val="222222"/>
              </a:solidFill>
              <a:latin typeface="Futura PT Demi" panose="020B0604020202020204" charset="-52"/>
              <a:cs typeface="Times New Roman" panose="02020603050405020304" pitchFamily="18" charset="0"/>
            </a:endParaRPr>
          </a:p>
        </p:txBody>
      </p:sp>
      <p:sp>
        <p:nvSpPr>
          <p:cNvPr id="14340" name="Rectangle 15">
            <a:extLst>
              <a:ext uri="{FF2B5EF4-FFF2-40B4-BE49-F238E27FC236}">
                <a16:creationId xmlns:a16="http://schemas.microsoft.com/office/drawing/2014/main" id="{6A779EEF-9211-80F8-BB03-9B5CF14E35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278" indent="-38087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505" indent="-30470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2907" indent="-30470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2308" indent="-30470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351710" indent="-3047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961112" indent="-3047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570514" indent="-3047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179916" indent="-3047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76B18AC-C682-4686-90D1-D037218CED00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ABA42B7D-66FF-5621-AA34-34C9706A5F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2831" y="200063"/>
            <a:ext cx="9410700" cy="108108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altLang="ru-RU" dirty="0">
                <a:solidFill>
                  <a:srgbClr val="C00000"/>
                </a:solidFill>
              </a:rPr>
              <a:t>1С:Образование. Основные возможности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39DD84-88F8-0634-6B7C-5857EC208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87" y="1628800"/>
            <a:ext cx="11807825" cy="4032250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defRPr/>
            </a:pPr>
            <a:r>
              <a:rPr lang="ru-RU" dirty="0"/>
              <a:t>Администрирование пользователей (поддержка различных способов аутентификации </a:t>
            </a:r>
            <a:br>
              <a:rPr lang="ru-RU" dirty="0"/>
            </a:br>
            <a:r>
              <a:rPr lang="ru-RU" dirty="0"/>
              <a:t>и авторизации, ролей, управление группами пользователей, учебными периодами, списками учебных дисциплин)</a:t>
            </a:r>
          </a:p>
          <a:p>
            <a:pPr>
              <a:buClr>
                <a:srgbClr val="C00000"/>
              </a:buClr>
              <a:defRPr/>
            </a:pPr>
            <a:r>
              <a:rPr lang="ru-RU" dirty="0">
                <a:solidFill>
                  <a:srgbClr val="C00000"/>
                </a:solidFill>
              </a:rPr>
              <a:t>Управление учебным процессом</a:t>
            </a:r>
            <a:r>
              <a:rPr lang="ru-RU" dirty="0"/>
              <a:t>: ведение учета занятий, настраиваемые шкалы оценивания, поддержка средневзвешенной системы оценивания, интеграция с сервисами для проведения онлайн-занятий, назначение заданий на основе цифровых учебных материалов, автоматическая проверка и выставление оценок</a:t>
            </a:r>
          </a:p>
          <a:p>
            <a:pPr>
              <a:buClr>
                <a:srgbClr val="C00000"/>
              </a:buClr>
              <a:defRPr/>
            </a:pPr>
            <a:r>
              <a:rPr lang="ru-RU" dirty="0"/>
              <a:t>Ведение электронного журнала и дневника</a:t>
            </a:r>
          </a:p>
          <a:p>
            <a:pPr>
              <a:buClr>
                <a:srgbClr val="C00000"/>
              </a:buClr>
              <a:defRPr/>
            </a:pPr>
            <a:r>
              <a:rPr lang="ru-RU" dirty="0">
                <a:solidFill>
                  <a:srgbClr val="C00000"/>
                </a:solidFill>
              </a:rPr>
              <a:t>Создание, хранение, редактирование и обмен цифровыми учебными материалами и курсами</a:t>
            </a:r>
          </a:p>
          <a:p>
            <a:pPr>
              <a:buClr>
                <a:srgbClr val="C00000"/>
              </a:buClr>
              <a:defRPr/>
            </a:pPr>
            <a:r>
              <a:rPr lang="ru-RU" dirty="0"/>
              <a:t>Сбор и аналитическая обработка результатов деятельности пользователей в системе («цифровой след»)</a:t>
            </a:r>
            <a:endParaRPr lang="en-US" dirty="0"/>
          </a:p>
          <a:p>
            <a:pPr>
              <a:buClr>
                <a:srgbClr val="C00000"/>
              </a:buClr>
              <a:defRPr/>
            </a:pPr>
            <a:r>
              <a:rPr lang="ru-RU" dirty="0">
                <a:solidFill>
                  <a:srgbClr val="C00000"/>
                </a:solidFill>
              </a:rPr>
              <a:t>Портфолио </a:t>
            </a:r>
            <a:r>
              <a:rPr lang="ru-RU" dirty="0"/>
              <a:t>студента</a:t>
            </a:r>
          </a:p>
          <a:p>
            <a:pPr>
              <a:buClr>
                <a:srgbClr val="C00000"/>
              </a:buClr>
              <a:defRPr/>
            </a:pPr>
            <a:r>
              <a:rPr lang="ru-RU" dirty="0"/>
              <a:t>Доступ по сети интернет с любого устройства без установки дополнительных приложений</a:t>
            </a:r>
          </a:p>
          <a:p>
            <a:pPr>
              <a:buClr>
                <a:srgbClr val="C00000"/>
              </a:buClr>
              <a:defRPr/>
            </a:pPr>
            <a:r>
              <a:rPr lang="ru-RU" dirty="0"/>
              <a:t>Открытый </a:t>
            </a:r>
            <a:r>
              <a:rPr lang="en-US" dirty="0"/>
              <a:t>API</a:t>
            </a:r>
            <a:r>
              <a:rPr lang="ru-RU" dirty="0"/>
              <a:t> для</a:t>
            </a:r>
            <a:r>
              <a:rPr lang="en-US" dirty="0"/>
              <a:t> </a:t>
            </a:r>
            <a:r>
              <a:rPr lang="ru-RU" dirty="0"/>
              <a:t>обмена данными о результатах учебной деятельности</a:t>
            </a:r>
          </a:p>
        </p:txBody>
      </p:sp>
      <p:sp>
        <p:nvSpPr>
          <p:cNvPr id="11268" name="Номер слайда 3">
            <a:extLst>
              <a:ext uri="{FF2B5EF4-FFF2-40B4-BE49-F238E27FC236}">
                <a16:creationId xmlns:a16="http://schemas.microsoft.com/office/drawing/2014/main" id="{D63E91E4-FCF7-7CC4-B258-1AF5EA549CF0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3977AED-6DBF-4601-9936-7F1C3B464216}" type="slidenum">
              <a:rPr lang="ru-RU" altLang="ru-RU" sz="1200">
                <a:solidFill>
                  <a:srgbClr val="898989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ru-RU" altLang="ru-RU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75F50E0F-91F7-BE01-98EE-BA2D8A0260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536" y="188640"/>
            <a:ext cx="7200800" cy="1311928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Учебные материалы для изучения программных продуктов и технологий 1С Серия «1С для СПО»</a:t>
            </a:r>
            <a:endParaRPr lang="ru-RU" alt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325154-FEAD-4612-2B94-D6088DC7D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2024844"/>
            <a:ext cx="11593288" cy="2808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defRPr/>
            </a:pPr>
            <a:r>
              <a:rPr lang="ru-RU" dirty="0">
                <a:latin typeface="Futura PT Demi" panose="020B0604020202020204" charset="-52"/>
              </a:rPr>
              <a:t>Подготовка к демонстрационному экзамену по специальности «Информационные системы и программирование» </a:t>
            </a:r>
          </a:p>
          <a:p>
            <a:pPr>
              <a:lnSpc>
                <a:spcPct val="107000"/>
              </a:lnSpc>
              <a:defRPr/>
            </a:pPr>
            <a:r>
              <a:rPr lang="ru-RU" dirty="0">
                <a:latin typeface="Futura PT Demi" panose="020B0604020202020204" charset="-52"/>
              </a:rPr>
              <a:t>Разработка приложений на платформе «1С:Предприятие»</a:t>
            </a:r>
          </a:p>
          <a:p>
            <a:pPr>
              <a:lnSpc>
                <a:spcPct val="107000"/>
              </a:lnSpc>
              <a:defRPr/>
            </a:pPr>
            <a:r>
              <a:rPr lang="ru-RU" dirty="0">
                <a:latin typeface="Futura PT Demi" panose="020B0604020202020204" charset="-52"/>
              </a:rPr>
              <a:t>Основы управления документами с применением программы «1С:Документооборот»</a:t>
            </a:r>
          </a:p>
          <a:p>
            <a:pPr>
              <a:lnSpc>
                <a:spcPct val="107000"/>
              </a:lnSpc>
              <a:defRPr/>
            </a:pPr>
            <a:r>
              <a:rPr lang="ru-RU" dirty="0">
                <a:latin typeface="Futura PT Demi" panose="020B0604020202020204" charset="-52"/>
              </a:rPr>
              <a:t>Бухгалтерский учет с применением программы «1С:Бухгалтерия государственного учреждения»</a:t>
            </a:r>
          </a:p>
          <a:p>
            <a:pPr>
              <a:lnSpc>
                <a:spcPct val="107000"/>
              </a:lnSpc>
              <a:defRPr/>
            </a:pPr>
            <a:r>
              <a:rPr lang="ru-RU" dirty="0"/>
              <a:t>Библиотека стандартных подсистем. Решение практических задач</a:t>
            </a:r>
          </a:p>
          <a:p>
            <a:pPr>
              <a:lnSpc>
                <a:spcPct val="107000"/>
              </a:lnSpc>
              <a:defRPr/>
            </a:pPr>
            <a:r>
              <a:rPr lang="ru-RU" dirty="0"/>
              <a:t>Основные принципы работы с программой «1С:Управление торговлей»</a:t>
            </a:r>
          </a:p>
          <a:p>
            <a:pPr>
              <a:lnSpc>
                <a:spcPct val="107000"/>
              </a:lnSpc>
              <a:defRPr/>
            </a:pPr>
            <a:r>
              <a:rPr lang="ru-RU" dirty="0"/>
              <a:t>Подготовка к демо-экзамену «Экономика и бухгалтерский учет» (по отраслям)</a:t>
            </a:r>
          </a:p>
          <a:p>
            <a:pPr>
              <a:lnSpc>
                <a:spcPct val="107000"/>
              </a:lnSpc>
              <a:defRPr/>
            </a:pPr>
            <a:r>
              <a:rPr lang="ru-RU" dirty="0"/>
              <a:t>Старт в 1С: технологии, продукты, экосистема</a:t>
            </a:r>
          </a:p>
          <a:p>
            <a:pPr>
              <a:lnSpc>
                <a:spcPct val="107000"/>
              </a:lnSpc>
              <a:defRPr/>
            </a:pPr>
            <a:r>
              <a:rPr lang="ru-RU" dirty="0"/>
              <a:t>Инструменты и сервисы экосистемы 1С</a:t>
            </a:r>
          </a:p>
          <a:p>
            <a:pPr>
              <a:lnSpc>
                <a:spcPct val="107000"/>
              </a:lnSpc>
              <a:defRPr/>
            </a:pPr>
            <a:endParaRPr lang="ru-RU" dirty="0"/>
          </a:p>
          <a:p>
            <a:pPr>
              <a:lnSpc>
                <a:spcPct val="107000"/>
              </a:lnSpc>
              <a:defRPr/>
            </a:pPr>
            <a:endParaRPr lang="ru-RU" sz="2266" dirty="0">
              <a:latin typeface="Futura PT Demi" panose="020B0604020202020204" charset="-52"/>
            </a:endParaRPr>
          </a:p>
          <a:p>
            <a:pPr marL="0" indent="0" algn="ctr">
              <a:lnSpc>
                <a:spcPct val="107000"/>
              </a:lnSpc>
              <a:buNone/>
              <a:defRPr/>
            </a:pPr>
            <a:endParaRPr lang="ru-RU" sz="226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6264B-3F1B-85E9-AE2A-11BD54941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BC4AD6F9-1200-487C-36D2-86CE879F20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1544" y="442886"/>
            <a:ext cx="6984776" cy="1311928"/>
          </a:xfrm>
        </p:spPr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  <a:latin typeface="Futura PT Demi" charset="-52"/>
              </a:rPr>
              <a:t>В 2024-2025 учебном году прошли апробацию курсы серии «1С для СПО»:</a:t>
            </a:r>
            <a:br>
              <a:rPr lang="ru-RU" altLang="ru-RU" dirty="0">
                <a:latin typeface="Futura PT Demi" panose="020B0604020202020204" charset="-52"/>
              </a:rPr>
            </a:br>
            <a:endParaRPr lang="ru-RU" altLang="ru-RU" sz="2133" dirty="0">
              <a:latin typeface="Futura PT Demi" panose="020B0604020202020204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E27708-C05E-0B71-BF2D-F65784845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2263650"/>
            <a:ext cx="6552728" cy="2808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defRPr/>
            </a:pPr>
            <a:r>
              <a:rPr lang="ru-RU" dirty="0">
                <a:latin typeface="Futura PT Demi" panose="020B0604020202020204" charset="-52"/>
              </a:rPr>
              <a:t>Подготовка к демонстрационному экзамену по специальности «Информационные системы и программирование» </a:t>
            </a:r>
          </a:p>
          <a:p>
            <a:pPr>
              <a:lnSpc>
                <a:spcPct val="107000"/>
              </a:lnSpc>
              <a:defRPr/>
            </a:pPr>
            <a:r>
              <a:rPr lang="ru-RU" dirty="0">
                <a:latin typeface="Futura PT Demi" panose="020B0604020202020204" charset="-52"/>
              </a:rPr>
              <a:t>Разработка приложений на платформе «1С:Предприятие»</a:t>
            </a:r>
          </a:p>
          <a:p>
            <a:pPr>
              <a:lnSpc>
                <a:spcPct val="107000"/>
              </a:lnSpc>
              <a:defRPr/>
            </a:pPr>
            <a:r>
              <a:rPr lang="ru-RU" dirty="0">
                <a:latin typeface="Futura PT Demi" panose="020B0604020202020204" charset="-52"/>
              </a:rPr>
              <a:t>Основы управления документами с применением программы «1С:Документооборот»</a:t>
            </a:r>
          </a:p>
          <a:p>
            <a:pPr>
              <a:lnSpc>
                <a:spcPct val="107000"/>
              </a:lnSpc>
              <a:defRPr/>
            </a:pPr>
            <a:r>
              <a:rPr lang="ru-RU" dirty="0">
                <a:latin typeface="Futura PT Demi" panose="020B0604020202020204" charset="-52"/>
              </a:rPr>
              <a:t>Бухгалтерский учет с применением программы «1С:Бухгалтерия государственного учреждения»</a:t>
            </a:r>
          </a:p>
          <a:p>
            <a:pPr marL="0" indent="0" algn="ctr">
              <a:lnSpc>
                <a:spcPct val="107000"/>
              </a:lnSpc>
              <a:buNone/>
              <a:defRPr/>
            </a:pPr>
            <a:endParaRPr lang="ru-RU" sz="2266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F26258-6588-EAB5-33DE-D67093FA835F}"/>
              </a:ext>
            </a:extLst>
          </p:cNvPr>
          <p:cNvSpPr txBox="1"/>
          <p:nvPr/>
        </p:nvSpPr>
        <p:spPr>
          <a:xfrm>
            <a:off x="3143672" y="5879040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C00000"/>
                </a:solidFill>
                <a:latin typeface="Futura PT Demi" panose="020B0604020202020204" charset="-52"/>
              </a:rPr>
              <a:t>По итогам апробации материалы курсов были обновлены и доработаны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CFC3582-F69A-CF42-994B-14A648A9A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4297208"/>
            <a:ext cx="2228163" cy="222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B8BEE1B7-ED5B-01A6-5E4D-03AD1F419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176" y="2560792"/>
            <a:ext cx="4223563" cy="140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133" dirty="0">
                <a:latin typeface="Futura PT Demi" panose="020B0604020202020204" charset="-52"/>
              </a:rPr>
              <a:t>Отчет об апробации а сайте системы «1С:Образование»</a:t>
            </a:r>
            <a:br>
              <a:rPr lang="ru-RU" altLang="ru-RU" sz="2133" dirty="0">
                <a:latin typeface="Futura PT Demi" panose="020B0604020202020204" charset="-52"/>
              </a:rPr>
            </a:br>
            <a:r>
              <a:rPr lang="en-US" altLang="ru-RU" sz="2133" dirty="0">
                <a:latin typeface="Futura PT Demi" panose="020B0604020202020204" charset="-52"/>
                <a:hlinkClick r:id="rId3"/>
              </a:rPr>
              <a:t>https://obrazovanie.1c.ru/promo/2024/college/report</a:t>
            </a:r>
            <a:r>
              <a:rPr lang="en-US" altLang="ru-RU" dirty="0">
                <a:latin typeface="Futura PT Demi" panose="020B0604020202020204" charset="-52"/>
                <a:hlinkClick r:id="rId3"/>
              </a:rPr>
              <a:t>/</a:t>
            </a:r>
            <a:r>
              <a:rPr lang="en-US" altLang="ru-RU" dirty="0">
                <a:latin typeface="Futura PT Demi" panose="020B0604020202020204" charset="-52"/>
              </a:rPr>
              <a:t> 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9237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>
            <a:extLst>
              <a:ext uri="{FF2B5EF4-FFF2-40B4-BE49-F238E27FC236}">
                <a16:creationId xmlns:a16="http://schemas.microsoft.com/office/drawing/2014/main" id="{A0E1BF13-31AA-B7C5-5945-2075F1649E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7528" y="332656"/>
            <a:ext cx="9410700" cy="1081087"/>
          </a:xfrm>
        </p:spPr>
        <p:txBody>
          <a:bodyPr/>
          <a:lstStyle/>
          <a:p>
            <a:pPr>
              <a:lnSpc>
                <a:spcPct val="107000"/>
              </a:lnSpc>
              <a:buClr>
                <a:srgbClr val="C00000"/>
              </a:buClr>
            </a:pPr>
            <a:r>
              <a:rPr lang="ru-RU" altLang="ru-RU" dirty="0">
                <a:solidFill>
                  <a:srgbClr val="C00000"/>
                </a:solidFill>
              </a:rPr>
              <a:t>Второй этап апробации в сентябре-декабре 2025 года</a:t>
            </a:r>
            <a:br>
              <a:rPr lang="ru-RU" altLang="ru-RU" dirty="0">
                <a:solidFill>
                  <a:srgbClr val="C00000"/>
                </a:solidFill>
              </a:rPr>
            </a:br>
            <a:r>
              <a:rPr lang="en-US" altLang="ru-RU" dirty="0">
                <a:solidFill>
                  <a:srgbClr val="C00000"/>
                </a:solidFill>
                <a:hlinkClick r:id="rId2"/>
              </a:rPr>
              <a:t>https://obrazovanie.1c.ru/promo/2025/college/</a:t>
            </a:r>
            <a:r>
              <a:rPr lang="ru-RU" altLang="ru-RU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6627" name="Объект 2">
            <a:extLst>
              <a:ext uri="{FF2B5EF4-FFF2-40B4-BE49-F238E27FC236}">
                <a16:creationId xmlns:a16="http://schemas.microsoft.com/office/drawing/2014/main" id="{CE0AC312-A650-9422-6249-7F857B6750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1344" y="2162036"/>
            <a:ext cx="5760640" cy="4509226"/>
          </a:xfrm>
        </p:spPr>
        <p:txBody>
          <a:bodyPr/>
          <a:lstStyle/>
          <a:p>
            <a:pPr>
              <a:lnSpc>
                <a:spcPct val="107000"/>
              </a:lnSpc>
              <a:spcBef>
                <a:spcPct val="0"/>
              </a:spcBef>
              <a:buClr>
                <a:srgbClr val="C00000"/>
              </a:buClr>
            </a:pPr>
            <a:r>
              <a:rPr lang="ru-RU" altLang="ru-RU" sz="1800" dirty="0"/>
              <a:t>Новые учебные курсы</a:t>
            </a:r>
          </a:p>
          <a:p>
            <a:pPr>
              <a:lnSpc>
                <a:spcPct val="107000"/>
              </a:lnSpc>
              <a:spcBef>
                <a:spcPct val="0"/>
              </a:spcBef>
              <a:buClr>
                <a:srgbClr val="C00000"/>
              </a:buClr>
            </a:pPr>
            <a:r>
              <a:rPr lang="ru-RU" altLang="ru-RU" sz="1800" dirty="0"/>
              <a:t>Расширенный бесплатный тестовый период для новых пользователей до 31 декабря</a:t>
            </a:r>
          </a:p>
          <a:p>
            <a:pPr>
              <a:lnSpc>
                <a:spcPct val="107000"/>
              </a:lnSpc>
              <a:spcBef>
                <a:spcPct val="0"/>
              </a:spcBef>
              <a:buClr>
                <a:srgbClr val="C00000"/>
              </a:buClr>
            </a:pPr>
            <a:r>
              <a:rPr lang="ru-RU" altLang="ru-RU" sz="1800" dirty="0"/>
              <a:t>Продление акции «Скидка за отчет»: </a:t>
            </a:r>
          </a:p>
          <a:p>
            <a:pPr lvl="1">
              <a:lnSpc>
                <a:spcPct val="107000"/>
              </a:lnSpc>
              <a:spcBef>
                <a:spcPct val="0"/>
              </a:spcBef>
              <a:buClr>
                <a:srgbClr val="C00000"/>
              </a:buClr>
            </a:pPr>
            <a:r>
              <a:rPr lang="ru-RU" altLang="ru-RU" sz="1600" dirty="0"/>
              <a:t>Проведите апробацию одного или нескольких курсов</a:t>
            </a:r>
          </a:p>
          <a:p>
            <a:pPr lvl="1">
              <a:lnSpc>
                <a:spcPct val="107000"/>
              </a:lnSpc>
              <a:spcBef>
                <a:spcPct val="0"/>
              </a:spcBef>
              <a:buClr>
                <a:srgbClr val="C00000"/>
              </a:buClr>
            </a:pPr>
            <a:r>
              <a:rPr lang="ru-RU" altLang="ru-RU" sz="1600" dirty="0"/>
              <a:t>Заполните электронную форму отчета об апробации</a:t>
            </a:r>
          </a:p>
          <a:p>
            <a:pPr lvl="1">
              <a:lnSpc>
                <a:spcPct val="107000"/>
              </a:lnSpc>
              <a:spcBef>
                <a:spcPct val="0"/>
              </a:spcBef>
              <a:buClr>
                <a:srgbClr val="C00000"/>
              </a:buClr>
            </a:pPr>
            <a:r>
              <a:rPr lang="ru-RU" altLang="ru-RU" sz="1600" dirty="0"/>
              <a:t>Пришлите скан заверенного руководителем образовательной организации отчета об апробации</a:t>
            </a:r>
          </a:p>
          <a:p>
            <a:pPr lvl="1">
              <a:lnSpc>
                <a:spcPct val="107000"/>
              </a:lnSpc>
              <a:spcBef>
                <a:spcPct val="0"/>
              </a:spcBef>
              <a:buClr>
                <a:srgbClr val="C00000"/>
              </a:buClr>
            </a:pPr>
            <a:r>
              <a:rPr lang="ru-RU" altLang="ru-RU" sz="1600" dirty="0"/>
              <a:t>Получите скидку на подключение к системе при продлении подписки на следующие 12 месяцев</a:t>
            </a:r>
          </a:p>
          <a:p>
            <a:endParaRPr lang="ru-RU" alt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CB15D1-EDAE-D4D0-47F1-21796434C2BE}"/>
              </a:ext>
            </a:extLst>
          </p:cNvPr>
          <p:cNvSpPr txBox="1"/>
          <p:nvPr/>
        </p:nvSpPr>
        <p:spPr>
          <a:xfrm>
            <a:off x="6744072" y="2162036"/>
            <a:ext cx="5256584" cy="3343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ct val="0"/>
              </a:spcBef>
              <a:buClr>
                <a:srgbClr val="C00000"/>
              </a:buClr>
              <a:buFontTx/>
              <a:buNone/>
            </a:pPr>
            <a:r>
              <a:rPr lang="ru-RU" altLang="ru-RU" dirty="0">
                <a:solidFill>
                  <a:srgbClr val="C00000"/>
                </a:solidFill>
                <a:latin typeface="Futura PT Demi" panose="020B0702020204020303" pitchFamily="34" charset="0"/>
              </a:rPr>
              <a:t>Во втором этапе апробации участвуют курсы серии  «1С для СПО»:</a:t>
            </a:r>
          </a:p>
          <a:p>
            <a:pPr marL="285750" indent="-285750">
              <a:lnSpc>
                <a:spcPct val="107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Futura PT Demi" panose="020B0702020204020303" pitchFamily="34" charset="0"/>
              </a:rPr>
              <a:t>Библиотека стандартных подсистем. Решение практических задач</a:t>
            </a:r>
          </a:p>
          <a:p>
            <a:pPr marL="285750" indent="-285750">
              <a:lnSpc>
                <a:spcPct val="107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Futura PT Demi" panose="020B0702020204020303" pitchFamily="34" charset="0"/>
              </a:rPr>
              <a:t>Основные принципы работы с программой «1С:Управление торговлей»</a:t>
            </a:r>
          </a:p>
          <a:p>
            <a:pPr marL="285750" indent="-285750">
              <a:lnSpc>
                <a:spcPct val="107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C00000"/>
                </a:solidFill>
                <a:latin typeface="Futura PT Demi" panose="020B0702020204020303" pitchFamily="34" charset="0"/>
              </a:rPr>
              <a:t>Подготовка к демо-экзамену «Экономика и бухгалтерский учет» (по отраслям)</a:t>
            </a:r>
          </a:p>
          <a:p>
            <a:pPr marL="285750" indent="-285750">
              <a:lnSpc>
                <a:spcPct val="107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Futura PT Demi" panose="020B0702020204020303" pitchFamily="34" charset="0"/>
              </a:rPr>
              <a:t>Старт в 1С: технологии, продукты, экосистема</a:t>
            </a:r>
          </a:p>
          <a:p>
            <a:pPr marL="285750" indent="-285750">
              <a:lnSpc>
                <a:spcPct val="107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Futura PT Demi" panose="020B0702020204020303" pitchFamily="34" charset="0"/>
              </a:rPr>
              <a:t>Инструменты и сервисы экосистемы 1С</a:t>
            </a:r>
          </a:p>
          <a:p>
            <a:pPr algn="ctr">
              <a:lnSpc>
                <a:spcPct val="107000"/>
              </a:lnSpc>
              <a:spcBef>
                <a:spcPct val="0"/>
              </a:spcBef>
              <a:buClr>
                <a:srgbClr val="C00000"/>
              </a:buClr>
              <a:buFontTx/>
              <a:buNone/>
            </a:pPr>
            <a:endParaRPr lang="ru-RU" altLang="ru-RU" dirty="0">
              <a:solidFill>
                <a:srgbClr val="C00000"/>
              </a:solidFill>
              <a:latin typeface="Futura PT Demi" panose="020B0702020204020303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37CB6F9C-B22E-95D7-9179-01D5F7AC14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</a:rPr>
              <a:t>Поддержка участников апробации</a:t>
            </a:r>
          </a:p>
        </p:txBody>
      </p:sp>
      <p:sp>
        <p:nvSpPr>
          <p:cNvPr id="22531" name="Объект 2">
            <a:extLst>
              <a:ext uri="{FF2B5EF4-FFF2-40B4-BE49-F238E27FC236}">
                <a16:creationId xmlns:a16="http://schemas.microsoft.com/office/drawing/2014/main" id="{7299E060-E2B2-4271-B90F-1205A56F72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5360" y="2343150"/>
            <a:ext cx="6024116" cy="3168650"/>
          </a:xfrm>
        </p:spPr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  <a:latin typeface="Futura PT Demi" panose="020B0604020202020204" charset="-52"/>
              </a:rPr>
              <a:t>Серия вебинаров с авторами курсов</a:t>
            </a:r>
            <a:endParaRPr lang="ru-RU" altLang="ru-RU" dirty="0">
              <a:latin typeface="Futura PT Demi" panose="020B0604020202020204" charset="-52"/>
            </a:endParaRPr>
          </a:p>
          <a:p>
            <a:r>
              <a:rPr lang="ru-RU" altLang="ru-RU" dirty="0">
                <a:latin typeface="Futura PT Demi" panose="020B0604020202020204" charset="-52"/>
              </a:rPr>
              <a:t>Чат поддержки в </a:t>
            </a:r>
            <a:r>
              <a:rPr lang="en-US" altLang="ru-RU" dirty="0">
                <a:latin typeface="Futura PT Demi" panose="020B0604020202020204" charset="-52"/>
              </a:rPr>
              <a:t>Telegram </a:t>
            </a:r>
            <a:r>
              <a:rPr lang="en-US" altLang="ru-RU" dirty="0">
                <a:latin typeface="Futura PT Demi" panose="020B0604020202020204" charset="-52"/>
                <a:hlinkClick r:id="rId2"/>
              </a:rPr>
              <a:t>https://t.me/community_1CCollege/58373</a:t>
            </a:r>
            <a:r>
              <a:rPr lang="en-US" altLang="ru-RU" dirty="0">
                <a:latin typeface="Futura PT Demi" panose="020B0604020202020204" charset="-52"/>
              </a:rPr>
              <a:t> </a:t>
            </a:r>
          </a:p>
          <a:p>
            <a:r>
              <a:rPr lang="ru-RU" altLang="ru-RU" dirty="0">
                <a:latin typeface="Futura PT Demi" panose="020B0604020202020204" charset="-52"/>
              </a:rPr>
              <a:t>Бесплатная </a:t>
            </a:r>
            <a:r>
              <a:rPr lang="ru-RU" altLang="ru-RU" dirty="0">
                <a:solidFill>
                  <a:srgbClr val="C00000"/>
                </a:solidFill>
                <a:latin typeface="Futura PT Demi" panose="020B0604020202020204" charset="-52"/>
              </a:rPr>
              <a:t>индивидуальная консультация </a:t>
            </a:r>
            <a:r>
              <a:rPr lang="ru-RU" altLang="ru-RU" dirty="0">
                <a:latin typeface="Futura PT Demi" panose="020B0604020202020204" charset="-52"/>
              </a:rPr>
              <a:t>по работе с системой «1С:Образование» (по запросу на адрес </a:t>
            </a:r>
            <a:r>
              <a:rPr lang="en-US" altLang="ru-RU" dirty="0">
                <a:latin typeface="Futura PT Demi" panose="020B0604020202020204" charset="-52"/>
              </a:rPr>
              <a:t>chad@1c.ru</a:t>
            </a:r>
            <a:endParaRPr lang="ru-RU" altLang="ru-RU" dirty="0">
              <a:latin typeface="Futura PT Demi" panose="020B0604020202020204" charset="-52"/>
            </a:endParaRPr>
          </a:p>
          <a:p>
            <a:endParaRPr lang="ru-RU" altLang="ru-RU" dirty="0">
              <a:latin typeface="Futura PT Demi" panose="020B0604020202020204" charset="-52"/>
            </a:endParaRPr>
          </a:p>
        </p:txBody>
      </p:sp>
      <p:pic>
        <p:nvPicPr>
          <p:cNvPr id="22532" name="Picture 5" descr="Picture background">
            <a:extLst>
              <a:ext uri="{FF2B5EF4-FFF2-40B4-BE49-F238E27FC236}">
                <a16:creationId xmlns:a16="http://schemas.microsoft.com/office/drawing/2014/main" id="{0BB2D41C-B0C9-D08A-024D-977ED8634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1924050"/>
            <a:ext cx="5381625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B662A53-50D1-00A5-68A3-FB782EAAF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136" y="4365104"/>
            <a:ext cx="10363200" cy="1362075"/>
          </a:xfrm>
        </p:spPr>
        <p:txBody>
          <a:bodyPr/>
          <a:lstStyle/>
          <a:p>
            <a:r>
              <a:rPr lang="ru-RU" dirty="0"/>
              <a:t>Подготовка к </a:t>
            </a:r>
            <a:r>
              <a:rPr lang="ru-RU" dirty="0" err="1"/>
              <a:t>демоэкзамену</a:t>
            </a:r>
            <a:r>
              <a:rPr lang="ru-RU" dirty="0"/>
              <a:t> «Экономика и бухгалтерский учет» (по отраслям)</a:t>
            </a:r>
            <a:br>
              <a:rPr lang="ru-RU" dirty="0"/>
            </a:b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735086-8007-21F1-2A6E-E4D2EFFDB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0862" y="2678906"/>
            <a:ext cx="10363200" cy="1500187"/>
          </a:xfrm>
        </p:spPr>
        <p:txBody>
          <a:bodyPr/>
          <a:lstStyle/>
          <a:p>
            <a:r>
              <a:rPr lang="ru-RU" dirty="0"/>
              <a:t>Ольга Григорьевна Матвеева, старший преподаватель, АНО ВО "Университет при МПА ЕврАзЭС"</a:t>
            </a:r>
          </a:p>
        </p:txBody>
      </p:sp>
    </p:spTree>
    <p:extLst>
      <p:ext uri="{BB962C8B-B14F-4D97-AF65-F5344CB8AC3E}">
        <p14:creationId xmlns:p14="http://schemas.microsoft.com/office/powerpoint/2010/main" val="3976846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23621</TotalTime>
  <Words>999</Words>
  <Application>Microsoft Office PowerPoint</Application>
  <PresentationFormat>Широкоэкранный</PresentationFormat>
  <Paragraphs>85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Futura PT Demi</vt:lpstr>
      <vt:lpstr>Wingdings</vt:lpstr>
      <vt:lpstr>Times New Roman</vt:lpstr>
      <vt:lpstr>Calibri</vt:lpstr>
      <vt:lpstr>Arial</vt:lpstr>
      <vt:lpstr>Специальное оформление</vt:lpstr>
      <vt:lpstr>Презентация PowerPoint</vt:lpstr>
      <vt:lpstr>«Облачный колледж» 1С:Образование  https://obrazovanie.1c.ru/education/cloud/college/  </vt:lpstr>
      <vt:lpstr>О системе «1С:Образование»</vt:lpstr>
      <vt:lpstr>1С:Образование. Основные возможности</vt:lpstr>
      <vt:lpstr>Учебные материалы для изучения программных продуктов и технологий 1С Серия «1С для СПО»</vt:lpstr>
      <vt:lpstr>В 2024-2025 учебном году прошли апробацию курсы серии «1С для СПО»: </vt:lpstr>
      <vt:lpstr>Второй этап апробации в сентябре-декабре 2025 года https://obrazovanie.1c.ru/promo/2025/college/ </vt:lpstr>
      <vt:lpstr>Поддержка участников апробации</vt:lpstr>
      <vt:lpstr>Подготовка к демоэкзамену «Экономика и бухгалтерский учет» (по отраслям) </vt:lpstr>
      <vt:lpstr>Расписание вебинаров</vt:lpstr>
      <vt:lpstr>Презентация PowerPoint</vt:lpstr>
      <vt:lpstr>Как получить сертификат?</vt:lpstr>
      <vt:lpstr>Актуальная информация о системе «1С:Образование» –  в видеоматериалах на сайте и нашем Телеграм-канале!</vt:lpstr>
      <vt:lpstr>Спасибо за внимание!</vt:lpstr>
    </vt:vector>
  </TitlesOfParts>
  <Company>1C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Fomin_D</dc:creator>
  <cp:lastModifiedBy>Tatyana Chernetskaya</cp:lastModifiedBy>
  <cp:revision>619</cp:revision>
  <dcterms:created xsi:type="dcterms:W3CDTF">2015-09-09T08:16:26Z</dcterms:created>
  <dcterms:modified xsi:type="dcterms:W3CDTF">2025-09-15T08:27:09Z</dcterms:modified>
</cp:coreProperties>
</file>