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6"/>
  </p:notesMasterIdLst>
  <p:sldIdLst>
    <p:sldId id="394" r:id="rId2"/>
    <p:sldId id="2723" r:id="rId3"/>
    <p:sldId id="278" r:id="rId4"/>
    <p:sldId id="430" r:id="rId5"/>
    <p:sldId id="2700" r:id="rId6"/>
    <p:sldId id="2726" r:id="rId7"/>
    <p:sldId id="2722" r:id="rId8"/>
    <p:sldId id="2703" r:id="rId9"/>
    <p:sldId id="2730" r:id="rId10"/>
    <p:sldId id="2729" r:id="rId11"/>
    <p:sldId id="2728" r:id="rId12"/>
    <p:sldId id="1098" r:id="rId13"/>
    <p:sldId id="337" r:id="rId14"/>
    <p:sldId id="2701" r:id="rId15"/>
  </p:sldIdLst>
  <p:sldSz cx="12192000" cy="6858000"/>
  <p:notesSz cx="6858000" cy="9144000"/>
  <p:embeddedFontLst>
    <p:embeddedFont>
      <p:font typeface="Futura PT Demi" panose="020B0604020202020204" charset="-52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-114" y="-324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DB87BC3D-EF04-0DB5-D1B2-237C3DD50D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xmlns="" id="{F71D3C34-4E1A-9E3C-4C60-B0A622FD42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AFB2DC-F63F-4B2E-954A-160587A2063E}" type="datetimeFigureOut">
              <a:rPr lang="ru-RU" altLang="ru-RU"/>
              <a:pPr>
                <a:defRPr/>
              </a:pPr>
              <a:t>22.09.2025</a:t>
            </a:fld>
            <a:endParaRPr lang="ru-RU" altLang="ru-RU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xmlns="" id="{0D9B38E3-8BC5-B2D7-C459-3E0AF92651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xmlns="" id="{57B9DF8B-945C-628E-B04C-B5AF7E1EDD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xmlns="" id="{097849A9-BED0-D370-4C74-8EB168CF53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xmlns="" id="{9C204B9C-EBF2-0BCA-4C3D-9130C1408F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A31209-26B3-4B29-A3FE-C570EA054E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891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xmlns="" id="{CC4FE678-7A88-AB8F-C1AC-4EFD9FD5D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366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39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801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513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000" y="431867"/>
            <a:ext cx="9217567" cy="49303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34434" y="1917108"/>
            <a:ext cx="11523133" cy="3910393"/>
          </a:xfrm>
        </p:spPr>
        <p:txBody>
          <a:bodyPr/>
          <a:lstStyle>
            <a:lvl1pPr marL="0" indent="0" algn="l">
              <a:buNone/>
              <a:defRPr/>
            </a:lvl1pPr>
            <a:lvl2pPr marL="482443" indent="0" algn="l">
              <a:buNone/>
              <a:defRPr/>
            </a:lvl2pPr>
            <a:lvl3pPr marL="958538" indent="0" algn="l">
              <a:buNone/>
              <a:defRPr/>
            </a:lvl3pPr>
            <a:lvl4pPr marL="1878989" indent="0" algn="l">
              <a:buNone/>
              <a:defRPr/>
            </a:lvl4pPr>
            <a:lvl5pPr marL="2437608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D4AC9544-32BB-2682-3006-591A4D717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4-5 февраля 2025 года 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594537B9-351A-52E3-7B8F-C58FFA6CA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XXV</a:t>
            </a:r>
            <a:r>
              <a:rPr lang="ru-RU" altLang="ru-RU"/>
              <a:t> международная научно-практическая конференция</a:t>
            </a:r>
            <a:br>
              <a:rPr lang="ru-RU" altLang="ru-RU"/>
            </a:br>
            <a:r>
              <a:rPr lang="ru-RU" altLang="ru-RU" sz="12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xmlns="" id="{F45F1986-347C-27A9-E21B-360FB2B0C6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B48D-65EF-4FE0-87B6-8DD8564F3A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93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4548E55-E2B7-84EC-15CF-AC1BA11A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FD5C20-2341-418E-8E23-E8F7FE076E4C}" type="datetime1">
              <a:rPr lang="ru-RU"/>
              <a:pPr>
                <a:defRPr/>
              </a:pPr>
              <a:t>22.09.2025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001B81D-78CE-F7D3-9443-503C1F99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7BBF1C9-C2B7-70F7-7372-FAE70A5F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DF6AF5E-5AFC-4C3D-81FC-4BAD45455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75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xmlns="" id="{E4EF4764-912F-6D2B-C7E3-0CFCCF15D9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7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585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xmlns="" id="{DA17F0E2-FBAF-FDE8-AC22-4C190D6F2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0982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177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38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256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2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992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xmlns="" id="{F3B9FAE3-BC4C-729A-F4CE-6E71AD1FE75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xmlns="" id="{AFD7CD4C-D1D0-CC6E-760D-F6D04505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xmlns="" id="{BC6B3F48-125B-5FBA-E76B-1D95E5B20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07" r:id="rId3"/>
    <p:sldLayoutId id="2147483919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20" r:id="rId14"/>
    <p:sldLayoutId id="214748392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y.mts-link.ru/j/seminar1C/2807422920" TargetMode="External"/><Relationship Id="rId2" Type="http://schemas.openxmlformats.org/officeDocument/2006/relationships/hyperlink" Target="https://obrazovanie.1c.ru/events/2025-09-18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hyperlink" Target="https://vk.com/obrazovanie1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hyperlink" Target="https://t.me/obrazovanie_1c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2486957/?sphrase_id=6070598" TargetMode="External"/><Relationship Id="rId2" Type="http://schemas.openxmlformats.org/officeDocument/2006/relationships/hyperlink" Target="https://obrazovanie.1c.ru/education/cloud/colleg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eestr.digital.gov.ru/reestr/306311/?sphrase_id=245914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promo/2024/college/repor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brazovanie.1c.ru/promo/2025/college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t.me/community_1CCollege/58373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>
            <a:extLst>
              <a:ext uri="{FF2B5EF4-FFF2-40B4-BE49-F238E27FC236}">
                <a16:creationId xmlns:a16="http://schemas.microsoft.com/office/drawing/2014/main" xmlns="" id="{FF898E06-17ED-756E-4816-8E339704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908" y="1700808"/>
            <a:ext cx="5810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sz="3600" dirty="0"/>
              <a:t>Серия вебинаров </a:t>
            </a:r>
            <a:br>
              <a:rPr lang="ru-RU" sz="3600" dirty="0"/>
            </a:br>
            <a:r>
              <a:rPr lang="ru-RU" sz="3600" dirty="0"/>
              <a:t>«Апробация новых учебных курсов </a:t>
            </a:r>
            <a:br>
              <a:rPr lang="ru-RU" sz="3600" dirty="0"/>
            </a:br>
            <a:r>
              <a:rPr lang="ru-RU" sz="3600" dirty="0"/>
              <a:t>для среднего профессионального образования</a:t>
            </a:r>
            <a:r>
              <a:rPr lang="ru-RU" sz="3600" dirty="0" smtClean="0"/>
              <a:t>»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ru-RU" sz="3200" i="1" dirty="0" smtClean="0">
                <a:cs typeface="Arial" panose="020B0604020202020204" pitchFamily="34" charset="0"/>
              </a:rPr>
              <a:t>Библиотека стандартных подсистем. </a:t>
            </a:r>
            <a:br>
              <a:rPr lang="ru-RU" altLang="ru-RU" sz="3200" i="1" dirty="0" smtClean="0">
                <a:cs typeface="Arial" panose="020B0604020202020204" pitchFamily="34" charset="0"/>
              </a:rPr>
            </a:br>
            <a:r>
              <a:rPr lang="ru-RU" altLang="ru-RU" sz="3200" i="1" dirty="0" smtClean="0">
                <a:cs typeface="Arial" panose="020B0604020202020204" pitchFamily="34" charset="0"/>
              </a:rPr>
              <a:t>Решение практических задач</a:t>
            </a:r>
            <a:endParaRPr lang="ru-RU" altLang="ru-RU" sz="3200" i="1" dirty="0">
              <a:cs typeface="Arial" panose="020B0604020202020204" pitchFamily="34" charset="0"/>
            </a:endParaRPr>
          </a:p>
        </p:txBody>
      </p:sp>
      <p:sp>
        <p:nvSpPr>
          <p:cNvPr id="5123" name="Прямоугольник 8">
            <a:extLst>
              <a:ext uri="{FF2B5EF4-FFF2-40B4-BE49-F238E27FC236}">
                <a16:creationId xmlns:a16="http://schemas.microsoft.com/office/drawing/2014/main" xmlns="" id="{2154BCB3-ACAB-0F22-6076-9CB3DB142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5085184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E7279C-FDBD-3663-E79D-88AE77BF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Расписание вебинаров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4B5F3F-93C8-56FE-6C28-969D82251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8" y="1628800"/>
            <a:ext cx="12072664" cy="316865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18 сентября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15:00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мск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Подготовка к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демоэкзамену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«Экономика и бухгалтерский учет» (по отраслям)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Докладчик: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Ольга Григорьевна Матвеева,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старший преподаватель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АНО ВО "Университет при МПА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ЕврАзЭС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hlinkClick r:id="rId2"/>
              </a:rPr>
              <a:t>https://obrazovanie.1c.ru/events/2025-09-18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pPr lvl="0"/>
            <a:r>
              <a:rPr lang="ru-RU" dirty="0"/>
              <a:t>1 октября, 15:00 </a:t>
            </a:r>
            <a:r>
              <a:rPr lang="ru-RU" dirty="0" err="1"/>
              <a:t>мск</a:t>
            </a:r>
            <a:r>
              <a:rPr lang="ru-RU" dirty="0"/>
              <a:t>. Старт в 1С: технологии, продукты, экосистема</a:t>
            </a:r>
            <a:br>
              <a:rPr lang="ru-RU" dirty="0"/>
            </a:br>
            <a:r>
              <a:rPr lang="ru-RU" dirty="0"/>
              <a:t>Докладчик: Мария Евгеньевна Правдина, заместитель директора по практико-ориентированному образованию, фирма 1С</a:t>
            </a:r>
          </a:p>
          <a:p>
            <a:pPr lvl="0"/>
            <a:r>
              <a:rPr lang="ru-RU" dirty="0"/>
              <a:t>8 октября, 15:00 </a:t>
            </a:r>
            <a:r>
              <a:rPr lang="ru-RU" dirty="0" err="1"/>
              <a:t>мск</a:t>
            </a:r>
            <a:r>
              <a:rPr lang="ru-RU" dirty="0"/>
              <a:t>. Инструменты и сервисы экосистемы 1С </a:t>
            </a:r>
            <a:br>
              <a:rPr lang="ru-RU" dirty="0"/>
            </a:br>
            <a:r>
              <a:rPr lang="ru-RU" dirty="0"/>
              <a:t>Докладчик: Дмитрий Алексеевич Польский, преподаватель, Лермонтовский региональный многопрофильный колледж</a:t>
            </a:r>
          </a:p>
          <a:p>
            <a:pPr lvl="0"/>
            <a:r>
              <a:rPr lang="ru-RU" dirty="0"/>
              <a:t>15 октября, 15:00 </a:t>
            </a:r>
            <a:r>
              <a:rPr lang="ru-RU" dirty="0" err="1"/>
              <a:t>мск</a:t>
            </a:r>
            <a:r>
              <a:rPr lang="ru-RU" dirty="0"/>
              <a:t>. Основные принципы работы с программой «1С:Управление торговлей»</a:t>
            </a:r>
            <a:br>
              <a:rPr lang="ru-RU" dirty="0"/>
            </a:br>
            <a:r>
              <a:rPr lang="ru-RU" dirty="0"/>
              <a:t>Докладчик: Никита Александрович </a:t>
            </a:r>
            <a:r>
              <a:rPr lang="ru-RU" dirty="0" err="1"/>
              <a:t>Аквилянов</a:t>
            </a:r>
            <a:r>
              <a:rPr lang="ru-RU" dirty="0"/>
              <a:t>, руководитель образовательных проектов, фирма 1С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A8C825-05EA-8ABC-5FAD-640019D13D1F}"/>
              </a:ext>
            </a:extLst>
          </p:cNvPr>
          <p:cNvSpPr txBox="1"/>
          <p:nvPr/>
        </p:nvSpPr>
        <p:spPr>
          <a:xfrm>
            <a:off x="1991544" y="5445224"/>
            <a:ext cx="85689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Единая для участия во всех вебинарах в эти даты</a:t>
            </a:r>
            <a:br>
              <a:rPr lang="ru-RU" sz="2400" dirty="0">
                <a:solidFill>
                  <a:srgbClr val="000000"/>
                </a:solidFill>
                <a:latin typeface="Futura PT Demi" panose="020B0604020202020204" charset="-52"/>
                <a:ea typeface="Times New Roman" panose="02020603050405020304" pitchFamily="18" charset="0"/>
              </a:rPr>
            </a:br>
            <a:r>
              <a:rPr lang="ru-RU" sz="2400" u="sng" dirty="0">
                <a:solidFill>
                  <a:srgbClr val="000000"/>
                </a:solidFill>
                <a:effectLst/>
                <a:latin typeface="Futura PT Demi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https://my.mts-link.ru/j/seminar1C/2807422920</a:t>
            </a:r>
            <a:endParaRPr lang="ru-RU" sz="2400" dirty="0">
              <a:latin typeface="Futura PT Demi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850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77377CD-AD31-28BD-1162-FAA5B9B6B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476672"/>
            <a:ext cx="7552469" cy="61017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5874DBD-1482-EA33-A125-24947B765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370" y="1844824"/>
            <a:ext cx="2786236" cy="2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>
            <a:extLst>
              <a:ext uri="{FF2B5EF4-FFF2-40B4-BE49-F238E27FC236}">
                <a16:creationId xmlns:a16="http://schemas.microsoft.com/office/drawing/2014/main" xmlns="" id="{CA6E0DA5-BEAA-7AE7-AD2D-C1DE8C7C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376363"/>
            <a:ext cx="61880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4B24DBB8-54A9-B483-B25B-68A5F3EFE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307975"/>
            <a:ext cx="9598025" cy="82073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Как получить сертификат?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xmlns="" id="{5DEBEE2B-3BD2-35D2-211B-E918B01D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9763" y="6319838"/>
            <a:ext cx="10207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A9D9AD37-A8D4-4810-8C8D-7D2527B7AC9C}" type="slidenum">
              <a:rPr lang="ru-RU" altLang="ru-RU" sz="1300" b="1">
                <a:solidFill>
                  <a:srgbClr val="0D3E65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300" b="1">
              <a:solidFill>
                <a:srgbClr val="0D3E65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C24209D3-1940-2C8A-033C-BC458B243E27}"/>
              </a:ext>
            </a:extLst>
          </p:cNvPr>
          <p:cNvCxnSpPr>
            <a:cxnSpLocks/>
          </p:cNvCxnSpPr>
          <p:nvPr/>
        </p:nvCxnSpPr>
        <p:spPr>
          <a:xfrm flipV="1">
            <a:off x="4637088" y="1893888"/>
            <a:ext cx="5910262" cy="2178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750" name="Рисунок 6">
            <a:extLst>
              <a:ext uri="{FF2B5EF4-FFF2-40B4-BE49-F238E27FC236}">
                <a16:creationId xmlns:a16="http://schemas.microsoft.com/office/drawing/2014/main" xmlns="" id="{CC12799D-93B1-C919-7951-B22ADE4F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2222500"/>
            <a:ext cx="40274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Объект 9">
            <a:extLst>
              <a:ext uri="{FF2B5EF4-FFF2-40B4-BE49-F238E27FC236}">
                <a16:creationId xmlns:a16="http://schemas.microsoft.com/office/drawing/2014/main" xmlns="" id="{9F0DBC13-E879-E1D2-61AE-12DB5CA71E46}"/>
              </a:ext>
            </a:extLst>
          </p:cNvPr>
          <p:cNvSpPr txBox="1">
            <a:spLocks/>
          </p:cNvSpPr>
          <p:nvPr/>
        </p:nvSpPr>
        <p:spPr bwMode="auto">
          <a:xfrm>
            <a:off x="144463" y="1303338"/>
            <a:ext cx="581025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685800" indent="-2286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По итогам вебинара участникам выдается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сертификат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Для получения сертификата необходимо прослушать более 80% вебинара!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17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Письмо с материалами вебинара высылается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Сертификат будет выдаваться через социальную сеть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Напишите слово </a:t>
            </a:r>
            <a:r>
              <a:rPr lang="ru-RU" altLang="ru-RU" sz="1700" b="1" i="1">
                <a:solidFill>
                  <a:srgbClr val="72BFC5"/>
                </a:solidFill>
                <a:latin typeface="Arial" panose="020B0604020202020204" pitchFamily="34" charset="0"/>
              </a:rPr>
              <a:t>«Сертификат» </a:t>
            </a: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нам в сообщения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в сообществе во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 и следуйте дальнейшим инструкциям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800">
              <a:latin typeface="Arial" panose="020B0604020202020204" pitchFamily="34" charset="0"/>
            </a:endParaRPr>
          </a:p>
        </p:txBody>
      </p:sp>
      <p:sp>
        <p:nvSpPr>
          <p:cNvPr id="31752" name="TextBox 5">
            <a:extLst>
              <a:ext uri="{FF2B5EF4-FFF2-40B4-BE49-F238E27FC236}">
                <a16:creationId xmlns:a16="http://schemas.microsoft.com/office/drawing/2014/main" xmlns="" id="{15C61115-A083-596D-8A5D-8F3FCC0CA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5046663"/>
            <a:ext cx="375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4"/>
              </a:rPr>
              <a:t>https://vk.com/obrazovanie1c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1753" name="Picture 2">
            <a:extLst>
              <a:ext uri="{FF2B5EF4-FFF2-40B4-BE49-F238E27FC236}">
                <a16:creationId xmlns:a16="http://schemas.microsoft.com/office/drawing/2014/main" xmlns="" id="{BBA71AB2-AE6A-F08D-9481-B91B83E30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575" y="5056188"/>
            <a:ext cx="17176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xmlns="" id="{F31E1443-7280-557C-D600-4EEE0A2ED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6913" y="333375"/>
            <a:ext cx="9410700" cy="108108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Актуальная информация о системе «1С:Образование» – </a:t>
            </a:r>
            <a:br>
              <a:rPr lang="ru-RU" altLang="ru-RU" dirty="0">
                <a:solidFill>
                  <a:srgbClr val="C00000"/>
                </a:solidFill>
              </a:rPr>
            </a:br>
            <a:r>
              <a:rPr lang="ru-RU" altLang="ru-RU" dirty="0">
                <a:solidFill>
                  <a:srgbClr val="C00000"/>
                </a:solidFill>
              </a:rPr>
              <a:t>в видеоматериалах на сайте и нашем Телеграм-канале!</a:t>
            </a:r>
          </a:p>
        </p:txBody>
      </p:sp>
      <p:sp>
        <p:nvSpPr>
          <p:cNvPr id="30723" name="Номер слайда 3">
            <a:extLst>
              <a:ext uri="{FF2B5EF4-FFF2-40B4-BE49-F238E27FC236}">
                <a16:creationId xmlns:a16="http://schemas.microsoft.com/office/drawing/2014/main" xmlns="" id="{7C1DB115-B01C-442F-5FB2-BB526D59582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D27D18A-D96E-404D-8056-DB44E3AB08A6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Рисунок 8">
            <a:extLst>
              <a:ext uri="{FF2B5EF4-FFF2-40B4-BE49-F238E27FC236}">
                <a16:creationId xmlns:a16="http://schemas.microsoft.com/office/drawing/2014/main" xmlns="" id="{9AC13482-0411-23FA-3467-4112B37FF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844675"/>
            <a:ext cx="3532188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10">
            <a:extLst>
              <a:ext uri="{FF2B5EF4-FFF2-40B4-BE49-F238E27FC236}">
                <a16:creationId xmlns:a16="http://schemas.microsoft.com/office/drawing/2014/main" xmlns="" id="{553E0DAE-2DC7-0E9E-0563-0C594D801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5680075"/>
            <a:ext cx="533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3"/>
              </a:rPr>
              <a:t>https://obrazovanie.1c.ru/events/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0726" name="Рисунок 2">
            <a:extLst>
              <a:ext uri="{FF2B5EF4-FFF2-40B4-BE49-F238E27FC236}">
                <a16:creationId xmlns:a16="http://schemas.microsoft.com/office/drawing/2014/main" xmlns="" id="{92EB6E0C-CA62-EF8B-46DF-57EEB660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740150"/>
            <a:ext cx="1920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4">
            <a:extLst>
              <a:ext uri="{FF2B5EF4-FFF2-40B4-BE49-F238E27FC236}">
                <a16:creationId xmlns:a16="http://schemas.microsoft.com/office/drawing/2014/main" xmlns="" id="{1BF19A92-5051-5A72-B0BE-9AB2A4129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5738813"/>
            <a:ext cx="4249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hlinkClick r:id="rId5"/>
              </a:rPr>
              <a:t>https://t.me/obrazovanie_1c</a:t>
            </a:r>
            <a:r>
              <a:rPr lang="ru-RU" altLang="ru-RU"/>
              <a:t> </a:t>
            </a:r>
          </a:p>
        </p:txBody>
      </p:sp>
      <p:pic>
        <p:nvPicPr>
          <p:cNvPr id="30728" name="Рисунок 11">
            <a:extLst>
              <a:ext uri="{FF2B5EF4-FFF2-40B4-BE49-F238E27FC236}">
                <a16:creationId xmlns:a16="http://schemas.microsoft.com/office/drawing/2014/main" xmlns="" id="{687D36CE-3533-4FBB-31A8-B746352B8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276475"/>
            <a:ext cx="32575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Рисунок 2">
            <a:extLst>
              <a:ext uri="{FF2B5EF4-FFF2-40B4-BE49-F238E27FC236}">
                <a16:creationId xmlns:a16="http://schemas.microsoft.com/office/drawing/2014/main" xmlns="" id="{A9537217-DAF2-ED01-187B-BDF9E5542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3948113"/>
            <a:ext cx="154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CA03205-EE07-3947-F582-230E40F1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29699" name="Текст 4">
            <a:extLst>
              <a:ext uri="{FF2B5EF4-FFF2-40B4-BE49-F238E27FC236}">
                <a16:creationId xmlns:a16="http://schemas.microsoft.com/office/drawing/2014/main" xmlns="" id="{8C330300-389A-BAE9-442A-CA285FF4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7514CA-E435-0495-E009-40E152B9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404664"/>
            <a:ext cx="9410700" cy="108108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«Облачный колледж» 1С:Образование </a:t>
            </a:r>
            <a:r>
              <a:rPr lang="ru-RU" dirty="0"/>
              <a:t/>
            </a:r>
            <a:br>
              <a:rPr lang="ru-RU" dirty="0"/>
            </a:br>
            <a:r>
              <a:rPr lang="en-US" dirty="0">
                <a:hlinkClick r:id="rId2"/>
              </a:rPr>
              <a:t>https://obrazovanie.1c.ru/education/cloud/college/</a:t>
            </a:r>
            <a:r>
              <a:rPr lang="ru-RU" dirty="0"/>
              <a:t> 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FECCF4F5-5EAD-5537-C29D-E5DFC28D6510}"/>
              </a:ext>
            </a:extLst>
          </p:cNvPr>
          <p:cNvSpPr txBox="1">
            <a:spLocks/>
          </p:cNvSpPr>
          <p:nvPr/>
        </p:nvSpPr>
        <p:spPr bwMode="auto">
          <a:xfrm>
            <a:off x="623392" y="3023861"/>
            <a:ext cx="7488832" cy="328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Система управления учебным процессом 1С:Образование</a:t>
            </a:r>
          </a:p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Интерактивные мультимедийные учебные пособия по общеобразовательным дисциплинам </a:t>
            </a:r>
          </a:p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Учебные материалы для изучения программных продуктов и технологий 1С</a:t>
            </a:r>
          </a:p>
          <a:p>
            <a:pPr lvl="1">
              <a:defRPr/>
            </a:pPr>
            <a:endParaRPr lang="ru-RU" sz="2666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1B07AC-7FA1-E7D0-8040-5C3B7A878B48}"/>
              </a:ext>
            </a:extLst>
          </p:cNvPr>
          <p:cNvSpPr txBox="1"/>
          <p:nvPr/>
        </p:nvSpPr>
        <p:spPr>
          <a:xfrm>
            <a:off x="623392" y="1700808"/>
            <a:ext cx="70190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Futura PT Demi" charset="-52"/>
              </a:rPr>
              <a:t>Комплексное решение для образовательной организации СПО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  <a:latin typeface="Futura PT Demi" panose="020B0604020202020204" charset="-52"/>
                <a:hlinkClick r:id="rId3"/>
              </a:rPr>
              <a:t>https://reestr.digital.gov.ru/reestr/2486957/?sphrase_id=6070598</a:t>
            </a:r>
            <a:endParaRPr lang="ru-RU" dirty="0">
              <a:latin typeface="Futura PT Demi" panose="020B0604020202020204" charset="-52"/>
            </a:endParaRPr>
          </a:p>
        </p:txBody>
      </p:sp>
      <p:pic>
        <p:nvPicPr>
          <p:cNvPr id="11270" name="Рисунок 4">
            <a:extLst>
              <a:ext uri="{FF2B5EF4-FFF2-40B4-BE49-F238E27FC236}">
                <a16:creationId xmlns:a16="http://schemas.microsoft.com/office/drawing/2014/main" xmlns="" id="{CCBA9A06-E8A9-5DBC-F0FA-F92ABBBBD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636912"/>
            <a:ext cx="3591730" cy="221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41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xmlns="" id="{14CB0049-6B42-CD71-6082-C415D0BA2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4643" y="476672"/>
            <a:ext cx="9215240" cy="493032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О системе «1С:Образование»</a:t>
            </a: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xmlns="" id="{635393F3-DD43-8061-272D-E91B7BD619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211" y="1700808"/>
            <a:ext cx="11519578" cy="3910393"/>
          </a:xfrm>
        </p:spPr>
        <p:txBody>
          <a:bodyPr/>
          <a:lstStyle/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/>
              <a:t>Включена в 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Единый реестр Минкомсвязи 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российских программ для электронных вычислительных машин и баз данных» (</a:t>
            </a:r>
            <a:r>
              <a:rPr lang="ru-RU" altLang="ru-RU" u="sng" dirty="0">
                <a:solidFill>
                  <a:srgbClr val="0000FF"/>
                </a:solidFill>
                <a:cs typeface="Times New Roman" panose="02020603050405020304" pitchFamily="18" charset="0"/>
                <a:hlinkClick r:id="rId2"/>
              </a:rPr>
              <a:t>https://reestr.digital.gov.ru/reestr/306311/?sphrase_id=245914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C00000"/>
                </a:solidFill>
              </a:rPr>
              <a:t>Соответствует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rgbClr val="C00000"/>
                </a:solidFill>
              </a:rPr>
              <a:t>критериям 3-6 расчета показателя мониторинга </a:t>
            </a:r>
            <a:r>
              <a:rPr lang="ru-RU" altLang="ru-RU" dirty="0"/>
              <a:t>«Наличие электронной информационно-образовательной среды» для организаций СПО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Поддерживает </a:t>
            </a:r>
            <a:r>
              <a:rPr lang="ru-RU" alt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обмен данными 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с программами 1С:Библиотека (начиная с релиза 2.1.8.1</a:t>
            </a:r>
            <a:r>
              <a:rPr lang="en-US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 и 1С:Колледж (начиная с релиза 2.1.8.1</a:t>
            </a:r>
            <a:r>
              <a:rPr lang="en-US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  <a:endParaRPr lang="ru-RU" altLang="ru-RU" dirty="0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/>
              <a:t>Не нужно дополнительное оборудование, </a:t>
            </a:r>
            <a:r>
              <a:rPr lang="ru-RU" altLang="ru-RU" dirty="0">
                <a:solidFill>
                  <a:srgbClr val="C00000"/>
                </a:solidFill>
              </a:rPr>
              <a:t>простота использования</a:t>
            </a:r>
            <a:r>
              <a:rPr lang="ru-RU" altLang="ru-RU" dirty="0"/>
              <a:t>, работа на любых устройствах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C00000"/>
                </a:solidFill>
              </a:rPr>
              <a:t>Невысокая стоимость </a:t>
            </a:r>
            <a:r>
              <a:rPr lang="ru-RU" altLang="ru-RU" dirty="0"/>
              <a:t>годовой подписки</a:t>
            </a:r>
            <a:r>
              <a:rPr lang="ru-RU" altLang="ru-RU" dirty="0">
                <a:solidFill>
                  <a:srgbClr val="C00000"/>
                </a:solidFill>
              </a:rPr>
              <a:t> без ограничения количества пользователей</a:t>
            </a:r>
          </a:p>
          <a:p>
            <a:pPr marL="457051" lvl="1" indent="-45705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</a:rPr>
              <a:t>Оперативная поддержка пользователей</a:t>
            </a:r>
          </a:p>
          <a:p>
            <a:pPr marL="457051" lvl="1" indent="-45705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</a:rPr>
              <a:t>Устойчивость к высоким нагрузкам, горизонтальная масштабируемость</a:t>
            </a:r>
          </a:p>
          <a:p>
            <a:pPr marL="457051" lvl="1" indent="-45705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</a:rPr>
              <a:t>Нравится для студентам и родителям </a:t>
            </a: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altLang="ru-RU" sz="2000" dirty="0">
              <a:solidFill>
                <a:srgbClr val="222222"/>
              </a:solidFill>
              <a:ea typeface="+mn-ea"/>
              <a:cs typeface="Times New Roman" panose="02020603050405020304" pitchFamily="18" charset="0"/>
            </a:endParaRPr>
          </a:p>
          <a:p>
            <a:pPr marL="457051" indent="-457051">
              <a:buFont typeface="Arial" panose="020B0604020202020204" pitchFamily="34" charset="0"/>
              <a:buChar char="•"/>
            </a:pPr>
            <a:endParaRPr lang="ru-RU" altLang="ru-RU" dirty="0">
              <a:solidFill>
                <a:srgbClr val="C00000"/>
              </a:solidFill>
            </a:endParaRPr>
          </a:p>
          <a:p>
            <a:pPr marL="457051" indent="-457051">
              <a:buFont typeface="Arial" panose="020B0604020202020204" pitchFamily="34" charset="0"/>
              <a:buChar char="•"/>
            </a:pPr>
            <a:endParaRPr lang="ru-RU" altLang="ru-RU" sz="2133" dirty="0">
              <a:solidFill>
                <a:srgbClr val="222222"/>
              </a:solidFill>
              <a:latin typeface="Futura PT Demi" panose="020B0604020202020204" charset="-52"/>
              <a:cs typeface="Times New Roman" panose="02020603050405020304" pitchFamily="18" charset="0"/>
            </a:endParaRPr>
          </a:p>
        </p:txBody>
      </p:sp>
      <p:sp>
        <p:nvSpPr>
          <p:cNvPr id="14340" name="Rectangle 15">
            <a:extLst>
              <a:ext uri="{FF2B5EF4-FFF2-40B4-BE49-F238E27FC236}">
                <a16:creationId xmlns:a16="http://schemas.microsoft.com/office/drawing/2014/main" xmlns="" id="{6A779EEF-9211-80F8-BB03-9B5CF14E3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6B18AC-C682-4686-90D1-D037218CED00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xmlns="" id="{ABA42B7D-66FF-5621-AA34-34C9706A5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2831" y="200063"/>
            <a:ext cx="9410700" cy="10810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rgbClr val="C00000"/>
                </a:solidFill>
              </a:rPr>
              <a:t>1С:Образование. Основные возможности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39DD84-88F8-0634-6B7C-5857EC20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" y="1628800"/>
            <a:ext cx="11807825" cy="403225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defRPr/>
            </a:pPr>
            <a:r>
              <a:rPr lang="ru-RU" dirty="0"/>
              <a:t>Администрирование пользователей (поддержка различных способов аутентификации </a:t>
            </a:r>
            <a:br>
              <a:rPr lang="ru-RU" dirty="0"/>
            </a:br>
            <a:r>
              <a:rPr lang="ru-RU" dirty="0"/>
              <a:t>и авторизации, ролей, управление группами пользователей, учебными периодами, списками учебных дисциплин)</a:t>
            </a:r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Управление учебным процессом</a:t>
            </a:r>
            <a:r>
              <a:rPr lang="ru-RU" dirty="0"/>
              <a:t>: ведение учета занятий, настраиваемые шкалы оценивания, поддержка средневзвешенной системы оценивания, интеграция с сервисами для проведения онлайн-занятий, назначение заданий на основе цифровых учебных материалов, автоматическая проверка и выставление оценок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Ведение электронного журнала и дневника</a:t>
            </a:r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Создание, хранение, редактирование и обмен цифровыми учебными материалами и курсами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Сбор и аналитическая обработка результатов деятельности пользователей в системе («цифровой след»)</a:t>
            </a:r>
            <a:endParaRPr lang="en-US" dirty="0"/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Портфолио </a:t>
            </a:r>
            <a:r>
              <a:rPr lang="ru-RU" dirty="0"/>
              <a:t>студента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Доступ по сети интернет с любого устройства без установки дополнительных приложений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Открытый </a:t>
            </a:r>
            <a:r>
              <a:rPr lang="en-US" dirty="0"/>
              <a:t>API</a:t>
            </a:r>
            <a:r>
              <a:rPr lang="ru-RU" dirty="0"/>
              <a:t> для</a:t>
            </a:r>
            <a:r>
              <a:rPr lang="en-US" dirty="0"/>
              <a:t> </a:t>
            </a:r>
            <a:r>
              <a:rPr lang="ru-RU" dirty="0"/>
              <a:t>обмена данными о результатах учебной деятельности</a:t>
            </a:r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xmlns="" id="{D63E91E4-FCF7-7CC4-B258-1AF5EA549CF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977AED-6DBF-4601-9936-7F1C3B464216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xmlns="" id="{75F50E0F-91F7-BE01-98EE-BA2D8A026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188640"/>
            <a:ext cx="7200800" cy="131192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Учебные материалы для изучения программных продуктов и технологий 1С Серия «1С для СПО»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325154-FEAD-4612-2B94-D6088DC7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2024844"/>
            <a:ext cx="11593288" cy="28083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Подготовка к демонстрационному экзамену по специальности «Информационные системы и программирование» 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Разработка приложений на платформе «1С:Предприятие»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Основы управления документами с применением программы «1С:Документооборот»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Бухгалтерский учет с применением программы «1С:Бухгалтерия государственного учреждения»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Библиотека стандартных подсистем. Решение практических задач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Основные принципы работы с программой «1С:Управление торговлей»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Подготовка к демо-экзамену «Экономика и бухгалтерский учет» (по отраслям)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Старт в 1С: технологии, продукты, экосистема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Инструменты и сервисы экосистемы 1С</a:t>
            </a:r>
          </a:p>
          <a:p>
            <a:pPr>
              <a:lnSpc>
                <a:spcPct val="107000"/>
              </a:lnSpc>
              <a:defRPr/>
            </a:pPr>
            <a:endParaRPr lang="ru-RU" dirty="0"/>
          </a:p>
          <a:p>
            <a:pPr>
              <a:lnSpc>
                <a:spcPct val="107000"/>
              </a:lnSpc>
              <a:defRPr/>
            </a:pPr>
            <a:endParaRPr lang="ru-RU" sz="2266" dirty="0">
              <a:latin typeface="Futura PT Demi" panose="020B0604020202020204" charset="-52"/>
            </a:endParaRPr>
          </a:p>
          <a:p>
            <a:pPr marL="0" indent="0" algn="ctr">
              <a:lnSpc>
                <a:spcPct val="107000"/>
              </a:lnSpc>
              <a:buNone/>
              <a:defRPr/>
            </a:pPr>
            <a:endParaRPr lang="ru-RU" sz="22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4E6264B-3F1B-85E9-AE2A-11BD54941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xmlns="" id="{BC4AD6F9-1200-487C-36D2-86CE879F2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1544" y="442886"/>
            <a:ext cx="6984776" cy="131192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charset="-52"/>
              </a:rPr>
              <a:t>В 2024-2025 учебном году прошли апробацию курсы серии «1С для СПО»:</a:t>
            </a:r>
            <a:r>
              <a:rPr lang="ru-RU" altLang="ru-RU" dirty="0">
                <a:latin typeface="Futura PT Demi" panose="020B0604020202020204" charset="-52"/>
              </a:rPr>
              <a:t/>
            </a:r>
            <a:br>
              <a:rPr lang="ru-RU" altLang="ru-RU" dirty="0">
                <a:latin typeface="Futura PT Demi" panose="020B0604020202020204" charset="-52"/>
              </a:rPr>
            </a:br>
            <a:endParaRPr lang="ru-RU" altLang="ru-RU" sz="2133" dirty="0">
              <a:latin typeface="Futura PT Demi" panose="020B060402020202020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E27708-C05E-0B71-BF2D-F65784845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2263650"/>
            <a:ext cx="6552728" cy="28083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Подготовка к демонстрационному экзамену по специальности «Информационные системы и программирование» 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Разработка приложений на платформе «1С:Предприятие»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Основы управления документами с применением программы «1С:Документооборот»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Бухгалтерский учет с применением программы «1С:Бухгалтерия государственного учреждения»</a:t>
            </a:r>
          </a:p>
          <a:p>
            <a:pPr marL="0" indent="0" algn="ctr">
              <a:lnSpc>
                <a:spcPct val="107000"/>
              </a:lnSpc>
              <a:buNone/>
              <a:defRPr/>
            </a:pPr>
            <a:endParaRPr lang="ru-RU" sz="226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F26258-6588-EAB5-33DE-D67093FA835F}"/>
              </a:ext>
            </a:extLst>
          </p:cNvPr>
          <p:cNvSpPr txBox="1"/>
          <p:nvPr/>
        </p:nvSpPr>
        <p:spPr>
          <a:xfrm>
            <a:off x="3143672" y="587904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C00000"/>
                </a:solidFill>
                <a:latin typeface="Futura PT Demi" panose="020B0604020202020204" charset="-52"/>
              </a:rPr>
              <a:t>По итогам апробации материалы курсов были обновлены и доработаны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CFC3582-F69A-CF42-994B-14A648A9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297208"/>
            <a:ext cx="2228163" cy="222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B8BEE1B7-ED5B-01A6-5E4D-03AD1F41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2560792"/>
            <a:ext cx="4223563" cy="140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133" dirty="0">
                <a:latin typeface="Futura PT Demi" panose="020B0604020202020204" charset="-52"/>
              </a:rPr>
              <a:t>Отчет об апробации а сайте системы «1С:Образование»</a:t>
            </a:r>
            <a:br>
              <a:rPr lang="ru-RU" altLang="ru-RU" sz="2133" dirty="0">
                <a:latin typeface="Futura PT Demi" panose="020B0604020202020204" charset="-52"/>
              </a:rPr>
            </a:br>
            <a:r>
              <a:rPr lang="en-US" altLang="ru-RU" sz="2133" dirty="0">
                <a:latin typeface="Futura PT Demi" panose="020B0604020202020204" charset="-52"/>
                <a:hlinkClick r:id="rId3"/>
              </a:rPr>
              <a:t>https://obrazovanie.1c.ru/promo/2024/college/report</a:t>
            </a:r>
            <a:r>
              <a:rPr lang="en-US" altLang="ru-RU" dirty="0">
                <a:latin typeface="Futura PT Demi" panose="020B0604020202020204" charset="-52"/>
                <a:hlinkClick r:id="rId3"/>
              </a:rPr>
              <a:t>/</a:t>
            </a:r>
            <a:r>
              <a:rPr lang="en-US" altLang="ru-RU" dirty="0">
                <a:latin typeface="Futura PT Demi" panose="020B0604020202020204" charset="-52"/>
              </a:rPr>
              <a:t>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923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xmlns="" id="{A0E1BF13-31AA-B7C5-5945-2075F1649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528" y="332656"/>
            <a:ext cx="9410700" cy="1081087"/>
          </a:xfrm>
        </p:spPr>
        <p:txBody>
          <a:bodyPr/>
          <a:lstStyle/>
          <a:p>
            <a:pPr>
              <a:lnSpc>
                <a:spcPct val="107000"/>
              </a:lnSpc>
              <a:buClr>
                <a:srgbClr val="C00000"/>
              </a:buClr>
            </a:pPr>
            <a:r>
              <a:rPr lang="ru-RU" altLang="ru-RU" dirty="0">
                <a:solidFill>
                  <a:srgbClr val="C00000"/>
                </a:solidFill>
              </a:rPr>
              <a:t>Второй этап апробации в сентябре-декабре 2025 года</a:t>
            </a:r>
            <a:br>
              <a:rPr lang="ru-RU" altLang="ru-RU" dirty="0">
                <a:solidFill>
                  <a:srgbClr val="C00000"/>
                </a:solidFill>
              </a:rPr>
            </a:br>
            <a:r>
              <a:rPr lang="en-US" altLang="ru-RU" dirty="0">
                <a:solidFill>
                  <a:srgbClr val="C00000"/>
                </a:solidFill>
                <a:hlinkClick r:id="rId2"/>
              </a:rPr>
              <a:t>https://obrazovanie.1c.ru/promo/2025/college/</a:t>
            </a:r>
            <a:r>
              <a:rPr lang="ru-RU" alt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6627" name="Объект 2">
            <a:extLst>
              <a:ext uri="{FF2B5EF4-FFF2-40B4-BE49-F238E27FC236}">
                <a16:creationId xmlns:a16="http://schemas.microsoft.com/office/drawing/2014/main" xmlns="" id="{CE0AC312-A650-9422-6249-7F857B6750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344" y="2162036"/>
            <a:ext cx="5760640" cy="4509226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800" dirty="0"/>
              <a:t>Новые учебные курсы</a:t>
            </a:r>
          </a:p>
          <a:p>
            <a:pPr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800" dirty="0"/>
              <a:t>Расширенный бесплатный тестовый период для новых пользователей до 31 декабря</a:t>
            </a:r>
          </a:p>
          <a:p>
            <a:pPr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800" dirty="0"/>
              <a:t>Продление акции «Скидка за отчет»: 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Проведите апробацию одного или нескольких курсов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Заполните электронную форму отчета об апробации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Пришлите скан заверенного руководителем образовательной организации отчета об апробации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Получите скидку на подключение к системе при продлении подписки на следующие 12 месяцев</a:t>
            </a:r>
          </a:p>
          <a:p>
            <a:endParaRPr lang="ru-RU" alt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CB15D1-EDAE-D4D0-47F1-21796434C2BE}"/>
              </a:ext>
            </a:extLst>
          </p:cNvPr>
          <p:cNvSpPr txBox="1"/>
          <p:nvPr/>
        </p:nvSpPr>
        <p:spPr>
          <a:xfrm>
            <a:off x="6744072" y="2162036"/>
            <a:ext cx="5256584" cy="3343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  <a:buFontTx/>
              <a:buNone/>
            </a:pPr>
            <a:r>
              <a:rPr lang="ru-RU" altLang="ru-RU" dirty="0">
                <a:solidFill>
                  <a:srgbClr val="C00000"/>
                </a:solidFill>
                <a:latin typeface="Futura PT Demi" panose="020B0702020204020303" pitchFamily="34" charset="0"/>
              </a:rPr>
              <a:t>Во втором этапе апробации участвуют курсы серии  «1С для СПО»: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C00000"/>
                </a:solidFill>
                <a:latin typeface="Futura PT Demi" panose="020B0702020204020303" pitchFamily="34" charset="0"/>
              </a:rPr>
              <a:t>Библиотека стандартных подсистем. Решение практических задач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Основные принципы работы с программой «1С:Управление торговлей»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Подготовка к демо-экзамену «Экономика и бухгалтерский учет» (по отраслям)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Старт в 1С: технологии, продукты, экосистема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Инструменты и сервисы экосистемы 1С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  <a:buFontTx/>
              <a:buNone/>
            </a:pPr>
            <a:endParaRPr lang="ru-RU" altLang="ru-RU" dirty="0">
              <a:solidFill>
                <a:srgbClr val="C00000"/>
              </a:solidFill>
              <a:latin typeface="Futura PT Demi" panose="020B0702020204020303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xmlns="" id="{37CB6F9C-B22E-95D7-9179-01D5F7AC1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Поддержка участников апробации</a:t>
            </a:r>
          </a:p>
        </p:txBody>
      </p:sp>
      <p:sp>
        <p:nvSpPr>
          <p:cNvPr id="22531" name="Объект 2">
            <a:extLst>
              <a:ext uri="{FF2B5EF4-FFF2-40B4-BE49-F238E27FC236}">
                <a16:creationId xmlns:a16="http://schemas.microsoft.com/office/drawing/2014/main" xmlns="" id="{7299E060-E2B2-4271-B90F-1205A56F72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360" y="2343150"/>
            <a:ext cx="6024116" cy="3168650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Серия вебинаров с авторами курсов</a:t>
            </a:r>
            <a:endParaRPr lang="ru-RU" altLang="ru-RU" dirty="0">
              <a:latin typeface="Futura PT Demi" panose="020B0604020202020204" charset="-52"/>
            </a:endParaRPr>
          </a:p>
          <a:p>
            <a:r>
              <a:rPr lang="ru-RU" altLang="ru-RU" dirty="0">
                <a:latin typeface="Futura PT Demi" panose="020B0604020202020204" charset="-52"/>
              </a:rPr>
              <a:t>Чат поддержки в </a:t>
            </a:r>
            <a:r>
              <a:rPr lang="en-US" altLang="ru-RU" dirty="0">
                <a:latin typeface="Futura PT Demi" panose="020B0604020202020204" charset="-52"/>
              </a:rPr>
              <a:t>Telegram </a:t>
            </a:r>
            <a:r>
              <a:rPr lang="en-US" altLang="ru-RU" dirty="0">
                <a:latin typeface="Futura PT Demi" panose="020B0604020202020204" charset="-52"/>
                <a:hlinkClick r:id="rId2"/>
              </a:rPr>
              <a:t>https://t.me/community_1CCollege/58373</a:t>
            </a:r>
            <a:r>
              <a:rPr lang="en-US" altLang="ru-RU" dirty="0">
                <a:latin typeface="Futura PT Demi" panose="020B0604020202020204" charset="-52"/>
              </a:rPr>
              <a:t> </a:t>
            </a:r>
          </a:p>
          <a:p>
            <a:r>
              <a:rPr lang="ru-RU" altLang="ru-RU" dirty="0">
                <a:latin typeface="Futura PT Demi" panose="020B0604020202020204" charset="-52"/>
              </a:rPr>
              <a:t>Бесплатная </a:t>
            </a: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индивидуальная консультация </a:t>
            </a:r>
            <a:r>
              <a:rPr lang="ru-RU" altLang="ru-RU" dirty="0">
                <a:latin typeface="Futura PT Demi" panose="020B0604020202020204" charset="-52"/>
              </a:rPr>
              <a:t>по работе с системой «1С:Образование» (по запросу на адрес </a:t>
            </a:r>
            <a:r>
              <a:rPr lang="en-US" altLang="ru-RU" dirty="0">
                <a:latin typeface="Futura PT Demi" panose="020B0604020202020204" charset="-52"/>
              </a:rPr>
              <a:t>chad@1c.ru</a:t>
            </a:r>
            <a:endParaRPr lang="ru-RU" altLang="ru-RU" dirty="0">
              <a:latin typeface="Futura PT Demi" panose="020B0604020202020204" charset="-52"/>
            </a:endParaRPr>
          </a:p>
          <a:p>
            <a:endParaRPr lang="ru-RU" altLang="ru-RU" dirty="0">
              <a:latin typeface="Futura PT Demi" panose="020B0604020202020204" charset="-52"/>
            </a:endParaRPr>
          </a:p>
        </p:txBody>
      </p:sp>
      <p:pic>
        <p:nvPicPr>
          <p:cNvPr id="22532" name="Picture 5" descr="Picture background">
            <a:extLst>
              <a:ext uri="{FF2B5EF4-FFF2-40B4-BE49-F238E27FC236}">
                <a16:creationId xmlns:a16="http://schemas.microsoft.com/office/drawing/2014/main" xmlns="" id="{0BB2D41C-B0C9-D08A-024D-977ED863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924050"/>
            <a:ext cx="538162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B662A53-50D1-00A5-68A3-FB782EAAF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36" y="4365104"/>
            <a:ext cx="10363200" cy="1362075"/>
          </a:xfrm>
        </p:spPr>
        <p:txBody>
          <a:bodyPr/>
          <a:lstStyle/>
          <a:p>
            <a:r>
              <a:rPr lang="ru-RU" dirty="0" smtClean="0"/>
              <a:t>Библиотека стандартных подсистем. Решение практических задач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735086-8007-21F1-2A6E-E4D2EFFDB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862" y="2678906"/>
            <a:ext cx="10363200" cy="1500187"/>
          </a:xfrm>
        </p:spPr>
        <p:txBody>
          <a:bodyPr/>
          <a:lstStyle/>
          <a:p>
            <a:r>
              <a:rPr lang="ru-RU" dirty="0" smtClean="0"/>
              <a:t>Дмитрий Алексеевич Польский, преподаватель, </a:t>
            </a:r>
            <a:r>
              <a:rPr lang="ru-RU" dirty="0" err="1" smtClean="0"/>
              <a:t>Лермонотовский</a:t>
            </a:r>
            <a:r>
              <a:rPr lang="ru-RU" dirty="0" smtClean="0"/>
              <a:t> региональный многопрофильный колледж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846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23636</TotalTime>
  <Words>610</Words>
  <Application>Microsoft Office PowerPoint</Application>
  <PresentationFormat>Произвольный</PresentationFormat>
  <Paragraphs>86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Wingdings</vt:lpstr>
      <vt:lpstr>Times New Roman</vt:lpstr>
      <vt:lpstr>Futura PT Demi</vt:lpstr>
      <vt:lpstr>Calibri</vt:lpstr>
      <vt:lpstr>Специальное оформление</vt:lpstr>
      <vt:lpstr>Презентация PowerPoint</vt:lpstr>
      <vt:lpstr>«Облачный колледж» 1С:Образование  https://obrazovanie.1c.ru/education/cloud/college/  </vt:lpstr>
      <vt:lpstr>О системе «1С:Образование»</vt:lpstr>
      <vt:lpstr>1С:Образование. Основные возможности</vt:lpstr>
      <vt:lpstr>Учебные материалы для изучения программных продуктов и технологий 1С Серия «1С для СПО»</vt:lpstr>
      <vt:lpstr>В 2024-2025 учебном году прошли апробацию курсы серии «1С для СПО»: </vt:lpstr>
      <vt:lpstr>Второй этап апробации в сентябре-декабре 2025 года https://obrazovanie.1c.ru/promo/2025/college/ </vt:lpstr>
      <vt:lpstr>Поддержка участников апробации</vt:lpstr>
      <vt:lpstr>Библиотека стандартных подсистем. Решение практических задач</vt:lpstr>
      <vt:lpstr>Расписание вебинаров</vt:lpstr>
      <vt:lpstr>Презентация PowerPoint</vt:lpstr>
      <vt:lpstr>Как получить сертификат?</vt:lpstr>
      <vt:lpstr>Актуальная информация о системе «1С:Образование» –  в видеоматериалах на сайте и нашем Телеграм-канале!</vt:lpstr>
      <vt:lpstr>Спасибо за внимание!</vt:lpstr>
    </vt:vector>
  </TitlesOfParts>
  <Company>1C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Чернецкая Татьяна</cp:lastModifiedBy>
  <cp:revision>621</cp:revision>
  <dcterms:created xsi:type="dcterms:W3CDTF">2015-09-09T08:16:26Z</dcterms:created>
  <dcterms:modified xsi:type="dcterms:W3CDTF">2025-09-22T12:09:19Z</dcterms:modified>
</cp:coreProperties>
</file>