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2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notesSlides/notesSlide3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55"/>
  </p:notesMasterIdLst>
  <p:sldIdLst>
    <p:sldId id="283" r:id="rId2"/>
    <p:sldId id="2775" r:id="rId3"/>
    <p:sldId id="2778" r:id="rId4"/>
    <p:sldId id="2733" r:id="rId5"/>
    <p:sldId id="275" r:id="rId6"/>
    <p:sldId id="276" r:id="rId7"/>
    <p:sldId id="2734" r:id="rId8"/>
    <p:sldId id="277" r:id="rId9"/>
    <p:sldId id="2735" r:id="rId10"/>
    <p:sldId id="2729" r:id="rId11"/>
    <p:sldId id="2736" r:id="rId12"/>
    <p:sldId id="2737" r:id="rId13"/>
    <p:sldId id="2738" r:id="rId14"/>
    <p:sldId id="2732" r:id="rId15"/>
    <p:sldId id="2774" r:id="rId16"/>
    <p:sldId id="2776" r:id="rId17"/>
    <p:sldId id="2741" r:id="rId18"/>
    <p:sldId id="2739" r:id="rId19"/>
    <p:sldId id="2742" r:id="rId20"/>
    <p:sldId id="2757" r:id="rId21"/>
    <p:sldId id="2760" r:id="rId22"/>
    <p:sldId id="2743" r:id="rId23"/>
    <p:sldId id="2761" r:id="rId24"/>
    <p:sldId id="2746" r:id="rId25"/>
    <p:sldId id="2763" r:id="rId26"/>
    <p:sldId id="2747" r:id="rId27"/>
    <p:sldId id="2764" r:id="rId28"/>
    <p:sldId id="2754" r:id="rId29"/>
    <p:sldId id="2748" r:id="rId30"/>
    <p:sldId id="2765" r:id="rId31"/>
    <p:sldId id="2749" r:id="rId32"/>
    <p:sldId id="2755" r:id="rId33"/>
    <p:sldId id="2766" r:id="rId34"/>
    <p:sldId id="2750" r:id="rId35"/>
    <p:sldId id="2768" r:id="rId36"/>
    <p:sldId id="2751" r:id="rId37"/>
    <p:sldId id="2767" r:id="rId38"/>
    <p:sldId id="2752" r:id="rId39"/>
    <p:sldId id="2756" r:id="rId40"/>
    <p:sldId id="2769" r:id="rId41"/>
    <p:sldId id="2753" r:id="rId42"/>
    <p:sldId id="2744" r:id="rId43"/>
    <p:sldId id="2770" r:id="rId44"/>
    <p:sldId id="2745" r:id="rId45"/>
    <p:sldId id="2771" r:id="rId46"/>
    <p:sldId id="2759" r:id="rId47"/>
    <p:sldId id="2772" r:id="rId48"/>
    <p:sldId id="2758" r:id="rId49"/>
    <p:sldId id="2773" r:id="rId50"/>
    <p:sldId id="2779" r:id="rId51"/>
    <p:sldId id="2780" r:id="rId52"/>
    <p:sldId id="1102" r:id="rId53"/>
    <p:sldId id="260" r:id="rId54"/>
  </p:sldIdLst>
  <p:sldSz cx="9144000" cy="5145088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83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55" autoAdjust="0"/>
    <p:restoredTop sz="86308"/>
  </p:normalViewPr>
  <p:slideViewPr>
    <p:cSldViewPr>
      <p:cViewPr varScale="1">
        <p:scale>
          <a:sx n="100" d="100"/>
          <a:sy n="100" d="100"/>
        </p:scale>
        <p:origin x="744" y="176"/>
      </p:cViewPr>
      <p:guideLst>
        <p:guide orient="horz" pos="3083"/>
        <p:guide pos="1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1:38:57.1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0 102 24575,'7'-2'0,"4"-5"0,6-4 0,-3 0 0,2-2 0,-8 7 0,2 2 0,-3 0 0,2-1 0,-5-4 0,3-1 0,-5-1 0,1 4 0,-9 5 0,0 2 0,-3 2 0,4 0 0,-3 4 0,6-2 0,-2 2 0,0-1 0,4-1 0,-4 4 0,0-1 0,1-1 0,-1 2 0,4-4 0,0 2 0,0 3 0,0-5 0,0 5 0,-2-5 0,2 1 0,-1-1 0,-1 2 0,0-3 0,0 3 0,1 0 0,1 0 0,0 2 0,0-4 0,-2 2 0,1-3 0,-1 3 0,-1-2 0,2 1 0,0-3 0,1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1:39:40.2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56 24575,'10'-13'0,"-2"1"0,0 4 0,-4 3 0,4-1 0,-4 6 0,4-6 0,-2 5 0,1-3 0,-2 4 0,-1 0 0,5 2 0,-4 6 0,5-2 0,-8 3 0,1-6 0,-2 3 0,0 0 0,-1 0 0,5 6 0,-4-8 0,4 8 0,-5-6 0,0 0 0,-2 2 0,-1-1 0,-1 1 0,-2 1 0,1-3 0,-1 2 0,3-4 0,-1 4 0,0-4 0,0 2 0,0 3 0,1-4 0,-4 6 0,1-7 0,1 2 0,-3-2 0,3 0 0,-1 0 0,-10 4 0,10-3 0,-9 1 0,11-6 0,1-2 0,3 0 0,9 0 0,-4 2 0,10 0 0,-11 0 0,5 0 0,-5 0 0,1 0 0,-1 0 0,2 2 0,-3 0 0,1 1 0,-1 0 0,3 1 0,-3-1 0,5 2 0,-4-2 0,2 1 0,-3-2 0,3-1 0,0-1 0,3 4 0,-3-3 0,0 3 0,0-4 0,3 0 0,-2 0 0,2 0 0,-7 0 0,0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1:39:45.0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85 1 24575,'-2'8'0,"2"1"0,-4 0 0,1-1 0,-1 1 0,-1 3 0,3-5 0,-1 2 0,3-3 0,0-2 0,-1 2 0,-1-5 0,1 1 0,4-2 0,1 0 0,2 0 0,-1 2 0,-1 0 0,2 1 0,-3 1 0,-1-1 0,1 3 0,-2-2 0,1 1 0,-1-2 0,0 1 0,0 1 0,-1-1 0,0 2 0,0-3 0,0 3 0,0 0 0,0 1 0,0 1 0,0-5 0,0 3 0,-1-3 0,-4 3 0,2-2 0,-3 2 0,-3-5 0,4 1 0,-10 0 0,10-1 0,-6 3 0,5-3 0,-3 4 0,3-2 0,-2 1 0,4-2 0,-1-2 0,4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1:39:45.9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24575,'3'0'0,"1"0"0,1 0 0,-1 0 0,12 0 0,-5 0 0,10 0 0,-11 0 0,5 0 0,-8 0 0,3 0 0,-2 0 0,-6 0 0,2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1:39:48.4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40 60 24575,'0'-24'0,"0"4"0,0 12 0,1 4 0,1 0 0,4 7 0,-2-1 0,0 6 0,1-2 0,-4 3 0,5-3 0,-6 0 0,1-3 0,-1 6 0,0-4 0,0 10 0,0-11 0,0 8 0,0 2 0,0-6 0,0 11 0,0-12 0,0 8 0,0-7 0,0 1 0,0-4 0,0-1 0,-1 2 0,-1-3 0,-2 6 0,2-2 0,-3 5 0,0-2 0,0-3 0,-2 0 0,3-4 0,1 1 0,0-1 0,-1 0 0,1 1 0,0-1 0,-1 0 0,1-1 0,-3-3 0,4 0 0,-2-3 0,4-2 0,0 2 0,0-2 0,0 3 0,3-6 0,-1 6 0,2-6 0,-1 9 0,6-2 0,-4 2 0,4 0 0,0 0 0,-2 0 0,3 2 0,1 3 0,-6-1 0,6 5 0,-7-7 0,2 2 0,-3-2 0,0-1 0,1 3 0,1 0 0,0 1 0,-1 0 0,0 6 0,-2-6 0,5 4 0,-5-8 0,2 0 0,-4-2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1:39:50.6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19 24575,'-2'-3'0,"3"-3"0,1 4 0,1-4 0,1 6 0,-1-2 0,3 2 0,-2 0 0,4 0 0,-2 0 0,0 2 0,-2 0 0,-1 1 0,-1 0 0,0 1 0,-1 1 0,-1 1 0,2 1 0,-2 1 0,6-2 0,-6 0 0,4 2 0,-4-4 0,0 2 0,0 3 0,0-4 0,0 6 0,0-5 0,0 3 0,0 0 0,-2-1 0,0-1 0,-1-2 0,-3 1 0,2-2 0,-5 7 0,2 0 0,-1-1 0,1 2 0,-4-1 0,6-4 0,-7 9 0,9-11 0,0 6 0,-2-4 0,2-1 0,-3 2 0,4-4 0,-1 2 0,1-5 0,-1 1 0,-1-4 0,2 1 0,2-3 0,2 1 0,2-3 0,5 1 0,-1 1 0,4 2 0,-6 2 0,0 0 0,-3 0 0,6 0 0,-4 1 0,4 1 0,-4 2 0,-1-3 0,2 1 0,-3 0 0,1 2 0,2 0 0,-2 2 0,2-2 0,-1-2 0,-1 1 0,2-1 0,3-1 0,-4 2 0,2-2 0,-5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1:39:52.8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45 24575,'2'-9'0,"0"4"0,1-6 0,2 7 0,0-5 0,4 6 0,-3 0 0,0 3 0,-3 0 0,3 0 0,-2 0 0,1 0 0,-1 0 0,1 0 0,-1 1 0,2 1 0,0 2 0,0 1 0,0 0 0,-2 6 0,-1-6 0,-2 4 0,2-6 0,-3 3 0,1-2 0,-1 4 0,0-2 0,0 3 0,0-3 0,0 2 0,0-4 0,0 2 0,0-3 0,0 3 0,0-3 0,0 3 0,0-3 0,0 3 0,0-2 0,-2 4 0,-2-2 0,0 1 0,-2-2 0,3-1 0,-1-1 0,-1 2 0,1-1 0,-2 2 0,0 0 0,2-2 0,-1 1 0,1-1 0,1-3 0,0 2 0,-1-1 0,1 1 0,0 1 0,-1-1 0,1 0 0,-1 3 0,1-4 0,-1 4 0,-2-2 0,2-2 0,-1 2 0,1-4 0,1 0 0,-1-4 0,2 2 0,2-4 0,2 4 0,3-1 0,-1 2 0,2-1 0,-3 2 0,6 0 0,-2 0 0,3 2 0,-4 0 0,-3 1 0,0 0 0,3 1 0,-2-2 0,1 1 0,1 2 0,0-1 0,1 0 0,-2 0 0,-1-4 0,5 4 0,-5-2 0,5 2 0,-3-2 0,-2-1 0,2-1 0,-1 2 0,-1-1 0,2 1 0,-4-2 0,-1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0:10:58.3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1 254 24575,'22'-5'0,"-9"-5"0,13-4 0,-3-1 0,-12 4 0,9 4 0,-11-4 0,-3 6 0,9-7 0,-8 3 0,4-3 0,3-1 0,-12 2 0,9 2 0,-8-2 0,0 3 0,-1-3 0,1-5 0,-2 7 0,2-3 0,-3 8 0,6-8 0,-4 6 0,4-6 0,-6 8 0,0 0 0,0 11 0,0-5 0,0 23 0,0-18 0,0 13 0,0-12 0,0 4 0,0 3 0,0-6 0,0 6 0,0-7 0,0 3 0,0-2 0,0 5 0,0-8 0,0 14 0,0-14 0,0 5 0,0-6 0,-2 2 0,1-2 0,-1 2 0,0-3 0,-1 1 0,1-1 0,0 0 0,-1 4 0,0 0 0,0 0 0,1-1 0,4-3 0,-2 4 0,2-3 0,-2 2 0,0 10 0,0-6 0,0 7 0,0-11 0,0 1 0,0-5 0,0 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0:11:01.3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69 24575,'2'-12'0,"0"6"0,-2-6 0,0 5 0,0 2 0,0-3 0,9 0 0,-1 4 0,12-2 0,-11 6 0,2 0 0,-6 0 0,2 0 0,-2 0 0,6 0 0,-3 0 0,0 0 0,2 0 0,-2 0 0,0 2 0,3 1 0,-5 9 0,0 2 0,-3-1 0,-3-1 0,0-5 0,0-2 0,0 3 0,0-4 0,0 3 0,0-2 0,-2 2 0,-3 1 0,-4-3 0,1 3 0,-2 0 0,5-3 0,-6 5 0,6-5 0,-2 3 0,2-4 0,1 3 0,1-2 0,-1 3 0,-2-4 0,1 1 0,0 0 0,1-1 0,3 0 0,-1 8 0,2-6 0,0 6 0,0-5 0,0-2 0,0 2 0,0-2 0,0 2 0,0 1 0,0 0 0,0 3 0,2-6 0,4 5 0,-1-5 0,0 2 0,-1-2 0,-5-5 0,-3-5 0,1-1 0,-2-6 0,5 3 0,0-2 0,0 3 0,-3-2 0,3 4 0,6-5 0,6 1 0,2 0 0,5 1 0,-13 6 0,5 0 0,-6 3 0,2 0 0,-2 0 0,5 0 0,-1 2 0,-1 1 0,2 2 0,-5 0 0,3-2 0,-4-2 0,0 1 0,3 4 0,1-1 0,1 1 0,-2-3 0,0-3 0,-2-2 0,1 1 0,-4-1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19T20:24:42.623"/>
    </inkml:context>
    <inkml:brush xml:id="br0">
      <inkml:brushProperty name="width" value="0.2" units="cm"/>
      <inkml:brushProperty name="height" value="0.4" units="cm"/>
      <inkml:brushProperty name="color" value="#00FF49"/>
      <inkml:brushProperty name="tip" value="rectangle"/>
      <inkml:brushProperty name="rasterOp" value="maskPen"/>
    </inkml:brush>
  </inkml:definitions>
  <inkml:trace contextRef="#ctx0" brushRef="#br0">1 28,'31'3,"-6"-1,-11-2,11 0,7 0,14 0,-7 0,-3 0,-13 0,4 0,-14 0,3 0,-6 0,1 0,1 0,8 0,-12 0,8 0,-6 0,-3 0,16 0,-14 0,14-3,-16-1,8 0,-4 2,10 2,10 0,-6 0,10 0,-19 0,2 0,-4 0,-7 0,7 0,3 0,14 0,-6 0,10-5,-12 0,5 0,-9 0,1 5,-8 0,3 0,0 0,-3 0,-2 0,2 0,-4 0,7 0,-4 0,-1 0,7 0,-10 0,10 0,-10 0,7 7,-2-5,-1 5,3-7,-3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19T20:25:00.400"/>
    </inkml:context>
    <inkml:brush xml:id="br0">
      <inkml:brushProperty name="width" value="0.2" units="cm"/>
      <inkml:brushProperty name="height" value="0.4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0 9,'86'0,"-5"0,-14 0,11 0,-17 0,-2 0,-29 0,-13 0,-6 0,-1 0,3 0,9 0,21 0,-16 0,17 0,-13 0,-11 0,4 0,-18 0,4 0,4-4,2 3,-2-2,-4 3,-4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1:39:06.3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 1 24575,'2'3'0,"0"0"0,-2 1 0,0 5 0,-2-5 0,2 5 0,-4-3 0,4-2 0,-2 2 0,1-3 0,0 3 0,0-3 0,1 3 0,0-3 0,-4 3 0,3-2 0,-3 2 0,4-3 0,-1 0 0,0 3 0,0-2 0,1 1 0,0 1 0,0-2 0,0 2 0,0-3 0,0 0 0,2 3 0,0-4 0,1 2 0,6-4 0,-2 0 0,5 0 0,-5 0 0,-2 0 0,-1 0 0,1 0 0,-1 0 0,2-1 0,-4-1 0,-1-4 0,-1 2 0,0-2 0,0 3 0,0-3 0,0 3 0,0-3 0,2 3 0,-2 5 0,2-2 0,-2 6 0,2 3 0,-2-4 0,3 10 0,-3-11 0,0 5 0,0 0 0,0-1 0,0 7 0,0-6 0,0 7 0,0-7 0,0 1 0,0-2 0,0-4 0,0 4 0,0-2 0,0 0 0,0 0 0,0-3 0,0 3 0,0-2 0,0 2 0,0-3 0,0 3 0,0-3 0,-2 3 0,2-4 0,-1-1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19T20:25:14.912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2,'35'0,"-3"-2,-3 11,13-2,6 0,7 4,-22-10,10 4,-19 4,14-7,-15 6,-5-8,19 0,-6 0,33 0,-15 0,6 0,-16 0,-9 0,-8 0,-7 0,-4 0,9 0,-7 0,22 0,-16 0,10 0,-18 0,-1 0,0 0,4 0,8 0,-2 0,1 0,-10 0,-1 0,-4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0:26:05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0 349 24575,'15'8'0,"0"-1"0,-6-9 0,18-9 0,-4-3 0,8-5 0,-17 1 0,2-3 0,-3-5 0,9-16 0,-6 17 0,-5-4 0,-8 23 0,0-4 0,-2-1 0,2-5 0,2-13 0,-1 15 0,7-28 0,-4 32 0,-2-9 0,-2 24 0,-3 12 0,0-4 0,0 13 0,0-18 0,0 9 0,0-12 0,0 1 0,0 4 0,0-3 0,0 3 0,0 1 0,0-5 0,0 5 0,0 5 0,0-8 0,0 8 0,0-10 0,0 4 0,0-3 0,0 3 0,0 6 0,0-7 0,0 7 0,0 0 0,0-8 0,0 8 0,0-10 0,0 10 0,0-8 0,0 9 0,0-1 0,4 2 0,0-2 0,3 0 0,-3-9 0,-2 0 0,-2 7 0,0-7 0,0 3 0,0-6 0,0-2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0:26:07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17 172 24575,'17'-13'0,"-8"3"0,0-17 0,-6 10 0,-2-18 0,9 16 0,-8-6 0,8 10 0,-6 11 0,13-3 0,-5 7 0,10 0 0,-11 0 0,-1 0 0,-4 0 0,4 4 0,-3-1 0,3 4 0,-3 9 0,-3-4 0,4 10 0,-7-11 0,2-1 0,-3-4 0,-4 10 0,3-8 0,-7 13 0,4-17 0,0 10 0,2-6 0,-2 8 0,3-5 0,-5-1 0,3-4 0,0 4 0,0 1 0,3 0 0,-7 4 0,6-8 0,-6 3 0,7 14 0,0-14 0,-7 18 0,5-21 0,-5 7 0,7-7 0,0 7 0,-3-2 0,-1-1 0,-3-1 0,4-4 0,-2 0 0,2-1 0,-4 6 0,0 0 0,0 0 0,0-1 0,1-7 0,0 2 0,1-4 0,-1 2 0,0-3 0,0 0 0,-4 0 0,3 0 0,-4 0 0,6 0 0,-6 0 0,7-3 0,4-4 0,4 0 0,11-1 0,-8 5 0,7 3 0,-3 0 0,11 0 0,-5 0 0,0 0 0,-3 0 0,-7 0 0,3 0 0,6 0 0,-3 4 0,4-1 0,-5 14 0,-5-4 0,0 4 0,0-7 0,9 2 0,-7-5 0,7 2 0,-10-6 0,10-12 0,-8 5 0,5-6 0,-10 8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0:26:12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24575,'7'-9'0,"0"2"0,-1 7 0,4 0 0,1 0 0,0 0 0,4 0 0,-8 0 0,3 0 0,-4 0 0,4 0 0,-3 3 0,3-2 0,-4 4 0,1 8 0,-3-4 0,0 17 0,-4-18 0,0 9 0,0-7 0,0 1 0,0 0 0,0-1 0,0 0 0,-3-3 0,0 3 0,-3-4 0,-4 4 0,3-3 0,-7 7 0,7-7 0,-4 4 0,6-6 0,-1 1 0,0-3 0,0 0 0,0-3 0,5 0 0,29 0 0,-5 0 0,30-5 0,-32 4 0,7-5 0,-21 6 0,3 0 0,6 0 0,-8 0 0,8 0 0,-5 4 0,0 4 0,1 4 0,-5-1 0,-3-1 0,-4 0 0,0-3 0,0 3 0,0-4 0,0 4 0,0 1 0,0 5 0,-4 5 0,0-8 0,-5 7 0,-1-12 0,2 2 0,-3 1 0,4 0 0,0 0 0,-4 0 0,4-5 0,-7 5 0,3-3 0,-1 2 0,-2-2 0,3 2 0,0-5 0,0 2 0,1-7 0,3 0 0,-3 0 0,4 0 0,-18-5 0,14 4 0,-18-4 0,21 2 0,2 0 0,3-1 0,5 2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0:26:14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24575,'3'10'0,"-1"-3"0,-2 8 0,0-4 0,0 10 0,0-4 0,0 10 0,0-4 0,0 6 0,0-6 0,-11 21 0,8-17 0,-13 13 0,12-18 0,0-11 0,7 0 0,1-8 0,17-8 0,-13 0 0,18-8 0,-13 9 0,4 0 0,3-5 0,-7 7 0,14-6 0,-14 8 0,3 0 0,-6 3 0,-3-2 0,3 2 0,-4 0 0,0-5 0,-3 1 0,0-5 0,-3 0 0,0-4 0,3-1 0,-2 0 0,9-4 0,-4 4 0,1 0 0,-1 1 0,-5-1 0,2 14 0,-3 5 0,0 9 0,-5 10 0,2-14 0,-2 3 0,-2 0 0,6-4 0,-8 16 0,8-11 0,-3 10 0,4-14 0,0 13 0,-4-13 0,3 4 0,-2-3 0,3-3 0,0 1 0,0 8 0,0-12 0,0 8 0,0-6 0,-3-3 0,0 1 0,0-6 0,0-2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0:26:16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24575,'6'0'0,"0"7"0,-2 1 0,-1 8 0,-3-1 0,0-4 0,0-1 0,0 0 0,-3 2 0,2 3 0,-2-4 0,3 17 0,0-18 0,0 14 0,0-18 0,0 4 0,0-3 0,0 3 0,0-9 0,6-3 0,-1-1 0,5-3 0,-4 5 0,0-2 0,4 3 0,-3 0 0,7 7 0,-7-2 0,3 5 0,-3 0 0,-4-3 0,3 3 0,-5 6 0,1-8 0,-2 26 0,0-23 0,0 12 0,0-17 0,0 4 0,0-3 0,0 3 0,0-4 0,-7 4 0,3-3 0,-6 3 0,4-4 0,-4 4 0,3-3 0,-3 3 0,-6-2 0,7-5 0,-17 6 0,17-8 0,-7 3 0,6 0 0,-1 0 0,-5 0 0,-5-5 0,8-2 0,-7-6 0,18 3 0,-4 2 0,8 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0:26:17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24575,'11'-8'0,"4"1"0,-9 7 0,5 0 0,-6 0 0,11 0 0,-3 0 0,14 0 0,-10 0 0,11 0 0,-16 0 0,9 0 0,-10 0 0,0 0 0,-1 0 0,0 0 0,2-4 0,9 3 0,-8-2 0,3 3 0,-10 0 0,4 0 0,-3-3 0,0 3 0,-4-3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1:39:08.7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0 161 24575,'3'0'0,"3"0"0,-2 0 0,2 0 0,-3-2 0,10-4 0,-7 0 0,16-15 0,-16 13 0,7-10 0,-11 14 0,1-2 0,-3-3 0,6 2 0,-5-8 0,4 8 0,-2-12 0,1 10 0,0-10 0,-2 15 0,-2 4 0,0 5 0,0 4 0,0-4 0,0-1 0,0 2 0,0 3 0,0-4 0,-2 6 0,1-5 0,-1 1 0,2 1 0,0-2 0,0 0 0,-2 2 0,0-4 0,0 2 0,0-3 0,2 0 0,0 1 0,0 1 0,0-1 0,0 2 0,0-3 0,0 3 0,0-2 0,0 1 0,0-1 0,0 1 0,0-1 0,0 2 0,0-3 0,0 3 0,0-2 0,2 1 0,-2-1 0,4 1 0,-4 2 0,1-1 0,-2-2 0,0-2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1:39:10.7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94 24575,'4'0'0,"-3"-1"0,1-11 0,0 3 0,-2-7 0,4 7 0,-4 3 0,2-2 0,-2 4 0,0-4 0,0 2 0,0-1 0,2 2 0,0 3 0,1 2 0,4 7 0,-5-2 0,3 6 0,-5-7 0,0 4 0,0-1 0,0 5 0,0-3 0,0 1 0,0-2 0,0-4 0,0 1 0,0-1 0,0 1 0,0-1 0,0 2 0,0-3 0,0 3 0,0-2 0,0 1 0,0 4 0,0-4 0,0 4 0,0-6 0,0 1 0,0-1 0,0 0 0,0 1 0,0-1 0,0 3 0,0-3 0,0 3 0,0-3 0,0 3 0,0-2 0,2 4 0,-3-4 0,3 0 0,-4-2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1:39:18.1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 1 24575,'-4'1'0,"1"1"0,-1 3 0,2-1 0,0 2 0,2 3 0,0-4 0,0 4 0,-2-4 0,-3 5 0,2-3 0,-2 5 0,5-9 0,0 3 0,-1-3 0,0 3 0,0-2 0,1 2 0,0-3 0,0 6 0,1-4 0,1 4 0,1-7 0,3-1 0,0 1 0,6-2 0,-2 6 0,0-5 0,1 3 0,-6-4 0,4 0 0,-4 0 0,-1 0 0,2-1 0,-6-1 0,0-2 0,-2-1 0,1 1 0,1-8 0,-2 8 0,0-6 0,2 10 0,-1 0 0,2 14 0,-1-6 0,0 8 0,-2-7 0,2-3 0,-2 2 0,0-1 0,0-1 0,0 2 0,0-2 0,2 6 0,-2-2 0,2-1 0,-5 3 0,5-8 0,-3 5 0,3-7 0,0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1:39:21.3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 24575,'9'0'0,"-2"-2"0,13 1 0,-10-1 0,10 2 0,-13 0 0,2 0 0,-3 0 0,-2 0 0,1 0 0,-1 2 0,5 1 0,-5 0 0,5 1 0,-7 0 0,0 1 0,-2-1 0,0 2 0,0-3 0,0 3 0,-4 0 0,1 0 0,-2 0 0,-1-4 0,0 3 0,-1-2 0,-1 1 0,4-3 0,-1-1 0,-4 0 0,4 0 0,9 0 0,-1 2 0,10-2 0,-10 2 0,3 0 0,-2-2 0,4 4 0,-6-2 0,4 2 0,-5-1 0,3-1 0,-1 1 0,-1-2 0,-1 3 0,-1-1 0,0 0 0,0 3 0,0-2 0,0 2 0,0-3 0,-2 6 0,0-4 0,-3 4 0,2-6 0,-1 3 0,-1-4 0,0 3 0,-3-4 0,4 2 0,-4-3 0,2 3 0,-1-2 0,2 1 0,1-2 0,-1 0 0,1 0 0,-2 0 0,-7 0 0,7 0 0,-7 0 0,9-2 0,2 2 0,1-2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1:39:24.5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 13 24575,'6'-5'0,"-1"-1"0,1 6 0,-2-1 0,2 1 0,-3 0 0,3 0 0,-2 0 0,1 1 0,-1 3 0,-2 0 0,0 4 0,-2-1 0,0-1 0,0 2 0,0-4 0,0 1 0,0-1 0,0 1 0,0 2 0,0-1 0,0 2 0,-2-2 0,0 1 0,-2-2 0,1-1 0,1-1 0,-1 0 0,1 0 0,-2 3 0,1-2 0,-1 2 0,1-3 0,-8 7 0,3 1 0,-6 0 0,5-4 0,2-6 0,2 1 0,1 1 0,1-2 0,3-2 0,0-2 0,3 0 0,3 1 0,-2 0 0,4 2 0,-2 0 0,3 0 0,-3 0 0,2 0 0,-4 0 0,2 0 0,-3 2 0,3-2 0,-2 2 0,1-1 0,-2 1 0,3 2 0,-2-2 0,2 1 0,-3-1 0,3 3 0,0 0 0,0-1 0,2-2 0,-4-2 0,2 0 0,0-2 0,-4 0 0,2-2 0,-4 2 0,0 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1:39:35.2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47 24575,'6'-6'0,"0"-2"0,-2 4 0,7-9 0,-6 8 0,7-4 0,-8 7 0,2 2 0,0 2 0,-2 0 0,1 2 0,-2-1 0,-1 1 0,0-1 0,-2 3 0,0 0 0,0 0 0,0 2 0,0 2 0,0-1 0,0 7 0,0-7 0,0 6 0,-4-5 0,1 2 0,-3-6 0,2 2 0,-3 2 0,3-3 0,-3 2 0,5-3 0,-3 0 0,2 0 0,-3 2 0,3-4 0,-4 8 0,2-8 0,0 5 0,4-5 0,-1-1 0,0 3 0,-2 0 0,0 0 0,2 2 0,-1-4 0,1-1 0,0-3 0,1-10 0,1-4 0,0 0 0,0 0 0,0 6 0,0 4 0,0-2 0,2 0 0,0 4 0,1-2 0,1 4 0,1 0 0,2 0 0,-1 0 0,2 0 0,-4 0 0,2 1 0,-3 0 0,2 0 0,2 3 0,-1-1 0,0 2 0,-1 1 0,-1-2 0,0 1 0,-1-1 0,-1-1 0,4 3 0,-2-2 0,1 1 0,-1-1 0,-2-1 0,3 3 0,-3-3 0,4 3 0,-2 0 0,-1-2 0,1 1 0,-1-1 0,0-3 0,-1 1 0,0-2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9T21:39:38.0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46 34 24575,'7'-7'0,"1"1"0,-4-1 0,4 1 0,-4 3 0,4 0 0,-4 2 0,2 1 0,3 0 0,-4 0 0,4 0 0,-6 0 0,0 1 0,3 4 0,-4 1 0,2 0 0,-4 0 0,0 3 0,0-4 0,0 9 0,0-9 0,0 6 0,-1-7 0,0 4 0,-4-1 0,0-1 0,-1 0 0,0-2 0,0-2 0,0 1 0,0-1 0,-2 2 0,7-2 0,9 6 0,-3-5 0,11 3 0,-12-3 0,2-1 0,-1 1 0,-1 1 0,4 2 0,-3 0 0,-1 0 0,0 2 0,2 6 0,-3-5 0,3 10 0,-6-15 0,0 5 0,0-3 0,0-2 0,0 2 0,0 3 0,-2-2 0,-2 3 0,-3-4 0,-2-4 0,-7 6 0,8-6 0,-16 6 0,19-7 0,-11 4 0,12-5 0,-2 2 0,3-2 0,-6 0 0,2 0 0,-5 0 0,3 0 0,3 0 0,-3 0 0,6 0 0,-3-1 0,4 0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7CC33FCA-E017-DC47-81BE-4CA14EB7EA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CF024A-D4AF-EE40-AB9B-93DC2C2B1FC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018DA60-DE77-6F4D-81B9-DB5BE1080A17}" type="datetimeFigureOut">
              <a:rPr lang="ru-RU"/>
              <a:pPr>
                <a:defRPr/>
              </a:pPr>
              <a:t>05.09.2025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7FB43768-9935-2048-87EA-AD1825BB39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B5D411D6-AF40-054E-826F-07EB4910FA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403AEB-4FC4-154B-A336-215A8220BC5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F17212-D46D-DA4B-8289-1A4D9DF00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DFCE0F5-A0E4-464A-BD89-9C9238069D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FCE0F5-A0E4-464A-BD89-9C9238069DA9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7878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FCE0F5-A0E4-464A-BD89-9C9238069DA9}" type="slidenum">
              <a:rPr lang="ru-RU" altLang="ru-RU" smtClean="0"/>
              <a:pPr>
                <a:defRPr/>
              </a:pPr>
              <a:t>40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5476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FCE0F5-A0E4-464A-BD89-9C9238069DA9}" type="slidenum">
              <a:rPr lang="ru-RU" altLang="ru-RU" smtClean="0"/>
              <a:pPr>
                <a:defRPr/>
              </a:pPr>
              <a:t>44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4260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FCE0F5-A0E4-464A-BD89-9C9238069DA9}" type="slidenum">
              <a:rPr lang="ru-RU" altLang="ru-RU" smtClean="0"/>
              <a:pPr>
                <a:defRPr/>
              </a:pPr>
              <a:t>46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7643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FCE0F5-A0E4-464A-BD89-9C9238069DA9}" type="slidenum">
              <a:rPr lang="ru-RU" altLang="ru-RU" smtClean="0"/>
              <a:pPr>
                <a:defRPr/>
              </a:pPr>
              <a:t>48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9100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>
            <a:extLst>
              <a:ext uri="{FF2B5EF4-FFF2-40B4-BE49-F238E27FC236}">
                <a16:creationId xmlns:a16="http://schemas.microsoft.com/office/drawing/2014/main" id="{7A3FA7CD-7F66-7C44-BF79-48F204E1FD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Заметки 2">
            <a:extLst>
              <a:ext uri="{FF2B5EF4-FFF2-40B4-BE49-F238E27FC236}">
                <a16:creationId xmlns:a16="http://schemas.microsoft.com/office/drawing/2014/main" id="{60EAD4F9-515B-3A48-85D9-7111FDE681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8915" name="Номер слайда 3">
            <a:extLst>
              <a:ext uri="{FF2B5EF4-FFF2-40B4-BE49-F238E27FC236}">
                <a16:creationId xmlns:a16="http://schemas.microsoft.com/office/drawing/2014/main" id="{04A482AC-4C1E-2D4A-AD1D-0D560EC1D5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21B5470-F50B-2A4E-86A2-839C77CB118C}" type="slidenum">
              <a:rPr lang="ru-RU" altLang="ru-RU" smtClean="0"/>
              <a:pPr/>
              <a:t>53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>
            <a:extLst>
              <a:ext uri="{FF2B5EF4-FFF2-40B4-BE49-F238E27FC236}">
                <a16:creationId xmlns:a16="http://schemas.microsoft.com/office/drawing/2014/main" id="{ADEBA921-7663-E14C-BAA1-225EE02236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B0DC235-12D5-E848-87AE-6334865212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885113" y="4156075"/>
            <a:ext cx="1077912" cy="739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</a:rPr>
              <a:t>31.01.2023</a:t>
            </a:r>
          </a:p>
          <a:p>
            <a:pPr algn="ctr" eaLnBrk="1" hangingPunct="1">
              <a:defRPr/>
            </a:pP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</a:rPr>
              <a:t>–</a:t>
            </a:r>
            <a:br>
              <a:rPr lang="ru-RU" altLang="ru-RU" sz="14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</a:rPr>
              <a:t>01.02.2023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E7AD5D4-4D03-D14E-BD70-B238BAA2583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79613" y="280988"/>
            <a:ext cx="6408737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lIns="54000" tIns="0" rIns="54000" bIns="0"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0F5D9B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XX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II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I международная научно-практическая конференция </a:t>
            </a:r>
            <a:br>
              <a:rPr lang="ru-RU" sz="16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НОВЫЕ ИНФОРМАЦИОННЫЕ ТЕХНОЛОГИИ В ОБРАЗОВАНИИ </a:t>
            </a:r>
            <a:endParaRPr lang="ru-RU" altLang="ru-RU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Рисунок 11">
            <a:extLst>
              <a:ext uri="{FF2B5EF4-FFF2-40B4-BE49-F238E27FC236}">
                <a16:creationId xmlns:a16="http://schemas.microsoft.com/office/drawing/2014/main" id="{9E5E3FF6-8CB8-904A-BCFD-2E405F7E0A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334963"/>
            <a:ext cx="5762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00200"/>
            <a:ext cx="6136318" cy="369332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701925"/>
            <a:ext cx="7029400" cy="1243013"/>
          </a:xfrm>
        </p:spPr>
        <p:txBody>
          <a:bodyPr/>
          <a:lstStyle>
            <a:lvl1pPr marL="0" indent="0" algn="l">
              <a:buNone/>
              <a:defRPr sz="1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51292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0E525F6-4FF8-B54E-A01B-946E41D59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B0E4A-B7C3-E044-8B63-AED8DF19D096}" type="datetimeFigureOut">
              <a:rPr lang="ru-RU" smtClean="0"/>
              <a:t>05.09.2025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C67F537-F644-2849-A30E-EB5D45924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11413" y="4660900"/>
            <a:ext cx="5905500" cy="12311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76355DD-F45F-2D4A-B30D-09D86C858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F77E3-453B-E24B-A8FA-9CA867B72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268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>
            <a:extLst>
              <a:ext uri="{FF2B5EF4-FFF2-40B4-BE49-F238E27FC236}">
                <a16:creationId xmlns:a16="http://schemas.microsoft.com/office/drawing/2014/main" id="{399A1251-D9AA-7D4F-880F-6148C981D0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777133E-675C-A946-9DE3-22329094451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79613" y="280988"/>
            <a:ext cx="6408737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lIns="54000" tIns="0" rIns="54000" bIns="0"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0F5D9B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XX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II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I международная научно-практическая конференция </a:t>
            </a:r>
            <a:br>
              <a:rPr lang="ru-RU" sz="16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НОВЫЕ ИНФОРМАЦИОННЫЕ ТЕХНОЛОГИИ В ОБРАЗОВАНИИ </a:t>
            </a:r>
            <a:endParaRPr lang="ru-RU" altLang="ru-RU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Рисунок 10">
            <a:extLst>
              <a:ext uri="{FF2B5EF4-FFF2-40B4-BE49-F238E27FC236}">
                <a16:creationId xmlns:a16="http://schemas.microsoft.com/office/drawing/2014/main" id="{3FAF653A-61F5-E64F-955A-17AD39BE0A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334963"/>
            <a:ext cx="5762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AC74FC6-688A-554C-86A9-10634C72652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885113" y="4156075"/>
            <a:ext cx="1077912" cy="739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</a:rPr>
              <a:t>31.01.2023</a:t>
            </a:r>
          </a:p>
          <a:p>
            <a:pPr algn="ctr" eaLnBrk="1" hangingPunct="1">
              <a:defRPr/>
            </a:pP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</a:rPr>
              <a:t>–</a:t>
            </a:r>
            <a:br>
              <a:rPr lang="ru-RU" altLang="ru-RU" sz="14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</a:rPr>
              <a:t>01.02.2023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00200"/>
            <a:ext cx="6136318" cy="369332"/>
          </a:xfrm>
        </p:spPr>
        <p:txBody>
          <a:bodyPr anchor="b"/>
          <a:lstStyle>
            <a:lvl1pPr algn="l">
              <a:defRPr sz="2400">
                <a:solidFill>
                  <a:srgbClr val="F1AF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701925"/>
            <a:ext cx="7029400" cy="1243013"/>
          </a:xfrm>
        </p:spPr>
        <p:txBody>
          <a:bodyPr/>
          <a:lstStyle>
            <a:lvl1pPr marL="0" indent="0" algn="l">
              <a:buNone/>
              <a:defRPr sz="1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89088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>
            <a:extLst>
              <a:ext uri="{FF2B5EF4-FFF2-40B4-BE49-F238E27FC236}">
                <a16:creationId xmlns:a16="http://schemas.microsoft.com/office/drawing/2014/main" id="{6C9C6D19-73B0-AD4B-9D3D-32C196DE55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AB7CC024-8DE7-B74E-95C7-68CF11B06FD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79613" y="280988"/>
            <a:ext cx="6408737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lIns="54000" tIns="0" rIns="54000" bIns="0"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0F5D9B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XX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II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I международная научно-практическая конференция </a:t>
            </a:r>
            <a:br>
              <a:rPr lang="ru-RU" sz="16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НОВЫЕ ИНФОРМАЦИОННЫЕ ТЕХНОЛОГИИ В ОБРАЗОВАНИИ </a:t>
            </a:r>
            <a:endParaRPr lang="ru-RU" altLang="ru-RU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Рисунок 10">
            <a:extLst>
              <a:ext uri="{FF2B5EF4-FFF2-40B4-BE49-F238E27FC236}">
                <a16:creationId xmlns:a16="http://schemas.microsoft.com/office/drawing/2014/main" id="{784ACD06-AB26-CE4F-B2CC-086770CDEC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334963"/>
            <a:ext cx="5762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937FDB6-764B-AD4B-A9F8-3E5D1DD0CC9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885113" y="4156075"/>
            <a:ext cx="1077912" cy="739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</a:rPr>
              <a:t>31.01.2023</a:t>
            </a:r>
          </a:p>
          <a:p>
            <a:pPr algn="ctr" eaLnBrk="1" hangingPunct="1">
              <a:defRPr/>
            </a:pP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</a:rPr>
              <a:t>–</a:t>
            </a:r>
            <a:br>
              <a:rPr lang="ru-RU" altLang="ru-RU" sz="14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</a:rPr>
              <a:t>01.02.2023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00200"/>
            <a:ext cx="6136318" cy="369332"/>
          </a:xfrm>
        </p:spPr>
        <p:txBody>
          <a:bodyPr anchor="b"/>
          <a:lstStyle>
            <a:lvl1pPr algn="l">
              <a:defRPr sz="2400">
                <a:solidFill>
                  <a:srgbClr val="F1AF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701925"/>
            <a:ext cx="7029400" cy="1243013"/>
          </a:xfrm>
        </p:spPr>
        <p:txBody>
          <a:bodyPr/>
          <a:lstStyle>
            <a:lvl1pPr marL="0" indent="0" algn="l">
              <a:buNone/>
              <a:defRPr sz="1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209689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>
            <a:extLst>
              <a:ext uri="{FF2B5EF4-FFF2-40B4-BE49-F238E27FC236}">
                <a16:creationId xmlns:a16="http://schemas.microsoft.com/office/drawing/2014/main" id="{D3376FFB-838A-EA40-9A7C-A318FBE475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EEDAC3CB-7C24-2B48-AF2C-1F3328F9E2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79613" y="280988"/>
            <a:ext cx="6408737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lIns="54000" tIns="0" rIns="54000" bIns="0"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0F5D9B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XX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II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I международная научно-практическая конференция </a:t>
            </a:r>
            <a:br>
              <a:rPr lang="ru-RU" sz="16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НОВЫЕ ИНФОРМАЦИОННЫЕ ТЕХНОЛОГИИ В ОБРАЗОВАНИИ </a:t>
            </a:r>
            <a:endParaRPr lang="ru-RU" altLang="ru-RU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Рисунок 10">
            <a:extLst>
              <a:ext uri="{FF2B5EF4-FFF2-40B4-BE49-F238E27FC236}">
                <a16:creationId xmlns:a16="http://schemas.microsoft.com/office/drawing/2014/main" id="{FE5C8600-133C-4A4D-B957-DA6B3EEA97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334963"/>
            <a:ext cx="5762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A3904ED-ED05-7145-92CA-C87253D92C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885113" y="4156075"/>
            <a:ext cx="1077912" cy="739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</a:rPr>
              <a:t>31.01.2023</a:t>
            </a:r>
          </a:p>
          <a:p>
            <a:pPr algn="ctr" eaLnBrk="1" hangingPunct="1">
              <a:defRPr/>
            </a:pP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</a:rPr>
              <a:t>–</a:t>
            </a:r>
            <a:br>
              <a:rPr lang="ru-RU" altLang="ru-RU" sz="14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altLang="ru-RU" sz="1400" b="1" dirty="0">
                <a:solidFill>
                  <a:schemeClr val="bg2">
                    <a:lumMod val="50000"/>
                  </a:schemeClr>
                </a:solidFill>
              </a:rPr>
              <a:t>01.02.2023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00200"/>
            <a:ext cx="6136318" cy="369332"/>
          </a:xfrm>
        </p:spPr>
        <p:txBody>
          <a:bodyPr anchor="b"/>
          <a:lstStyle>
            <a:lvl1pPr algn="l">
              <a:defRPr sz="2400">
                <a:solidFill>
                  <a:srgbClr val="F1AF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701925"/>
            <a:ext cx="7029400" cy="1243013"/>
          </a:xfrm>
        </p:spPr>
        <p:txBody>
          <a:bodyPr/>
          <a:lstStyle>
            <a:lvl1pPr marL="0" indent="0" algn="l">
              <a:buNone/>
              <a:defRPr sz="1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7457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0000" y="339725"/>
            <a:ext cx="6913175" cy="369888"/>
          </a:xfrm>
        </p:spPr>
        <p:txBody>
          <a:bodyPr/>
          <a:lstStyle>
            <a:lvl1pPr>
              <a:defRPr baseline="0">
                <a:solidFill>
                  <a:srgbClr val="F1AF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438275"/>
            <a:ext cx="8642350" cy="2933700"/>
          </a:xfrm>
        </p:spPr>
        <p:txBody>
          <a:bodyPr/>
          <a:lstStyle>
            <a:lvl1pPr>
              <a:buClr>
                <a:srgbClr val="F1AF00"/>
              </a:buClr>
              <a:defRPr/>
            </a:lvl1pPr>
            <a:lvl2pPr>
              <a:buClr>
                <a:srgbClr val="F1AF00"/>
              </a:buClr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B149DE5C-BA9C-9F49-8542-266C74C77A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31 января – 01 февраля 2023 года 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3B3ED901-5F67-3642-9DCF-61B6A50770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XX</a:t>
            </a:r>
            <a:r>
              <a:rPr lang="en-US" altLang="ru-RU"/>
              <a:t>II</a:t>
            </a:r>
            <a:r>
              <a:rPr lang="ru-RU" altLang="ru-RU"/>
              <a:t>I международная научно-практическая конференция</a:t>
            </a:r>
            <a:br>
              <a:rPr lang="ru-RU" altLang="ru-RU"/>
            </a:br>
            <a:r>
              <a:rPr lang="ru-RU" altLang="ru-RU" sz="900"/>
              <a:t>НОВЫЕ ИНФОРМАЦИОННЫЕ ТЕХНОЛОГИИ В ОБРАЗОВАНИИ</a:t>
            </a:r>
            <a:r>
              <a:rPr lang="ru-RU" altLang="ru-RU"/>
              <a:t> </a:t>
            </a: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76F27D63-596D-934A-A04A-083D6A74C7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B532F-6227-F44A-BE13-9C8697B083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8477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826" y="1260475"/>
            <a:ext cx="4248150" cy="619125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F1AF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0826" y="1879600"/>
            <a:ext cx="4248150" cy="263716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4264024" cy="61912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1AF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49" y="1879600"/>
            <a:ext cx="4264025" cy="263716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620000" y="340296"/>
            <a:ext cx="6913174" cy="369332"/>
          </a:xfrm>
        </p:spPr>
        <p:txBody>
          <a:bodyPr/>
          <a:lstStyle>
            <a:lvl1pPr>
              <a:defRPr baseline="0">
                <a:solidFill>
                  <a:srgbClr val="F1AF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91CD4116-644C-C048-A345-B5CA082B3E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31 января – 01 февраля 2023 года </a:t>
            </a:r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2239FEC6-F102-D54A-938A-3B03B7E84E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XX</a:t>
            </a:r>
            <a:r>
              <a:rPr lang="en-US" altLang="ru-RU"/>
              <a:t>II</a:t>
            </a:r>
            <a:r>
              <a:rPr lang="ru-RU" altLang="ru-RU"/>
              <a:t>I международная научно-практическая конференция</a:t>
            </a:r>
            <a:br>
              <a:rPr lang="ru-RU" altLang="ru-RU"/>
            </a:br>
            <a:r>
              <a:rPr lang="ru-RU" altLang="ru-RU" sz="900"/>
              <a:t>НОВЫЕ ИНФОРМАЦИОННЫЕ ТЕХНОЛОГИИ В ОБРАЗОВАНИИ</a:t>
            </a:r>
            <a:r>
              <a:rPr lang="ru-RU" altLang="ru-RU"/>
              <a:t> </a:t>
            </a: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D100D6BF-8BE3-3540-BE4B-4564A3E31C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F7469-0305-7E42-B2A5-A21A6C03E1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3673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0000" y="339725"/>
            <a:ext cx="6913175" cy="36988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250825" y="1438275"/>
            <a:ext cx="8642350" cy="2933700"/>
          </a:xfrm>
        </p:spPr>
        <p:txBody>
          <a:bodyPr/>
          <a:lstStyle>
            <a:lvl1pPr marL="0" indent="0" algn="l">
              <a:buNone/>
              <a:defRPr/>
            </a:lvl1pPr>
            <a:lvl2pPr marL="361950" indent="0" algn="l">
              <a:buNone/>
              <a:defRPr/>
            </a:lvl2pPr>
            <a:lvl3pPr marL="719137" indent="0" algn="l">
              <a:buNone/>
              <a:defRPr/>
            </a:lvl3pPr>
            <a:lvl4pPr marL="14097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A8CD4884-A501-C54B-B11E-2A5EFD318D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31 января – 01 февраля 2023 года 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40DCB0E1-35B2-0646-8D55-0FA7B802A5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XX</a:t>
            </a:r>
            <a:r>
              <a:rPr lang="en-US" altLang="ru-RU"/>
              <a:t>II</a:t>
            </a:r>
            <a:r>
              <a:rPr lang="ru-RU" altLang="ru-RU"/>
              <a:t>I международная научно-практическая конференция</a:t>
            </a:r>
            <a:br>
              <a:rPr lang="ru-RU" altLang="ru-RU"/>
            </a:br>
            <a:r>
              <a:rPr lang="ru-RU" altLang="ru-RU" sz="900"/>
              <a:t>НОВЫЕ ИНФОРМАЦИОННЫЕ ТЕХНОЛОГИИ В ОБРАЗОВАНИИ</a:t>
            </a:r>
            <a:r>
              <a:rPr lang="ru-RU" altLang="ru-RU"/>
              <a:t> </a:t>
            </a: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428BBD7E-9D75-D042-85EA-2A84FC1868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3987E-F15D-4D41-B218-43A5DCADEC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5890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20000" y="340296"/>
            <a:ext cx="6886188" cy="36933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A9E165A9-9304-074C-84EF-0CDC65D921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31 января – 01 февраля 2023 года 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49845FCF-A3EF-6A4E-8662-E44E0DD352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XX</a:t>
            </a:r>
            <a:r>
              <a:rPr lang="en-US" altLang="ru-RU"/>
              <a:t>II</a:t>
            </a:r>
            <a:r>
              <a:rPr lang="ru-RU" altLang="ru-RU"/>
              <a:t>I международная научно-практическая конференция</a:t>
            </a:r>
            <a:br>
              <a:rPr lang="ru-RU" altLang="ru-RU"/>
            </a:br>
            <a:r>
              <a:rPr lang="ru-RU" altLang="ru-RU" sz="900"/>
              <a:t>НОВЫЕ ИНФОРМАЦИОННЫЕ ТЕХНОЛОГИИ В ОБРАЗОВАНИИ</a:t>
            </a:r>
            <a:r>
              <a:rPr lang="ru-RU" altLang="ru-RU"/>
              <a:t> </a:t>
            </a:r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EDC21DB0-91FC-D243-B23F-4EFE3878C4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1A40D-78F3-AD4F-A957-7C9E7E53DC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7747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>
            <a:extLst>
              <a:ext uri="{FF2B5EF4-FFF2-40B4-BE49-F238E27FC236}">
                <a16:creationId xmlns:a16="http://schemas.microsoft.com/office/drawing/2014/main" id="{18437C7F-2D21-F849-8002-23D6757B4C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9">
            <a:extLst>
              <a:ext uri="{FF2B5EF4-FFF2-40B4-BE49-F238E27FC236}">
                <a16:creationId xmlns:a16="http://schemas.microsoft.com/office/drawing/2014/main" id="{85B9DEF8-F034-F64F-9E6C-F189CC43AC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038" y="501650"/>
            <a:ext cx="9239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Rectangle 11"/>
          <p:cNvSpPr>
            <a:spLocks noGrp="1" noChangeArrowheads="1"/>
          </p:cNvSpPr>
          <p:nvPr>
            <p:ph type="ctrTitle"/>
          </p:nvPr>
        </p:nvSpPr>
        <p:spPr bwMode="auto">
          <a:xfrm>
            <a:off x="251520" y="2095277"/>
            <a:ext cx="8640960" cy="549275"/>
          </a:xfrm>
          <a:prstGeom prst="rect">
            <a:avLst/>
          </a:prstGeom>
          <a:noFill/>
        </p:spPr>
        <p:txBody>
          <a:bodyPr/>
          <a:lstStyle>
            <a:lvl1pPr algn="ctr"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altLang="ru-RU" noProof="0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23912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A4159D8-3DE4-034A-A1E3-6AF45EDD90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339725"/>
            <a:ext cx="72009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0" rIns="5400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7">
            <a:extLst>
              <a:ext uri="{FF2B5EF4-FFF2-40B4-BE49-F238E27FC236}">
                <a16:creationId xmlns:a16="http://schemas.microsoft.com/office/drawing/2014/main" id="{24E422FF-6E26-944D-83F8-87758E9835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438275"/>
            <a:ext cx="5761038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</p:txBody>
      </p:sp>
      <p:sp>
        <p:nvSpPr>
          <p:cNvPr id="49165" name="Rectangle 13">
            <a:extLst>
              <a:ext uri="{FF2B5EF4-FFF2-40B4-BE49-F238E27FC236}">
                <a16:creationId xmlns:a16="http://schemas.microsoft.com/office/drawing/2014/main" id="{D68AAAF8-F8F2-754A-81E6-FDDCAF82530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5" y="4751388"/>
            <a:ext cx="2160588" cy="152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altLang="ru-RU"/>
              <a:t>31 января – 01 февраля 2023 года </a:t>
            </a:r>
          </a:p>
        </p:txBody>
      </p:sp>
      <p:sp>
        <p:nvSpPr>
          <p:cNvPr id="49166" name="Rectangle 14">
            <a:extLst>
              <a:ext uri="{FF2B5EF4-FFF2-40B4-BE49-F238E27FC236}">
                <a16:creationId xmlns:a16="http://schemas.microsoft.com/office/drawing/2014/main" id="{90B959CB-FA82-5743-A297-81AC95C940D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11413" y="4660900"/>
            <a:ext cx="5905500" cy="2619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1" hangingPunct="1">
              <a:defRPr sz="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altLang="ru-RU"/>
              <a:t>XX</a:t>
            </a:r>
            <a:r>
              <a:rPr lang="en-US" altLang="ru-RU"/>
              <a:t>II</a:t>
            </a:r>
            <a:r>
              <a:rPr lang="ru-RU" altLang="ru-RU"/>
              <a:t>I международная научно-практическая конференция</a:t>
            </a:r>
            <a:br>
              <a:rPr lang="ru-RU" altLang="ru-RU"/>
            </a:br>
            <a:r>
              <a:rPr lang="ru-RU" altLang="ru-RU" sz="900"/>
              <a:t>НОВЫЕ ИНФОРМАЦИОННЫЕ ТЕХНОЛОГИИ В ОБРАЗОВАНИИ</a:t>
            </a:r>
            <a:r>
              <a:rPr lang="ru-RU" altLang="ru-RU"/>
              <a:t> </a:t>
            </a:r>
          </a:p>
        </p:txBody>
      </p:sp>
      <p:sp>
        <p:nvSpPr>
          <p:cNvPr id="49167" name="Rectangle 15">
            <a:extLst>
              <a:ext uri="{FF2B5EF4-FFF2-40B4-BE49-F238E27FC236}">
                <a16:creationId xmlns:a16="http://schemas.microsoft.com/office/drawing/2014/main" id="{B473D566-EE0A-0747-A5F0-4557F1F0C38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3" y="4741863"/>
            <a:ext cx="765175" cy="152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000" b="1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857333E9-0A4E-4245-A78A-9BBDE3F461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31" name="Line 16">
            <a:extLst>
              <a:ext uri="{FF2B5EF4-FFF2-40B4-BE49-F238E27FC236}">
                <a16:creationId xmlns:a16="http://schemas.microsoft.com/office/drawing/2014/main" id="{FEDF8C02-E374-A340-B14A-AA0DF72461C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50825" y="4589463"/>
            <a:ext cx="8642350" cy="0"/>
          </a:xfrm>
          <a:prstGeom prst="line">
            <a:avLst/>
          </a:prstGeom>
          <a:noFill/>
          <a:ln w="9525">
            <a:solidFill>
              <a:srgbClr val="F1A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32" name="Рисунок 2">
            <a:extLst>
              <a:ext uri="{FF2B5EF4-FFF2-40B4-BE49-F238E27FC236}">
                <a16:creationId xmlns:a16="http://schemas.microsoft.com/office/drawing/2014/main" id="{3EEC06B1-3F92-3047-83E6-ABA4949659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33363"/>
            <a:ext cx="863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17" r:id="rId5"/>
    <p:sldLayoutId id="2147484018" r:id="rId6"/>
    <p:sldLayoutId id="2147484019" r:id="rId7"/>
    <p:sldLayoutId id="2147484020" r:id="rId8"/>
    <p:sldLayoutId id="2147484025" r:id="rId9"/>
    <p:sldLayoutId id="2147484026" r:id="rId10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F1AF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1AF00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1AF00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1AF00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1AF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0F5D9B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0F5D9B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0F5D9B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0F5D9B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82563" indent="-182563" algn="l" rtl="0" eaLnBrk="0" fontAlgn="base" hangingPunct="0">
        <a:spcBef>
          <a:spcPct val="35000"/>
        </a:spcBef>
        <a:spcAft>
          <a:spcPct val="0"/>
        </a:spcAft>
        <a:buClr>
          <a:srgbClr val="F1AF00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177800" algn="l" rtl="0" eaLnBrk="0" fontAlgn="base" hangingPunct="0">
        <a:spcBef>
          <a:spcPct val="35000"/>
        </a:spcBef>
        <a:spcAft>
          <a:spcPct val="0"/>
        </a:spcAft>
        <a:buClr>
          <a:srgbClr val="F1AF00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98525" indent="-179388" algn="l" rtl="0" eaLnBrk="0" fontAlgn="base" hangingPunct="0">
        <a:spcBef>
          <a:spcPct val="35000"/>
        </a:spcBef>
        <a:spcAft>
          <a:spcPct val="0"/>
        </a:spcAft>
        <a:buClr>
          <a:schemeClr val="bg2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38300" indent="-228600" algn="l" rtl="0" eaLnBrk="0" fontAlgn="base" hangingPunct="0">
        <a:spcBef>
          <a:spcPct val="35000"/>
        </a:spcBef>
        <a:spcAft>
          <a:spcPct val="0"/>
        </a:spcAft>
        <a:buClr>
          <a:schemeClr val="bg2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35000"/>
        </a:spcBef>
        <a:spcAft>
          <a:spcPct val="0"/>
        </a:spcAft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online.piktomir.ru/k/index.html#worlds/60017fed25c343000d9880c4/games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online.piktomir.ru/k/index.html#worlds/60017fed25c343000d9880c4/games" TargetMode="Externa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0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" Type="http://schemas.openxmlformats.org/officeDocument/2006/relationships/image" Target="../media/image40.png"/><Relationship Id="rId21" Type="http://schemas.openxmlformats.org/officeDocument/2006/relationships/image" Target="../media/image44.png"/><Relationship Id="rId7" Type="http://schemas.openxmlformats.org/officeDocument/2006/relationships/image" Target="../media/image370.png"/><Relationship Id="rId12" Type="http://schemas.openxmlformats.org/officeDocument/2006/relationships/customXml" Target="../ink/ink5.xml"/><Relationship Id="rId17" Type="http://schemas.openxmlformats.org/officeDocument/2006/relationships/image" Target="../media/image420.png"/><Relationship Id="rId25" Type="http://schemas.openxmlformats.org/officeDocument/2006/relationships/image" Target="../media/image46.png"/><Relationship Id="rId33" Type="http://schemas.openxmlformats.org/officeDocument/2006/relationships/image" Target="../media/image50.png"/><Relationship Id="rId2" Type="http://schemas.openxmlformats.org/officeDocument/2006/relationships/image" Target="../media/image39.png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10.xml"/><Relationship Id="rId6" Type="http://schemas.openxmlformats.org/officeDocument/2006/relationships/customXml" Target="../ink/ink2.xml"/><Relationship Id="rId11" Type="http://schemas.openxmlformats.org/officeDocument/2006/relationships/image" Target="../media/image390.png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5" Type="http://schemas.openxmlformats.org/officeDocument/2006/relationships/image" Target="../media/image360.png"/><Relationship Id="rId15" Type="http://schemas.openxmlformats.org/officeDocument/2006/relationships/image" Target="../media/image410.png"/><Relationship Id="rId23" Type="http://schemas.openxmlformats.org/officeDocument/2006/relationships/image" Target="../media/image45.png"/><Relationship Id="rId28" Type="http://schemas.openxmlformats.org/officeDocument/2006/relationships/customXml" Target="../ink/ink13.xml"/><Relationship Id="rId10" Type="http://schemas.openxmlformats.org/officeDocument/2006/relationships/customXml" Target="../ink/ink4.xml"/><Relationship Id="rId19" Type="http://schemas.openxmlformats.org/officeDocument/2006/relationships/image" Target="../media/image43.png"/><Relationship Id="rId31" Type="http://schemas.openxmlformats.org/officeDocument/2006/relationships/image" Target="../media/image49.png"/><Relationship Id="rId4" Type="http://schemas.openxmlformats.org/officeDocument/2006/relationships/customXml" Target="../ink/ink1.xml"/><Relationship Id="rId9" Type="http://schemas.openxmlformats.org/officeDocument/2006/relationships/image" Target="../media/image380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47.png"/><Relationship Id="rId30" Type="http://schemas.openxmlformats.org/officeDocument/2006/relationships/customXml" Target="../ink/ink14.xml"/><Relationship Id="rId8" Type="http://schemas.openxmlformats.org/officeDocument/2006/relationships/customXml" Target="../ink/ink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70.png"/><Relationship Id="rId5" Type="http://schemas.openxmlformats.org/officeDocument/2006/relationships/customXml" Target="../ink/ink17.xml"/><Relationship Id="rId4" Type="http://schemas.openxmlformats.org/officeDocument/2006/relationships/image" Target="../media/image66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13" Type="http://schemas.openxmlformats.org/officeDocument/2006/relationships/image" Target="../media/image740.png"/><Relationship Id="rId18" Type="http://schemas.openxmlformats.org/officeDocument/2006/relationships/customXml" Target="../ink/ink25.xml"/><Relationship Id="rId3" Type="http://schemas.openxmlformats.org/officeDocument/2006/relationships/image" Target="../media/image86.png"/><Relationship Id="rId21" Type="http://schemas.openxmlformats.org/officeDocument/2006/relationships/image" Target="../media/image780.png"/><Relationship Id="rId7" Type="http://schemas.openxmlformats.org/officeDocument/2006/relationships/image" Target="../media/image710.png"/><Relationship Id="rId12" Type="http://schemas.openxmlformats.org/officeDocument/2006/relationships/customXml" Target="../ink/ink22.xml"/><Relationship Id="rId17" Type="http://schemas.openxmlformats.org/officeDocument/2006/relationships/image" Target="../media/image760.png"/><Relationship Id="rId2" Type="http://schemas.openxmlformats.org/officeDocument/2006/relationships/notesSlide" Target="../notesSlides/notesSlide3.xml"/><Relationship Id="rId16" Type="http://schemas.openxmlformats.org/officeDocument/2006/relationships/customXml" Target="../ink/ink24.xml"/><Relationship Id="rId20" Type="http://schemas.openxmlformats.org/officeDocument/2006/relationships/customXml" Target="../ink/ink26.xml"/><Relationship Id="rId1" Type="http://schemas.openxmlformats.org/officeDocument/2006/relationships/slideLayout" Target="../slideLayouts/slideLayout10.xml"/><Relationship Id="rId6" Type="http://schemas.openxmlformats.org/officeDocument/2006/relationships/customXml" Target="../ink/ink19.xml"/><Relationship Id="rId11" Type="http://schemas.openxmlformats.org/officeDocument/2006/relationships/image" Target="../media/image730.png"/><Relationship Id="rId5" Type="http://schemas.openxmlformats.org/officeDocument/2006/relationships/image" Target="../media/image700.png"/><Relationship Id="rId15" Type="http://schemas.openxmlformats.org/officeDocument/2006/relationships/image" Target="../media/image750.png"/><Relationship Id="rId10" Type="http://schemas.openxmlformats.org/officeDocument/2006/relationships/customXml" Target="../ink/ink21.xml"/><Relationship Id="rId19" Type="http://schemas.openxmlformats.org/officeDocument/2006/relationships/image" Target="../media/image770.png"/><Relationship Id="rId4" Type="http://schemas.openxmlformats.org/officeDocument/2006/relationships/customXml" Target="../ink/ink18.xml"/><Relationship Id="rId9" Type="http://schemas.openxmlformats.org/officeDocument/2006/relationships/image" Target="../media/image720.png"/><Relationship Id="rId14" Type="http://schemas.openxmlformats.org/officeDocument/2006/relationships/customXml" Target="../ink/ink2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mailto:chet@1c.ru" TargetMode="External"/><Relationship Id="rId2" Type="http://schemas.openxmlformats.org/officeDocument/2006/relationships/hyperlink" Target="mailto:akvn@1c.ru" TargetMode="Externa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7DC43B5-7A3B-6B46-813D-DC328BCFCB40}"/>
              </a:ext>
            </a:extLst>
          </p:cNvPr>
          <p:cNvSpPr/>
          <p:nvPr/>
        </p:nvSpPr>
        <p:spPr>
          <a:xfrm>
            <a:off x="7861300" y="4191000"/>
            <a:ext cx="1174750" cy="638175"/>
          </a:xfrm>
          <a:prstGeom prst="rect">
            <a:avLst/>
          </a:prstGeom>
          <a:solidFill>
            <a:srgbClr val="FFD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2E93616-77F8-B247-8510-F55EF5AB6DF1}"/>
              </a:ext>
            </a:extLst>
          </p:cNvPr>
          <p:cNvSpPr/>
          <p:nvPr/>
        </p:nvSpPr>
        <p:spPr>
          <a:xfrm>
            <a:off x="1979613" y="123825"/>
            <a:ext cx="6624637" cy="798513"/>
          </a:xfrm>
          <a:prstGeom prst="rect">
            <a:avLst/>
          </a:prstGeom>
          <a:solidFill>
            <a:srgbClr val="DCD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291" name="Заголовок 4">
            <a:extLst>
              <a:ext uri="{FF2B5EF4-FFF2-40B4-BE49-F238E27FC236}">
                <a16:creationId xmlns:a16="http://schemas.microsoft.com/office/drawing/2014/main" id="{AFBB168C-BBC3-FF41-801F-4F555802861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71550" y="2418001"/>
            <a:ext cx="7272858" cy="861774"/>
          </a:xfrm>
        </p:spPr>
        <p:txBody>
          <a:bodyPr/>
          <a:lstStyle/>
          <a:p>
            <a:pPr eaLnBrk="1" hangingPunct="1"/>
            <a:r>
              <a:rPr lang="ru-RU" sz="2800" b="0" dirty="0"/>
              <a:t>Методические рекомендации </a:t>
            </a:r>
            <a:br>
              <a:rPr lang="ru-RU" sz="2800" b="0" dirty="0"/>
            </a:br>
            <a:r>
              <a:rPr lang="ru-RU" sz="2800" b="0" dirty="0"/>
              <a:t>по подготовке к ВПР</a:t>
            </a:r>
            <a:endParaRPr lang="ru-RU" altLang="ru-RU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55CB717-E346-D948-ADF0-A4A7A6226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3" y="142082"/>
            <a:ext cx="7686675" cy="229552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BB23A9-B718-FA4A-88E2-57D9CD3E7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88" y="1075531"/>
            <a:ext cx="7667625" cy="22574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6CA3A7-30A4-894F-885B-4B582A863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188" y="2005807"/>
            <a:ext cx="7667625" cy="23526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070FB8-7C28-744A-8DB9-CFF59BE240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2851" y="2917032"/>
            <a:ext cx="7658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867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D7C3CA-20CA-554B-9834-B01A7BE49D4C}"/>
              </a:ext>
            </a:extLst>
          </p:cNvPr>
          <p:cNvSpPr txBox="1"/>
          <p:nvPr/>
        </p:nvSpPr>
        <p:spPr>
          <a:xfrm>
            <a:off x="369651" y="1536970"/>
            <a:ext cx="83788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Задания 11 – 15  без изменений.</a:t>
            </a:r>
          </a:p>
          <a:p>
            <a:r>
              <a:rPr lang="ru-RU" i="1" dirty="0"/>
              <a:t>Важное замечание</a:t>
            </a:r>
            <a:r>
              <a:rPr lang="ru-RU" dirty="0"/>
              <a:t>.</a:t>
            </a:r>
          </a:p>
          <a:p>
            <a:r>
              <a:rPr lang="ru-RU" dirty="0"/>
              <a:t>В КИМ 2025 г. заданию 15 соответствует задание 15.1 из КИМ 2024 г., а заданию 16 – задание 15.2 из КИМ 2024 г. Таким образом, количество заданий в работе увеличилось с 15 до 16, а задание 15 перестало быть альтернативным.</a:t>
            </a:r>
          </a:p>
          <a:p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EECEE9E-135C-2242-9B61-5409B052F9CA}"/>
              </a:ext>
            </a:extLst>
          </p:cNvPr>
          <p:cNvSpPr txBox="1">
            <a:spLocks/>
          </p:cNvSpPr>
          <p:nvPr/>
        </p:nvSpPr>
        <p:spPr>
          <a:xfrm>
            <a:off x="1620000" y="340003"/>
            <a:ext cx="6913175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1AF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ВПР 1 курс. Анализ заданий 11 – 15 </a:t>
            </a:r>
          </a:p>
        </p:txBody>
      </p:sp>
    </p:spTree>
    <p:extLst>
      <p:ext uri="{BB962C8B-B14F-4D97-AF65-F5344CB8AC3E}">
        <p14:creationId xmlns:p14="http://schemas.microsoft.com/office/powerpoint/2010/main" val="4159073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4F8F263-740B-4A40-8AB0-7DD1B9004C13}"/>
              </a:ext>
            </a:extLst>
          </p:cNvPr>
          <p:cNvSpPr/>
          <p:nvPr/>
        </p:nvSpPr>
        <p:spPr>
          <a:xfrm>
            <a:off x="346130" y="4588768"/>
            <a:ext cx="8774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2"/>
              </a:rPr>
              <a:t>https://online.piktomir.ru/k/index.html#worlds/60017fed25c343000d9880c4/games</a:t>
            </a:r>
            <a:r>
              <a:rPr lang="ru-RU" dirty="0"/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87EABF-8886-4341-AC68-019CC0E59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746" y="30002"/>
            <a:ext cx="6820116" cy="29025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D29E13-082E-0648-8488-318639EB79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509" y="2140496"/>
            <a:ext cx="4417491" cy="237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820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4F8F263-740B-4A40-8AB0-7DD1B9004C13}"/>
              </a:ext>
            </a:extLst>
          </p:cNvPr>
          <p:cNvSpPr/>
          <p:nvPr/>
        </p:nvSpPr>
        <p:spPr>
          <a:xfrm>
            <a:off x="346130" y="4588768"/>
            <a:ext cx="8774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2"/>
              </a:rPr>
              <a:t>https://online.piktomir.ru/k/index.html#worlds/60017fed25c343000d9880c4/games</a:t>
            </a:r>
            <a:r>
              <a:rPr lang="ru-RU" dirty="0"/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38CB3F-867C-AC49-90CB-8A1E3E22AA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198" b="54630"/>
          <a:stretch/>
        </p:blipFill>
        <p:spPr>
          <a:xfrm>
            <a:off x="107504" y="109874"/>
            <a:ext cx="2808312" cy="141135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8F5E3A6-D06A-F443-895C-CC89CC558F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868" t="55450" r="-670" b="5729"/>
          <a:stretch/>
        </p:blipFill>
        <p:spPr>
          <a:xfrm>
            <a:off x="107504" y="1652923"/>
            <a:ext cx="2808312" cy="12076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02B624E-03E7-E249-86A9-DD5BC1AF65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781" t="6494" r="-583" b="48136"/>
          <a:stretch/>
        </p:blipFill>
        <p:spPr>
          <a:xfrm>
            <a:off x="107504" y="2973711"/>
            <a:ext cx="2808312" cy="141135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36E304-6FC3-D64A-A746-633B692BCB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1539788"/>
            <a:ext cx="774452" cy="7744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4A6227F-0B0D-CF49-A0A7-AF37D75A15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56" y="955959"/>
            <a:ext cx="5301331" cy="2601580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704237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C954255F-97B4-EB4E-8E57-0AAD361C8F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814828"/>
              </p:ext>
            </p:extLst>
          </p:nvPr>
        </p:nvGraphicFramePr>
        <p:xfrm>
          <a:off x="307938" y="988368"/>
          <a:ext cx="8528124" cy="408471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08530">
                  <a:extLst>
                    <a:ext uri="{9D8B030D-6E8A-4147-A177-3AD203B41FA5}">
                      <a16:colId xmlns:a16="http://schemas.microsoft.com/office/drawing/2014/main" val="2628590621"/>
                    </a:ext>
                  </a:extLst>
                </a:gridCol>
                <a:gridCol w="2277917">
                  <a:extLst>
                    <a:ext uri="{9D8B030D-6E8A-4147-A177-3AD203B41FA5}">
                      <a16:colId xmlns:a16="http://schemas.microsoft.com/office/drawing/2014/main" val="3262733870"/>
                    </a:ext>
                  </a:extLst>
                </a:gridCol>
                <a:gridCol w="5241677">
                  <a:extLst>
                    <a:ext uri="{9D8B030D-6E8A-4147-A177-3AD203B41FA5}">
                      <a16:colId xmlns:a16="http://schemas.microsoft.com/office/drawing/2014/main" val="991286312"/>
                    </a:ext>
                  </a:extLst>
                </a:gridCol>
              </a:tblGrid>
              <a:tr h="35137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Ранг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№ задания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Проверяемые результаты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633774"/>
                  </a:ext>
                </a:extLst>
              </a:tr>
              <a:tr h="37333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rtl="0" fontAlgn="ctr">
                        <a:spcBef>
                          <a:spcPts val="600"/>
                        </a:spcBef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Поиск объема информации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752558"/>
                  </a:ext>
                </a:extLst>
              </a:tr>
              <a:tr h="37333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rtl="0" fontAlgn="ctr">
                        <a:spcBef>
                          <a:spcPts val="600"/>
                        </a:spcBef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Декодирование последовательности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835504"/>
                  </a:ext>
                </a:extLst>
              </a:tr>
              <a:tr h="37333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rtl="0" fontAlgn="ctr">
                        <a:spcBef>
                          <a:spcPts val="600"/>
                        </a:spcBef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Знание принципов адресации в сети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727724"/>
                  </a:ext>
                </a:extLst>
              </a:tr>
              <a:tr h="37333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rtl="0" fontAlgn="ctr">
                        <a:spcBef>
                          <a:spcPts val="600"/>
                        </a:spcBef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Анализ простых алгоритмов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576551"/>
                  </a:ext>
                </a:extLst>
              </a:tr>
              <a:tr h="37333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4, 9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rtl="0" fontAlgn="ctr">
                        <a:spcBef>
                          <a:spcPts val="600"/>
                        </a:spcBef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Моделирование на графах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389997"/>
                  </a:ext>
                </a:extLst>
              </a:tr>
              <a:tr h="37333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3, 6, 8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rtl="0" fontAlgn="ctr">
                        <a:spcBef>
                          <a:spcPts val="600"/>
                        </a:spcBef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Применение знаний алгебры логики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728108"/>
                  </a:ext>
                </a:extLst>
              </a:tr>
              <a:tr h="37333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rtl="0" fontAlgn="ctr">
                        <a:spcBef>
                          <a:spcPts val="600"/>
                        </a:spcBef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Перевод в различные системы счисления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588233"/>
                  </a:ext>
                </a:extLst>
              </a:tr>
              <a:tr h="37333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11, 12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rtl="0" fontAlgn="ctr">
                        <a:spcBef>
                          <a:spcPts val="600"/>
                        </a:spcBef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ИКТ: работа с файлами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539129"/>
                  </a:ext>
                </a:extLst>
              </a:tr>
              <a:tr h="37333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13 14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rtl="0" fontAlgn="ctr">
                        <a:spcBef>
                          <a:spcPts val="600"/>
                        </a:spcBef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ИКТ: тексты, презентации, таблицы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993477"/>
                  </a:ext>
                </a:extLst>
              </a:tr>
              <a:tr h="37333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15.1, 15.2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rtl="0" fontAlgn="ctr">
                        <a:spcBef>
                          <a:spcPts val="600"/>
                        </a:spcBef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Разработка алгоритмов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482716"/>
                  </a:ext>
                </a:extLst>
              </a:tr>
            </a:tbl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E2B011A-1507-CE4B-A1D1-9A77BDC71C91}"/>
              </a:ext>
            </a:extLst>
          </p:cNvPr>
          <p:cNvSpPr txBox="1">
            <a:spLocks/>
          </p:cNvSpPr>
          <p:nvPr/>
        </p:nvSpPr>
        <p:spPr>
          <a:xfrm>
            <a:off x="1620000" y="340003"/>
            <a:ext cx="6913175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1AF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ВПР 1 курс. Маршрутный лист</a:t>
            </a:r>
          </a:p>
        </p:txBody>
      </p:sp>
    </p:spTree>
    <p:extLst>
      <p:ext uri="{BB962C8B-B14F-4D97-AF65-F5344CB8AC3E}">
        <p14:creationId xmlns:p14="http://schemas.microsoft.com/office/powerpoint/2010/main" val="862473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12EA1D3-B365-0D4A-831A-6D172DF32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96480"/>
            <a:ext cx="2882900" cy="161290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29EF64B-8D06-4F49-8399-7AE5780D93D5}"/>
              </a:ext>
            </a:extLst>
          </p:cNvPr>
          <p:cNvSpPr txBox="1">
            <a:spLocks/>
          </p:cNvSpPr>
          <p:nvPr/>
        </p:nvSpPr>
        <p:spPr>
          <a:xfrm>
            <a:off x="1620000" y="340003"/>
            <a:ext cx="6913175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1AF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Расположение материалов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7BC958A-E41C-3540-B3D0-ACD8BC008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987654"/>
            <a:ext cx="4644008" cy="41574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A65C1A-82E3-7249-B3C1-CDD84F935021}"/>
              </a:ext>
            </a:extLst>
          </p:cNvPr>
          <p:cNvSpPr txBox="1"/>
          <p:nvPr/>
        </p:nvSpPr>
        <p:spPr>
          <a:xfrm>
            <a:off x="175408" y="952217"/>
            <a:ext cx="43086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Библиотека/</a:t>
            </a:r>
          </a:p>
          <a:p>
            <a:r>
              <a:rPr lang="ru-RU" dirty="0"/>
              <a:t>          Информатика СПО (БУ) </a:t>
            </a:r>
            <a:r>
              <a:rPr lang="ru-RU" dirty="0" err="1"/>
              <a:t>Босова</a:t>
            </a:r>
            <a:r>
              <a:rPr lang="ru-RU" dirty="0"/>
              <a:t>/</a:t>
            </a:r>
          </a:p>
          <a:p>
            <a:r>
              <a:rPr lang="ru-RU" dirty="0"/>
              <a:t>	Онлайн тесты 1 курс/…</a:t>
            </a:r>
          </a:p>
        </p:txBody>
      </p:sp>
    </p:spTree>
    <p:extLst>
      <p:ext uri="{BB962C8B-B14F-4D97-AF65-F5344CB8AC3E}">
        <p14:creationId xmlns:p14="http://schemas.microsoft.com/office/powerpoint/2010/main" val="4133255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0B158370-71A9-8343-ADE4-838DF1FF72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908252"/>
              </p:ext>
            </p:extLst>
          </p:nvPr>
        </p:nvGraphicFramePr>
        <p:xfrm>
          <a:off x="42640" y="12700"/>
          <a:ext cx="4536504" cy="537341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567085">
                  <a:extLst>
                    <a:ext uri="{9D8B030D-6E8A-4147-A177-3AD203B41FA5}">
                      <a16:colId xmlns:a16="http://schemas.microsoft.com/office/drawing/2014/main" val="3039178672"/>
                    </a:ext>
                  </a:extLst>
                </a:gridCol>
                <a:gridCol w="969419">
                  <a:extLst>
                    <a:ext uri="{9D8B030D-6E8A-4147-A177-3AD203B41FA5}">
                      <a16:colId xmlns:a16="http://schemas.microsoft.com/office/drawing/2014/main" val="329556221"/>
                    </a:ext>
                  </a:extLst>
                </a:gridCol>
              </a:tblGrid>
              <a:tr h="2210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Название теста к теме занятия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80" marR="158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Параграф пособия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80" marR="158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752453"/>
                  </a:ext>
                </a:extLst>
              </a:tr>
              <a:tr h="10548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Глава 1. Информация и информационные процессы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80" marR="158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365588"/>
                  </a:ext>
                </a:extLst>
              </a:tr>
              <a:tr h="2210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Информация. Информационная грамотность и информационная культура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80" marR="158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§1 (часть 1)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80" marR="158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64111"/>
                  </a:ext>
                </a:extLst>
              </a:tr>
              <a:tr h="1105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Подходы к измерению информации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80" marR="158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§2 (часть 1)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80" marR="158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056946"/>
                  </a:ext>
                </a:extLst>
              </a:tr>
              <a:tr h="2210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Информационные связи в системах различной природы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80" marR="158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§3 (часть 1)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80" marR="158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829242"/>
                  </a:ext>
                </a:extLst>
              </a:tr>
              <a:tr h="1105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Обработка информации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80" marR="158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§4 (часть 1)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80" marR="158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536962"/>
                  </a:ext>
                </a:extLst>
              </a:tr>
              <a:tr h="1105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Передача и хранение информации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80" marR="158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§5 (часть 1)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80" marR="158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815800"/>
                  </a:ext>
                </a:extLst>
              </a:tr>
              <a:tr h="1105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Итоговое тестирование по главе 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80" marR="158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§1-5 (часть 1)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80" marR="158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591873"/>
                  </a:ext>
                </a:extLst>
              </a:tr>
              <a:tr h="10548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Глава 2. Компьютер и его программное обеспечение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80" marR="158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119169"/>
                  </a:ext>
                </a:extLst>
              </a:tr>
              <a:tr h="1105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История развития ВТ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80" marR="158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§6 (часть 1)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80" marR="158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570996"/>
                  </a:ext>
                </a:extLst>
              </a:tr>
              <a:tr h="1105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Основополагающие принципы устройства ЭВМ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80" marR="158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§7 (часть 1)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80" marR="158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435284"/>
                  </a:ext>
                </a:extLst>
              </a:tr>
              <a:tr h="1105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Программное обеспечение компьютера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80" marR="158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§8 (часть 1)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80" marR="158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039251"/>
                  </a:ext>
                </a:extLst>
              </a:tr>
              <a:tr h="1105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Файловая система компьютера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80" marR="158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§9 (часть 1)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80" marR="158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492662"/>
                  </a:ext>
                </a:extLst>
              </a:tr>
              <a:tr h="1105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Итоговое тестирование по главе 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80" marR="158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§6-9 (часть 1)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80" marR="158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220777"/>
                  </a:ext>
                </a:extLst>
              </a:tr>
              <a:tr h="10548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Глава 3. Представление информации в компьютере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80" marR="158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362941"/>
                  </a:ext>
                </a:extLst>
              </a:tr>
              <a:tr h="1105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Представление чисел в позиционных СС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80" marR="158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§10 (часть 1)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80" marR="158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40716"/>
                  </a:ext>
                </a:extLst>
              </a:tr>
              <a:tr h="2210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Перевод чисел из одной системы счисления в другую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80" marR="158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§11 (часть 1)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80" marR="158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593729"/>
                  </a:ext>
                </a:extLst>
              </a:tr>
              <a:tr h="2210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Арифметические операции в позиционных системах счисления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80" marR="158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§12 (часть 1)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80" marR="158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572558"/>
                  </a:ext>
                </a:extLst>
              </a:tr>
              <a:tr h="1105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Представление чисел в компьютере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80" marR="158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§13 (часть 1)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80" marR="158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872032"/>
                  </a:ext>
                </a:extLst>
              </a:tr>
              <a:tr h="1105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Кодирование текстовой информации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80" marR="158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§14 (часть 1)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80" marR="158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846968"/>
                  </a:ext>
                </a:extLst>
              </a:tr>
              <a:tr h="1105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Кодирование графической информации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80" marR="158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§15 (часть 1)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80" marR="158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112907"/>
                  </a:ext>
                </a:extLst>
              </a:tr>
              <a:tr h="1105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Кодирование звуковой информации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80" marR="158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§16 (часть 1)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80" marR="158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631658"/>
                  </a:ext>
                </a:extLst>
              </a:tr>
              <a:tr h="2210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Итоговое тестирование по главе 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80" marR="158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§10-16 (часть 1)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80" marR="158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532730"/>
                  </a:ext>
                </a:extLst>
              </a:tr>
              <a:tr h="10548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Глава 4. Элементы теории множеств и алгебры логики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80" marR="158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657035"/>
                  </a:ext>
                </a:extLst>
              </a:tr>
              <a:tr h="1105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Некоторые сведения из теории множеств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80" marR="158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§17 (часть 1)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80" marR="158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730921"/>
                  </a:ext>
                </a:extLst>
              </a:tr>
              <a:tr h="1105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Алгебра логики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80" marR="158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§18 (часть 1)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80" marR="158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852038"/>
                  </a:ext>
                </a:extLst>
              </a:tr>
              <a:tr h="1105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Таблицы истинности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80" marR="158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§19 (часть 1)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80" marR="158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60809"/>
                  </a:ext>
                </a:extLst>
              </a:tr>
              <a:tr h="2210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Основные законы алгебры логики. Преобразование логических выражений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80" marR="158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§20 (часть 1)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80" marR="158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522845"/>
                  </a:ext>
                </a:extLst>
              </a:tr>
              <a:tr h="1105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Элементы схемотехники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80" marR="158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§21 (часть 1)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80" marR="158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042884"/>
                  </a:ext>
                </a:extLst>
              </a:tr>
              <a:tr h="1105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Логические задачи и способы их решения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80" marR="158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§22 (часть 1)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80" marR="158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781666"/>
                  </a:ext>
                </a:extLst>
              </a:tr>
              <a:tr h="2210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Итоговое тестирование по главе 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80" marR="158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§17-22 (часть 1)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80" marR="158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993698"/>
                  </a:ext>
                </a:extLst>
              </a:tr>
              <a:tr h="16876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Глава 5. Современные технологии создания и обработки информационных объектов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80" marR="158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249820"/>
                  </a:ext>
                </a:extLst>
              </a:tr>
              <a:tr h="1105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Текстовые документы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80" marR="158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§23 (часть 1)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80" marR="158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429116"/>
                  </a:ext>
                </a:extLst>
              </a:tr>
              <a:tr h="1105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Объекты компьютерной графики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80" marR="158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§24 (часть 1)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80" marR="158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841761"/>
                  </a:ext>
                </a:extLst>
              </a:tr>
              <a:tr h="1105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Компьютерные презентации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80" marR="158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§25 (часть 1)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80" marR="158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729757"/>
                  </a:ext>
                </a:extLst>
              </a:tr>
              <a:tr h="2210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Итоговое тестирование по главе 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80" marR="158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§23-25 (часть 1)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5880" marR="158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30767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1D4D068-DAB3-D847-BF88-A934B63BD1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049720"/>
              </p:ext>
            </p:extLst>
          </p:nvPr>
        </p:nvGraphicFramePr>
        <p:xfrm>
          <a:off x="4586660" y="23540"/>
          <a:ext cx="4514699" cy="57267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783503">
                  <a:extLst>
                    <a:ext uri="{9D8B030D-6E8A-4147-A177-3AD203B41FA5}">
                      <a16:colId xmlns:a16="http://schemas.microsoft.com/office/drawing/2014/main" val="3715031669"/>
                    </a:ext>
                  </a:extLst>
                </a:gridCol>
                <a:gridCol w="365598">
                  <a:extLst>
                    <a:ext uri="{9D8B030D-6E8A-4147-A177-3AD203B41FA5}">
                      <a16:colId xmlns:a16="http://schemas.microsoft.com/office/drawing/2014/main" val="301775602"/>
                    </a:ext>
                  </a:extLst>
                </a:gridCol>
                <a:gridCol w="365598">
                  <a:extLst>
                    <a:ext uri="{9D8B030D-6E8A-4147-A177-3AD203B41FA5}">
                      <a16:colId xmlns:a16="http://schemas.microsoft.com/office/drawing/2014/main" val="2061371710"/>
                    </a:ext>
                  </a:extLst>
                </a:gridCol>
              </a:tblGrid>
              <a:tr h="2715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Название теста к теме занятия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413" marR="3413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Параграф пособия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413" marR="341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883106"/>
                  </a:ext>
                </a:extLst>
              </a:tr>
              <a:tr h="5195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Глава 1. Обработка информации в электронных таблицах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413" marR="341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740152"/>
                  </a:ext>
                </a:extLst>
              </a:tr>
              <a:tr h="1810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Табличный процессор. Основные сведения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413" marR="3413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§1 (часть 2)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413" marR="341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880563"/>
                  </a:ext>
                </a:extLst>
              </a:tr>
              <a:tr h="1810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Редактирование и форматирование в табличном процессоре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413" marR="3413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§2 (часть 2)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413" marR="341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384931"/>
                  </a:ext>
                </a:extLst>
              </a:tr>
              <a:tr h="1810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Встроенные функции и их использование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413" marR="3413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§3 (часть 2)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413" marR="341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76789"/>
                  </a:ext>
                </a:extLst>
              </a:tr>
              <a:tr h="1810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Инструменты анализа данных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413" marR="3413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§4 (часть 2)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413" marR="341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924872"/>
                  </a:ext>
                </a:extLst>
              </a:tr>
              <a:tr h="2172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Итоговое тестирование по главе 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413" marR="3413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§1-4 (часть 2)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413" marR="341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74303"/>
                  </a:ext>
                </a:extLst>
              </a:tr>
              <a:tr h="5195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Глава 2. Алгоритмы и элементы программирования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413" marR="341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947165"/>
                  </a:ext>
                </a:extLst>
              </a:tr>
              <a:tr h="1810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Основные сведения об алгоритмах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413" marR="3413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§5 (часть 2)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413" marR="341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71875"/>
                  </a:ext>
                </a:extLst>
              </a:tr>
              <a:tr h="1810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Алгоритмические структуры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413" marR="3413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§6 (часть 2)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413" marR="341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5149932"/>
                  </a:ext>
                </a:extLst>
              </a:tr>
              <a:tr h="1810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Запись алгоритмов на языках программирования: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Анализ программ с помощью трассировочных таблиц, функциональный подход к анализу программ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413" marR="3413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§7 (часть 2)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413" marR="341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524393"/>
                  </a:ext>
                </a:extLst>
              </a:tr>
              <a:tr h="1810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Структурированные типы данных. Массивы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413" marR="3413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§8 (часть 2)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413" marR="341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728679"/>
                  </a:ext>
                </a:extLst>
              </a:tr>
              <a:tr h="1810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Структурное программирование. Рекурсивные алгоритмы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413" marR="3413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§9 (часть 2)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413" marR="341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589787"/>
                  </a:ext>
                </a:extLst>
              </a:tr>
              <a:tr h="2172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Итоговое тестирование по главе 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413" marR="3413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§5-9 (часть 2)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413" marR="341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964255"/>
                  </a:ext>
                </a:extLst>
              </a:tr>
              <a:tr h="4329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Глава 3. Информационное моделирование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413" marR="341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332974"/>
                  </a:ext>
                </a:extLst>
              </a:tr>
              <a:tr h="1991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Модели и моделирование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413" marR="3413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§10 (часть 2)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413" marR="341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47924"/>
                  </a:ext>
                </a:extLst>
              </a:tr>
              <a:tr h="1991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Моделирование на графах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413" marR="3413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§11 (часть 2)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413" marR="341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677103"/>
                  </a:ext>
                </a:extLst>
              </a:tr>
              <a:tr h="1991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База данных как модель предметной области. Реляционные базы данных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413" marR="3413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§12 (часть 2)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413" marR="341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243034"/>
                  </a:ext>
                </a:extLst>
              </a:tr>
              <a:tr h="1991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Системы управления базами данных. Проектирование и разработка базы данных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413" marR="3413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§13 (часть 2)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413" marR="341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230475"/>
                  </a:ext>
                </a:extLst>
              </a:tr>
              <a:tr h="253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Итоговое тестирование по главе 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413" marR="3413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§10-13 (часть 2)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413" marR="341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176935"/>
                  </a:ext>
                </a:extLst>
              </a:tr>
              <a:tr h="4329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Глава 4. Сетевые информационные технологии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413" marR="341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012172"/>
                  </a:ext>
                </a:extLst>
              </a:tr>
              <a:tr h="1991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Основы построения компьютерных сетей. Как устроен Интернет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413" marR="3413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§14 (часть 2)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413" marR="341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350729"/>
                  </a:ext>
                </a:extLst>
              </a:tr>
              <a:tr h="1991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Службы Интернета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413" marR="3413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§15 (часть 2)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413" marR="341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991678"/>
                  </a:ext>
                </a:extLst>
              </a:tr>
              <a:tr h="1991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Интернет как глобальная информационная система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413" marR="3413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§16 (часть 2)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413" marR="341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970471"/>
                  </a:ext>
                </a:extLst>
              </a:tr>
              <a:tr h="253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Итоговое тестирование по главе 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413" marR="3413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§14-16 (часть 2)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413" marR="341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571776"/>
                  </a:ext>
                </a:extLst>
              </a:tr>
              <a:tr h="4329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Глава 5. Основы социальной информатики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413" marR="341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410258"/>
                  </a:ext>
                </a:extLst>
              </a:tr>
              <a:tr h="1991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Информационное общество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413" marR="3413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§17 (часть 2)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413" marR="341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392034"/>
                  </a:ext>
                </a:extLst>
              </a:tr>
              <a:tr h="1991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Информационное право и информационная безопасность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413" marR="3413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§18 (часть 2)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413" marR="341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993441"/>
                  </a:ext>
                </a:extLst>
              </a:tr>
              <a:tr h="253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Итоговое тестирование по главе 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413" marR="3413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§17-18 (часть 2)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413" marR="341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899633"/>
                  </a:ext>
                </a:extLst>
              </a:tr>
            </a:tbl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30E37BF-CF8F-784E-96CA-766B2DF91FCE}"/>
              </a:ext>
            </a:extLst>
          </p:cNvPr>
          <p:cNvSpPr txBox="1">
            <a:spLocks/>
          </p:cNvSpPr>
          <p:nvPr/>
        </p:nvSpPr>
        <p:spPr>
          <a:xfrm>
            <a:off x="2195736" y="4147428"/>
            <a:ext cx="1368152" cy="36933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1AF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Часть 1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9DD8367-BF6F-6548-80F3-13B729436848}"/>
              </a:ext>
            </a:extLst>
          </p:cNvPr>
          <p:cNvSpPr txBox="1">
            <a:spLocks/>
          </p:cNvSpPr>
          <p:nvPr/>
        </p:nvSpPr>
        <p:spPr>
          <a:xfrm>
            <a:off x="6732240" y="4147428"/>
            <a:ext cx="1368152" cy="36933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1AF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Часть 2</a:t>
            </a:r>
          </a:p>
        </p:txBody>
      </p:sp>
    </p:spTree>
    <p:extLst>
      <p:ext uri="{BB962C8B-B14F-4D97-AF65-F5344CB8AC3E}">
        <p14:creationId xmlns:p14="http://schemas.microsoft.com/office/powerpoint/2010/main" val="574423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11BB1A-D313-7148-89AA-4B8DE3B6F3E0}"/>
              </a:ext>
            </a:extLst>
          </p:cNvPr>
          <p:cNvSpPr txBox="1"/>
          <p:nvPr/>
        </p:nvSpPr>
        <p:spPr>
          <a:xfrm>
            <a:off x="1475656" y="340296"/>
            <a:ext cx="47094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0" rIns="5400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2400" b="1" baseline="0">
                <a:solidFill>
                  <a:srgbClr val="F1AF00"/>
                </a:solidFill>
                <a:latin typeface="+mj-lt"/>
                <a:ea typeface="+mj-ea"/>
                <a:cs typeface="+mj-cs"/>
              </a:defRPr>
            </a:lvl1pPr>
            <a:lvl2pPr>
              <a:defRPr sz="2400" b="1">
                <a:solidFill>
                  <a:srgbClr val="F1AF00"/>
                </a:solidFill>
              </a:defRPr>
            </a:lvl2pPr>
            <a:lvl3pPr>
              <a:defRPr sz="2400" b="1">
                <a:solidFill>
                  <a:srgbClr val="F1AF00"/>
                </a:solidFill>
              </a:defRPr>
            </a:lvl3pPr>
            <a:lvl4pPr>
              <a:defRPr sz="2400" b="1">
                <a:solidFill>
                  <a:srgbClr val="F1AF00"/>
                </a:solidFill>
              </a:defRPr>
            </a:lvl4pPr>
            <a:lvl5pPr>
              <a:defRPr sz="2400" b="1">
                <a:solidFill>
                  <a:srgbClr val="F1AF00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</a:defRPr>
            </a:lvl9pPr>
          </a:lstStyle>
          <a:p>
            <a:r>
              <a:rPr lang="ru-RU" dirty="0"/>
              <a:t>ВПР СПО. Завершившие СОО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49FF63-1807-CC4A-954F-8FD3F8466318}"/>
              </a:ext>
            </a:extLst>
          </p:cNvPr>
          <p:cNvSpPr txBox="1"/>
          <p:nvPr/>
        </p:nvSpPr>
        <p:spPr>
          <a:xfrm>
            <a:off x="503548" y="1204392"/>
            <a:ext cx="81369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Далее рассмотрены задания за прошедшие 3 года, для которых: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проведен анализ изменений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описаны темы, проверяемые знания и навыки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представлены структурированные и отобранные типовые задания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даны ссылки на тренировочные задания для студентов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снизу даны ссылки на параграфы пособия для СПО в двух частях </a:t>
            </a:r>
            <a:r>
              <a:rPr lang="ru-RU" sz="2200" dirty="0" err="1"/>
              <a:t>Босовой</a:t>
            </a:r>
            <a:r>
              <a:rPr lang="ru-RU" sz="2200" dirty="0"/>
              <a:t> Л.Л.</a:t>
            </a:r>
          </a:p>
        </p:txBody>
      </p:sp>
    </p:spTree>
    <p:extLst>
      <p:ext uri="{BB962C8B-B14F-4D97-AF65-F5344CB8AC3E}">
        <p14:creationId xmlns:p14="http://schemas.microsoft.com/office/powerpoint/2010/main" val="2486995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Заголовок 1">
            <a:extLst>
              <a:ext uri="{FF2B5EF4-FFF2-40B4-BE49-F238E27FC236}">
                <a16:creationId xmlns:a16="http://schemas.microsoft.com/office/drawing/2014/main" id="{57EA306D-7405-BC4F-A265-5D502AFCD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340003"/>
            <a:ext cx="6913175" cy="369332"/>
          </a:xfrm>
        </p:spPr>
        <p:txBody>
          <a:bodyPr/>
          <a:lstStyle/>
          <a:p>
            <a:r>
              <a:rPr lang="ru-RU" dirty="0"/>
              <a:t>Анализ изменений структуры ВПР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D496043-6AB9-194C-B7EC-35A2FEB9D8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734311"/>
              </p:ext>
            </p:extLst>
          </p:nvPr>
        </p:nvGraphicFramePr>
        <p:xfrm>
          <a:off x="179513" y="988368"/>
          <a:ext cx="8784976" cy="39466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48671">
                  <a:extLst>
                    <a:ext uri="{9D8B030D-6E8A-4147-A177-3AD203B41FA5}">
                      <a16:colId xmlns:a16="http://schemas.microsoft.com/office/drawing/2014/main" val="4002722169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5697805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919907976"/>
                    </a:ext>
                  </a:extLst>
                </a:gridCol>
                <a:gridCol w="792089">
                  <a:extLst>
                    <a:ext uri="{9D8B030D-6E8A-4147-A177-3AD203B41FA5}">
                      <a16:colId xmlns:a16="http://schemas.microsoft.com/office/drawing/2014/main" val="1598990695"/>
                    </a:ext>
                  </a:extLst>
                </a:gridCol>
              </a:tblGrid>
              <a:tr h="7779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Тема (Содержание)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75" marR="7075" marT="7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Номера заданий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75" marR="7075" marT="7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681887"/>
                  </a:ext>
                </a:extLst>
              </a:tr>
              <a:tr h="777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2022г.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75" marR="7075" marT="7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2023г.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75" marR="7075" marT="7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2024г.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75" marR="7075" marT="7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395889"/>
                  </a:ext>
                </a:extLst>
              </a:tr>
              <a:tr h="7779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Алгебра логики. Таблицы истинности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75" marR="7075" marT="7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75" marR="7075" marT="7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75" marR="7075" marT="7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75" marR="7075" marT="7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100672"/>
                  </a:ext>
                </a:extLst>
              </a:tr>
              <a:tr h="7779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Раздел Алгоритмы и элементы программирования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75" marR="7075" marT="7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75" marR="7075" marT="7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75" marR="7075" marT="7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75" marR="7075" marT="7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210030"/>
                  </a:ext>
                </a:extLst>
              </a:tr>
              <a:tr h="7779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База данных как модель предметной области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75" marR="7075" marT="7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75" marR="7075" marT="7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75" marR="7075" marT="7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75" marR="7075" marT="7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560601"/>
                  </a:ext>
                </a:extLst>
              </a:tr>
              <a:tr h="7779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Запись алгоритмов на языках программирования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75" marR="7075" marT="7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75" marR="7075" marT="7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75" marR="7075" marT="7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75" marR="7075" marT="7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188438"/>
                  </a:ext>
                </a:extLst>
              </a:tr>
              <a:tr h="136144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Интернет как глобальная информационная система. Некоторые сведения из теории множеств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75" marR="7075" marT="7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75" marR="7075" marT="7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75" marR="7075" marT="7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75" marR="7075" marT="7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695558"/>
                  </a:ext>
                </a:extLst>
              </a:tr>
              <a:tr h="7779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Модели и моделирование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75" marR="7075" marT="7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3, 11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75" marR="7075" marT="7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3, 11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75" marR="7075" marT="7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3, 10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75" marR="7075" marT="7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707906"/>
                  </a:ext>
                </a:extLst>
              </a:tr>
              <a:tr h="7779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Обработка информации. (</a:t>
                      </a:r>
                      <a:r>
                        <a:rPr lang="ru-RU" sz="14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Доп</a:t>
                      </a:r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Алгоритм Хаффмана)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75" marR="7075" marT="7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75" marR="7075" marT="7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75" marR="7075" marT="7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75" marR="7075" marT="7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47894"/>
                  </a:ext>
                </a:extLst>
              </a:tr>
              <a:tr h="7779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Основные сведения об алгоритмах (Автомат, Калькулятор)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75" marR="7075" marT="7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, 13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75" marR="7075" marT="7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, 13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75" marR="7075" marT="7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75" marR="7075" marT="7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812211"/>
                  </a:ext>
                </a:extLst>
              </a:tr>
              <a:tr h="7779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Основы построения компьютерных сетей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75" marR="7075" marT="7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75" marR="7075" marT="7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75" marR="7075" marT="7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75" marR="7075" marT="7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550208"/>
                  </a:ext>
                </a:extLst>
              </a:tr>
              <a:tr h="7779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Подходы к измерению информации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75" marR="7075" marT="7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75" marR="7075" marT="7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75" marR="7075" marT="7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75" marR="7075" marT="7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770686"/>
                  </a:ext>
                </a:extLst>
              </a:tr>
              <a:tr h="52711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Представление чисел в позиционных системах счисления. Перевод чисел из одной позиционной системы счисления в другую. Арифметические операции в позиционных системах счисления.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75" marR="7075" marT="7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75" marR="7075" marT="7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75" marR="7075" marT="7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75" marR="7075" marT="7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550340"/>
                  </a:ext>
                </a:extLst>
              </a:tr>
              <a:tr h="7779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Табличный процессор. Основные сведения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75" marR="7075" marT="7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75" marR="7075" marT="7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75" marR="7075" marT="7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75" marR="7075" marT="7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857559"/>
                  </a:ext>
                </a:extLst>
              </a:tr>
              <a:tr h="82659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Моделирование на графах. Знакомство с теорией игр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75" marR="7075" marT="7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15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75" marR="7075" marT="7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15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75" marR="7075" marT="7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75" marR="7075" marT="7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42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6273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B28064A-88A2-EE45-A86A-CECA937566AA}"/>
              </a:ext>
            </a:extLst>
          </p:cNvPr>
          <p:cNvSpPr/>
          <p:nvPr/>
        </p:nvSpPr>
        <p:spPr>
          <a:xfrm>
            <a:off x="233772" y="916360"/>
            <a:ext cx="86764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ea typeface="DengXian" panose="02010600030101010101" pitchFamily="2" charset="-122"/>
              </a:rPr>
              <a:t>Данное задание охватывает достаточно большой раздел в информатике: «Представление информации в компьютере», к которому относятся темы: </a:t>
            </a:r>
          </a:p>
          <a:p>
            <a:pPr marL="342900" lvl="0" indent="-342900" algn="just">
              <a:spcAft>
                <a:spcPts val="0"/>
              </a:spcAft>
              <a:buFont typeface="Symbol" pitchFamily="2" charset="2"/>
              <a:buChar char=""/>
            </a:pPr>
            <a:r>
              <a:rPr lang="ru-RU" dirty="0">
                <a:ea typeface="DengXian" panose="02010600030101010101" pitchFamily="2" charset="-122"/>
              </a:rPr>
              <a:t>Представление чисел в позиционных системах счисления; </a:t>
            </a:r>
          </a:p>
          <a:p>
            <a:pPr marL="342900" lvl="0" indent="-342900" algn="just">
              <a:spcAft>
                <a:spcPts val="0"/>
              </a:spcAft>
              <a:buFont typeface="Symbol" pitchFamily="2" charset="2"/>
              <a:buChar char=""/>
            </a:pPr>
            <a:r>
              <a:rPr lang="ru-RU" dirty="0">
                <a:ea typeface="DengXian" panose="02010600030101010101" pitchFamily="2" charset="-122"/>
              </a:rPr>
              <a:t>Перевод чисел из одной позиционной системы счисления в другую; </a:t>
            </a:r>
          </a:p>
          <a:p>
            <a:pPr marL="342900" lvl="0" indent="-342900" algn="just">
              <a:spcAft>
                <a:spcPts val="0"/>
              </a:spcAft>
              <a:buFont typeface="Symbol" pitchFamily="2" charset="2"/>
              <a:buChar char=""/>
            </a:pPr>
            <a:r>
              <a:rPr lang="ru-RU" dirty="0">
                <a:ea typeface="DengXian" panose="02010600030101010101" pitchFamily="2" charset="-122"/>
              </a:rPr>
              <a:t>Арифметические операции в позиционных системах счисления.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ea typeface="DengXian" panose="02010600030101010101" pitchFamily="2" charset="-122"/>
              </a:rPr>
              <a:t>Для вышеперечисленных тем ниже представлены встречающиеся задания:</a:t>
            </a:r>
          </a:p>
          <a:p>
            <a:pPr marL="342900" indent="-342900" algn="just">
              <a:spcAft>
                <a:spcPts val="0"/>
              </a:spcAft>
              <a:buFont typeface="Symbol" pitchFamily="2" charset="2"/>
              <a:buChar char=""/>
            </a:pPr>
            <a:r>
              <a:rPr lang="ru-RU" dirty="0">
                <a:ea typeface="Times New Roman" panose="02020603050405020304" pitchFamily="18" charset="0"/>
              </a:rPr>
              <a:t>Сколько единиц в двоичной записи десятичного числа 513?</a:t>
            </a:r>
            <a:endParaRPr lang="ru-RU" dirty="0">
              <a:ea typeface="DengXian" panose="02010600030101010101" pitchFamily="2" charset="-122"/>
            </a:endParaRPr>
          </a:p>
          <a:p>
            <a:pPr marL="342900" lvl="0" indent="-342900" algn="just">
              <a:spcAft>
                <a:spcPts val="0"/>
              </a:spcAft>
              <a:buFont typeface="Symbol" pitchFamily="2" charset="2"/>
              <a:buChar char=""/>
            </a:pPr>
            <a:r>
              <a:rPr lang="ru-RU" dirty="0">
                <a:ea typeface="Times New Roman" panose="02020603050405020304" pitchFamily="18" charset="0"/>
              </a:rPr>
              <a:t>Сколько единиц в двоичной записи шестнадцатеричного числа 12F3</a:t>
            </a:r>
            <a:r>
              <a:rPr lang="ru-RU" baseline="-25000" dirty="0">
                <a:ea typeface="Times New Roman" panose="02020603050405020304" pitchFamily="18" charset="0"/>
              </a:rPr>
              <a:t>16</a:t>
            </a:r>
            <a:r>
              <a:rPr lang="ru-RU" dirty="0">
                <a:ea typeface="Times New Roman" panose="02020603050405020304" pitchFamily="18" charset="0"/>
              </a:rPr>
              <a:t>? </a:t>
            </a:r>
            <a:endParaRPr lang="ru-RU" dirty="0">
              <a:ea typeface="DengXian" panose="02010600030101010101" pitchFamily="2" charset="-122"/>
            </a:endParaRPr>
          </a:p>
          <a:p>
            <a:pPr marL="342900" indent="-342900" algn="just">
              <a:spcAft>
                <a:spcPts val="0"/>
              </a:spcAft>
              <a:buFont typeface="Symbol" pitchFamily="2" charset="2"/>
              <a:buChar char=""/>
            </a:pPr>
            <a:r>
              <a:rPr lang="ru-RU" dirty="0">
                <a:ea typeface="Times New Roman" panose="02020603050405020304" pitchFamily="18" charset="0"/>
              </a:rPr>
              <a:t>Сколько существует натуральных чисел </a:t>
            </a:r>
            <a:r>
              <a:rPr lang="ru-RU" dirty="0" err="1">
                <a:ea typeface="Times New Roman" panose="02020603050405020304" pitchFamily="18" charset="0"/>
              </a:rPr>
              <a:t>x</a:t>
            </a:r>
            <a:r>
              <a:rPr lang="ru-RU" dirty="0">
                <a:ea typeface="Times New Roman" panose="02020603050405020304" pitchFamily="18" charset="0"/>
              </a:rPr>
              <a:t>, для которых выполняется неравенство 9B</a:t>
            </a:r>
            <a:r>
              <a:rPr lang="ru-RU" baseline="-25000" dirty="0">
                <a:ea typeface="Times New Roman" panose="02020603050405020304" pitchFamily="18" charset="0"/>
              </a:rPr>
              <a:t>16</a:t>
            </a:r>
            <a:r>
              <a:rPr lang="ru-RU" dirty="0">
                <a:ea typeface="Times New Roman" panose="02020603050405020304" pitchFamily="18" charset="0"/>
              </a:rPr>
              <a:t> &lt; </a:t>
            </a:r>
            <a:r>
              <a:rPr lang="ru-RU" dirty="0" err="1">
                <a:ea typeface="Times New Roman" panose="02020603050405020304" pitchFamily="18" charset="0"/>
              </a:rPr>
              <a:t>x</a:t>
            </a:r>
            <a:r>
              <a:rPr lang="ru-RU" dirty="0">
                <a:ea typeface="Times New Roman" panose="02020603050405020304" pitchFamily="18" charset="0"/>
              </a:rPr>
              <a:t> &lt; 9F</a:t>
            </a:r>
            <a:r>
              <a:rPr lang="ru-RU" baseline="-25000" dirty="0">
                <a:ea typeface="Times New Roman" panose="02020603050405020304" pitchFamily="18" charset="0"/>
              </a:rPr>
              <a:t>16</a:t>
            </a:r>
            <a:r>
              <a:rPr lang="ru-RU" dirty="0">
                <a:ea typeface="Times New Roman" panose="02020603050405020304" pitchFamily="18" charset="0"/>
              </a:rPr>
              <a:t>? </a:t>
            </a:r>
          </a:p>
          <a:p>
            <a:pPr marL="342900" lvl="0" indent="-342900" algn="just">
              <a:spcAft>
                <a:spcPts val="0"/>
              </a:spcAft>
              <a:buFont typeface="Symbol" pitchFamily="2" charset="2"/>
              <a:buChar char=""/>
            </a:pPr>
            <a:r>
              <a:rPr lang="ru-RU" dirty="0">
                <a:ea typeface="Times New Roman" panose="02020603050405020304" pitchFamily="18" charset="0"/>
              </a:rPr>
              <a:t>Сколько существует натуральных чисел </a:t>
            </a:r>
            <a:r>
              <a:rPr lang="ru-RU" dirty="0" err="1">
                <a:ea typeface="Times New Roman" panose="02020603050405020304" pitchFamily="18" charset="0"/>
              </a:rPr>
              <a:t>x</a:t>
            </a:r>
            <a:r>
              <a:rPr lang="ru-RU" dirty="0">
                <a:ea typeface="Times New Roman" panose="02020603050405020304" pitchFamily="18" charset="0"/>
              </a:rPr>
              <a:t>, для которых выполнено неравенство 11011011</a:t>
            </a:r>
            <a:r>
              <a:rPr lang="ru-RU" baseline="-25000" dirty="0">
                <a:ea typeface="Times New Roman" panose="02020603050405020304" pitchFamily="18" charset="0"/>
              </a:rPr>
              <a:t>2</a:t>
            </a:r>
            <a:r>
              <a:rPr lang="ru-RU" dirty="0">
                <a:ea typeface="Times New Roman" panose="02020603050405020304" pitchFamily="18" charset="0"/>
              </a:rPr>
              <a:t> &lt; </a:t>
            </a:r>
            <a:r>
              <a:rPr lang="ru-RU" dirty="0" err="1">
                <a:ea typeface="Times New Roman" panose="02020603050405020304" pitchFamily="18" charset="0"/>
              </a:rPr>
              <a:t>x</a:t>
            </a:r>
            <a:r>
              <a:rPr lang="ru-RU" dirty="0">
                <a:ea typeface="Times New Roman" panose="02020603050405020304" pitchFamily="18" charset="0"/>
              </a:rPr>
              <a:t> &lt; DF</a:t>
            </a:r>
            <a:r>
              <a:rPr lang="ru-RU" baseline="-25000" dirty="0">
                <a:ea typeface="Times New Roman" panose="02020603050405020304" pitchFamily="18" charset="0"/>
              </a:rPr>
              <a:t>16</a:t>
            </a:r>
            <a:r>
              <a:rPr lang="ru-RU" dirty="0">
                <a:ea typeface="Times New Roman" panose="02020603050405020304" pitchFamily="18" charset="0"/>
              </a:rPr>
              <a:t>? </a:t>
            </a:r>
            <a:endParaRPr lang="ru-RU" dirty="0">
              <a:ea typeface="DengXian" panose="02010600030101010101" pitchFamily="2" charset="-122"/>
            </a:endParaRPr>
          </a:p>
          <a:p>
            <a:pPr marL="342900" indent="-342900" algn="just">
              <a:spcAft>
                <a:spcPts val="0"/>
              </a:spcAft>
              <a:buFont typeface="Symbol" pitchFamily="2" charset="2"/>
              <a:buChar char=""/>
            </a:pPr>
            <a:r>
              <a:rPr lang="ru-RU" dirty="0">
                <a:ea typeface="Times New Roman" panose="02020603050405020304" pitchFamily="18" charset="0"/>
              </a:rPr>
              <a:t>Вычислите значение выражения 9E</a:t>
            </a:r>
            <a:r>
              <a:rPr lang="ru-RU" baseline="-25000" dirty="0">
                <a:ea typeface="Times New Roman" panose="02020603050405020304" pitchFamily="18" charset="0"/>
              </a:rPr>
              <a:t>16</a:t>
            </a:r>
            <a:r>
              <a:rPr lang="ru-RU" dirty="0">
                <a:ea typeface="Times New Roman" panose="02020603050405020304" pitchFamily="18" charset="0"/>
              </a:rPr>
              <a:t> – 99</a:t>
            </a:r>
            <a:r>
              <a:rPr lang="ru-RU" baseline="-25000" dirty="0">
                <a:ea typeface="Times New Roman" panose="02020603050405020304" pitchFamily="18" charset="0"/>
              </a:rPr>
              <a:t>16</a:t>
            </a:r>
            <a:endParaRPr lang="ru-RU" dirty="0">
              <a:ea typeface="DengXian" panose="02010600030101010101" pitchFamily="2" charset="-122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E681FE2-62FB-E843-A79E-CA63DF722EE4}"/>
              </a:ext>
            </a:extLst>
          </p:cNvPr>
          <p:cNvSpPr txBox="1">
            <a:spLocks/>
          </p:cNvSpPr>
          <p:nvPr/>
        </p:nvSpPr>
        <p:spPr>
          <a:xfrm>
            <a:off x="1620000" y="340003"/>
            <a:ext cx="6913175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1AF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Задание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0D3470-DB72-E349-8D57-1B8D8959AE22}"/>
              </a:ext>
            </a:extLst>
          </p:cNvPr>
          <p:cNvSpPr txBox="1"/>
          <p:nvPr/>
        </p:nvSpPr>
        <p:spPr>
          <a:xfrm>
            <a:off x="395536" y="4655728"/>
            <a:ext cx="199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СПО ч.1 § 10-12 </a:t>
            </a:r>
          </a:p>
        </p:txBody>
      </p:sp>
    </p:spTree>
    <p:extLst>
      <p:ext uri="{BB962C8B-B14F-4D97-AF65-F5344CB8AC3E}">
        <p14:creationId xmlns:p14="http://schemas.microsoft.com/office/powerpoint/2010/main" val="2348957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139B93-AD15-5944-99C1-CE73C5FA0788}"/>
              </a:ext>
            </a:extLst>
          </p:cNvPr>
          <p:cNvSpPr txBox="1"/>
          <p:nvPr/>
        </p:nvSpPr>
        <p:spPr>
          <a:xfrm>
            <a:off x="270694" y="1232268"/>
            <a:ext cx="86026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/>
              <a:t>пп</a:t>
            </a:r>
            <a:r>
              <a:rPr lang="ru-RU" dirty="0"/>
              <a:t>. 113.5.2. и 114.5.3 Программа по информатике определяет количественные и качественные характеристики учебного материала для каждого года изучения, в том числе для содержательного наполнения разного вида контроля (промежуточной аттестации обучающихся, всероссийских проверочных работ, государственной итоговой аттестации). Программа по информатике является основой для составления авторских учебных программ и учебников, поурочного планирования курса учителем.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4AEF888-2089-6F4A-BB68-52363557CFA1}"/>
              </a:ext>
            </a:extLst>
          </p:cNvPr>
          <p:cNvSpPr/>
          <p:nvPr/>
        </p:nvSpPr>
        <p:spPr>
          <a:xfrm>
            <a:off x="251520" y="3418056"/>
            <a:ext cx="8604969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пп</a:t>
            </a:r>
            <a:r>
              <a:rPr lang="ru-RU" dirty="0"/>
              <a:t>. 113.9. и 114.9. В федеральных и региональных процедурах оценки качества образования используется перечень (кодификатор) распределенных по классам проверяемых требований к результатам освоения основной образовательной программы среднего общего образования и элементов содержания по информатике.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8FB56D-7B1E-D84A-9365-AF081A9BB58B}"/>
              </a:ext>
            </a:extLst>
          </p:cNvPr>
          <p:cNvSpPr txBox="1"/>
          <p:nvPr/>
        </p:nvSpPr>
        <p:spPr>
          <a:xfrm>
            <a:off x="1115616" y="124272"/>
            <a:ext cx="9108584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0" rIns="5400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2400" b="1" baseline="0">
                <a:solidFill>
                  <a:srgbClr val="F1AF00"/>
                </a:solidFill>
                <a:latin typeface="+mj-lt"/>
                <a:ea typeface="+mj-ea"/>
                <a:cs typeface="+mj-cs"/>
              </a:defRPr>
            </a:lvl1pPr>
            <a:lvl2pPr>
              <a:defRPr sz="2400" b="1">
                <a:solidFill>
                  <a:srgbClr val="F1AF00"/>
                </a:solidFill>
              </a:defRPr>
            </a:lvl2pPr>
            <a:lvl3pPr>
              <a:defRPr sz="2400" b="1">
                <a:solidFill>
                  <a:srgbClr val="F1AF00"/>
                </a:solidFill>
              </a:defRPr>
            </a:lvl3pPr>
            <a:lvl4pPr>
              <a:defRPr sz="2400" b="1">
                <a:solidFill>
                  <a:srgbClr val="F1AF00"/>
                </a:solidFill>
              </a:defRPr>
            </a:lvl4pPr>
            <a:lvl5pPr>
              <a:defRPr sz="2400" b="1">
                <a:solidFill>
                  <a:srgbClr val="F1AF00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</a:defRPr>
            </a:lvl9pPr>
          </a:lstStyle>
          <a:p>
            <a:r>
              <a:rPr lang="ru-RU" dirty="0"/>
              <a:t>Приказ </a:t>
            </a:r>
            <a:r>
              <a:rPr lang="ru-RU" dirty="0" err="1"/>
              <a:t>Минпросвещения</a:t>
            </a:r>
            <a:r>
              <a:rPr lang="ru-RU" dirty="0"/>
              <a:t> России от 09.10.2024 </a:t>
            </a:r>
            <a:r>
              <a:rPr lang="en-US" dirty="0"/>
              <a:t>N 704</a:t>
            </a:r>
            <a:br>
              <a:rPr lang="en-US" dirty="0"/>
            </a:br>
            <a:r>
              <a:rPr lang="ru-RU" dirty="0"/>
              <a:t>(Регистр. в Минюсте России 11.02.2025 </a:t>
            </a:r>
            <a:r>
              <a:rPr lang="en-US" dirty="0"/>
              <a:t>N 81220)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6492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55D92B38-EE30-734C-8EF2-D3F0389930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315541"/>
              </p:ext>
            </p:extLst>
          </p:nvPr>
        </p:nvGraphicFramePr>
        <p:xfrm>
          <a:off x="3332606" y="1473219"/>
          <a:ext cx="2304255" cy="28931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6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1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145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Цифра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→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Триада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45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0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→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0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0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0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45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→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0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0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45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→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0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0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45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→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0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45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→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0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0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45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5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→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0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45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→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0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45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→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B98DFEEC-E53C-F747-8643-7EDFC9B784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23996"/>
              </p:ext>
            </p:extLst>
          </p:nvPr>
        </p:nvGraphicFramePr>
        <p:xfrm>
          <a:off x="5796136" y="52264"/>
          <a:ext cx="3065964" cy="4967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4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0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09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09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09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207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Цифра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/>
                        <a:t>→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err="1"/>
                        <a:t>Тетрада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89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→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89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1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/>
                        <a:t>→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1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89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2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→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1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89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3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→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1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1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89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4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→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1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89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5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→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1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1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689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6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→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1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1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689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7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→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1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1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1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689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8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→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1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689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9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→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1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1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689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/>
                        <a:t>A (</a:t>
                      </a:r>
                      <a:r>
                        <a:rPr lang="ru-RU" sz="1400" kern="1200" dirty="0"/>
                        <a:t>10</a:t>
                      </a:r>
                      <a:r>
                        <a:rPr lang="en-US" sz="1400" kern="1200" dirty="0"/>
                        <a:t>)</a:t>
                      </a:r>
                      <a:r>
                        <a:rPr lang="ru-RU" sz="1400" kern="1200" dirty="0"/>
                        <a:t> 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→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1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1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689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/>
                        <a:t>B (</a:t>
                      </a:r>
                      <a:r>
                        <a:rPr lang="ru-RU" sz="1400" kern="1200" dirty="0"/>
                        <a:t>11)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→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1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1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1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689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/>
                        <a:t>C  (</a:t>
                      </a:r>
                      <a:r>
                        <a:rPr lang="ru-RU" sz="1400" kern="1200" dirty="0"/>
                        <a:t>12</a:t>
                      </a:r>
                      <a:r>
                        <a:rPr lang="en-US" sz="1400" kern="1200" dirty="0"/>
                        <a:t>)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→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1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1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689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/>
                        <a:t>D (</a:t>
                      </a:r>
                      <a:r>
                        <a:rPr lang="ru-RU" sz="1400" kern="1200" dirty="0"/>
                        <a:t>13</a:t>
                      </a:r>
                      <a:r>
                        <a:rPr lang="en-US" sz="1400" kern="1200" dirty="0"/>
                        <a:t>)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→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1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1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1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689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/>
                        <a:t>E (</a:t>
                      </a:r>
                      <a:r>
                        <a:rPr lang="ru-RU" sz="1400" kern="1200" dirty="0"/>
                        <a:t>14</a:t>
                      </a:r>
                      <a:r>
                        <a:rPr lang="en-US" sz="1400" kern="1200" dirty="0"/>
                        <a:t>)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→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1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1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1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689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 (</a:t>
                      </a:r>
                      <a:r>
                        <a:rPr lang="ru-RU" sz="1400" dirty="0"/>
                        <a:t>15</a:t>
                      </a:r>
                      <a:r>
                        <a:rPr lang="en-US" sz="1400" dirty="0"/>
                        <a:t>)</a:t>
                      </a:r>
                      <a:endParaRPr lang="ru-RU" sz="1400" b="0" dirty="0"/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→</a:t>
                      </a:r>
                      <a:endParaRPr lang="ru-RU" sz="1400" b="0" dirty="0"/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</a:t>
                      </a:r>
                      <a:endParaRPr lang="ru-RU" sz="1400" b="0" dirty="0"/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</a:t>
                      </a:r>
                      <a:endParaRPr lang="ru-RU" sz="1400" b="0" dirty="0"/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</a:t>
                      </a:r>
                      <a:endParaRPr lang="ru-RU" sz="1400" b="0" dirty="0"/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</a:t>
                      </a:r>
                      <a:endParaRPr lang="ru-RU" sz="1400" b="0" dirty="0"/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956333E-2B52-9B4B-8D98-A3E97A6560CE}"/>
              </a:ext>
            </a:extLst>
          </p:cNvPr>
          <p:cNvGrpSpPr/>
          <p:nvPr/>
        </p:nvGrpSpPr>
        <p:grpSpPr>
          <a:xfrm>
            <a:off x="1187624" y="52264"/>
            <a:ext cx="3782139" cy="1302666"/>
            <a:chOff x="1285852" y="4365104"/>
            <a:chExt cx="6286544" cy="216524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8D89885-A561-4245-BB47-80F7995BC541}"/>
                </a:ext>
              </a:extLst>
            </p:cNvPr>
            <p:cNvSpPr txBox="1"/>
            <p:nvPr/>
          </p:nvSpPr>
          <p:spPr>
            <a:xfrm>
              <a:off x="3929059" y="4365104"/>
              <a:ext cx="1428760" cy="665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latin typeface="Arial" pitchFamily="34" charset="0"/>
                  <a:cs typeface="Arial" pitchFamily="34" charset="0"/>
                </a:rPr>
                <a:t>А</a:t>
              </a:r>
              <a:r>
                <a:rPr lang="ru-RU" sz="2000" baseline="-25000" dirty="0">
                  <a:latin typeface="Arial" pitchFamily="34" charset="0"/>
                  <a:cs typeface="Arial" pitchFamily="34" charset="0"/>
                </a:rPr>
                <a:t>10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DDEAF9F-5991-D344-8710-CCD41091D2EC}"/>
                </a:ext>
              </a:extLst>
            </p:cNvPr>
            <p:cNvSpPr txBox="1"/>
            <p:nvPr/>
          </p:nvSpPr>
          <p:spPr>
            <a:xfrm>
              <a:off x="2285984" y="5865302"/>
              <a:ext cx="1428760" cy="665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latin typeface="Arial" pitchFamily="34" charset="0"/>
                  <a:cs typeface="Arial" pitchFamily="34" charset="0"/>
                </a:rPr>
                <a:t>А</a:t>
              </a:r>
              <a:r>
                <a:rPr lang="en-US" sz="2000" i="1" baseline="-25000" dirty="0">
                  <a:latin typeface="Arial" pitchFamily="34" charset="0"/>
                  <a:cs typeface="Arial" pitchFamily="34" charset="0"/>
                </a:rPr>
                <a:t>p</a:t>
              </a:r>
              <a:endParaRPr lang="ru-RU" sz="2000" i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9F9D38D-E536-CF42-88DD-49BF8A53B70E}"/>
                </a:ext>
              </a:extLst>
            </p:cNvPr>
            <p:cNvSpPr txBox="1"/>
            <p:nvPr/>
          </p:nvSpPr>
          <p:spPr>
            <a:xfrm>
              <a:off x="5572132" y="5865302"/>
              <a:ext cx="1428760" cy="665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latin typeface="Arial" pitchFamily="34" charset="0"/>
                  <a:cs typeface="Arial" pitchFamily="34" charset="0"/>
                </a:rPr>
                <a:t>А</a:t>
              </a:r>
              <a:r>
                <a:rPr lang="en-US" sz="2000" i="1" baseline="-25000" dirty="0">
                  <a:latin typeface="Arial" pitchFamily="34" charset="0"/>
                  <a:cs typeface="Arial" pitchFamily="34" charset="0"/>
                </a:rPr>
                <a:t>q</a:t>
              </a:r>
              <a:endParaRPr lang="ru-RU" sz="2000" i="1" baseline="-25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2" name="Прямая со стрелкой 11">
              <a:extLst>
                <a:ext uri="{FF2B5EF4-FFF2-40B4-BE49-F238E27FC236}">
                  <a16:creationId xmlns:a16="http://schemas.microsoft.com/office/drawing/2014/main" id="{7DB46676-20F3-4F4D-BF43-56F1D2A70488}"/>
                </a:ext>
              </a:extLst>
            </p:cNvPr>
            <p:cNvCxnSpPr>
              <a:stCxn id="9" idx="2"/>
              <a:endCxn id="10" idx="0"/>
            </p:cNvCxnSpPr>
            <p:nvPr/>
          </p:nvCxnSpPr>
          <p:spPr>
            <a:xfrm flipH="1">
              <a:off x="3000365" y="5030153"/>
              <a:ext cx="1643075" cy="835149"/>
            </a:xfrm>
            <a:prstGeom prst="straightConnector1">
              <a:avLst/>
            </a:prstGeom>
            <a:ln w="28575">
              <a:solidFill>
                <a:srgbClr val="FFC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>
              <a:extLst>
                <a:ext uri="{FF2B5EF4-FFF2-40B4-BE49-F238E27FC236}">
                  <a16:creationId xmlns:a16="http://schemas.microsoft.com/office/drawing/2014/main" id="{6CA0D142-E774-6D43-9E68-7496A3980FF8}"/>
                </a:ext>
              </a:extLst>
            </p:cNvPr>
            <p:cNvCxnSpPr>
              <a:stCxn id="9" idx="2"/>
              <a:endCxn id="11" idx="0"/>
            </p:cNvCxnSpPr>
            <p:nvPr/>
          </p:nvCxnSpPr>
          <p:spPr>
            <a:xfrm>
              <a:off x="4643440" y="5030153"/>
              <a:ext cx="1643073" cy="835149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10E909C-781C-8F45-9256-37EF5771BBAA}"/>
                </a:ext>
              </a:extLst>
            </p:cNvPr>
            <p:cNvSpPr txBox="1"/>
            <p:nvPr/>
          </p:nvSpPr>
          <p:spPr>
            <a:xfrm>
              <a:off x="1285852" y="4936608"/>
              <a:ext cx="2714643" cy="767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Arial" pitchFamily="34" charset="0"/>
                  <a:cs typeface="Arial" pitchFamily="34" charset="0"/>
                </a:rPr>
                <a:t>Развёрнутая запись </a:t>
              </a:r>
              <a:br>
                <a:rPr lang="ru-RU" sz="1200" dirty="0">
                  <a:latin typeface="Arial" pitchFamily="34" charset="0"/>
                  <a:cs typeface="Arial" pitchFamily="34" charset="0"/>
                </a:rPr>
              </a:br>
              <a:r>
                <a:rPr lang="ru-RU" sz="1200" dirty="0">
                  <a:latin typeface="Arial" pitchFamily="34" charset="0"/>
                  <a:cs typeface="Arial" pitchFamily="34" charset="0"/>
                </a:rPr>
                <a:t>(по степеням </a:t>
              </a:r>
              <a:r>
                <a:rPr lang="en-US" sz="1200" i="1" dirty="0">
                  <a:latin typeface="Arial" pitchFamily="34" charset="0"/>
                  <a:cs typeface="Arial" pitchFamily="34" charset="0"/>
                </a:rPr>
                <a:t>p</a:t>
              </a:r>
              <a:r>
                <a:rPr lang="ru-RU" sz="1200" dirty="0"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700C0AC-A0C8-5F47-AC4E-9DB87D6BC31D}"/>
                </a:ext>
              </a:extLst>
            </p:cNvPr>
            <p:cNvSpPr txBox="1"/>
            <p:nvPr/>
          </p:nvSpPr>
          <p:spPr>
            <a:xfrm>
              <a:off x="5357819" y="5075106"/>
              <a:ext cx="2214577" cy="460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Arial" pitchFamily="34" charset="0"/>
                  <a:cs typeface="Arial" pitchFamily="34" charset="0"/>
                </a:rPr>
                <a:t>Деление на </a:t>
              </a:r>
              <a:r>
                <a:rPr lang="en-US" sz="1200" i="1" dirty="0">
                  <a:latin typeface="Arial" pitchFamily="34" charset="0"/>
                  <a:cs typeface="Arial" pitchFamily="34" charset="0"/>
                </a:rPr>
                <a:t>q</a:t>
              </a:r>
              <a:endParaRPr lang="ru-RU" sz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1ABDDC4-AA2D-4E4C-9DB7-7F2C4D6F3DC3}"/>
              </a:ext>
            </a:extLst>
          </p:cNvPr>
          <p:cNvSpPr txBox="1"/>
          <p:nvPr/>
        </p:nvSpPr>
        <p:spPr>
          <a:xfrm>
            <a:off x="280480" y="1474845"/>
            <a:ext cx="2839781" cy="28931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При необходимости перевод целого числа А из системы счисления с основанием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 систему счисления с основанием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можно свести к хорошо знакомым действиям с десятичной системе счисления: перевести исходное число в десятичную систему счисления, после чего полученное десятичное число представить в требуемой системе счисления.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66653F-5203-BE4F-A76E-D218427F8F40}"/>
              </a:ext>
            </a:extLst>
          </p:cNvPr>
          <p:cNvSpPr txBox="1"/>
          <p:nvPr/>
        </p:nvSpPr>
        <p:spPr>
          <a:xfrm>
            <a:off x="395536" y="4655728"/>
            <a:ext cx="199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СПО ч.1 § 10-12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88B1FE-DB37-804B-A875-A768970156BD}"/>
              </a:ext>
            </a:extLst>
          </p:cNvPr>
          <p:cNvSpPr txBox="1"/>
          <p:nvPr/>
        </p:nvSpPr>
        <p:spPr>
          <a:xfrm>
            <a:off x="4020207" y="-26328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07446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2D979E0-2F81-CD4B-9225-76A264139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5" y="3347248"/>
            <a:ext cx="4605985" cy="114053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B31C5C-072A-424B-8365-E0B31D618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5077" y="0"/>
            <a:ext cx="4584688" cy="186252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855ADD-F0B2-FE43-BB9C-4A6C33F68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845" y="1071725"/>
            <a:ext cx="4605985" cy="186253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93E2E8-7EBA-D740-919E-D148698199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382009"/>
            <a:ext cx="4605985" cy="1156235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ABBA4BD-95ED-D14A-9134-709C38C9E807}"/>
              </a:ext>
            </a:extLst>
          </p:cNvPr>
          <p:cNvSpPr txBox="1">
            <a:spLocks/>
          </p:cNvSpPr>
          <p:nvPr/>
        </p:nvSpPr>
        <p:spPr>
          <a:xfrm>
            <a:off x="1331640" y="122191"/>
            <a:ext cx="6913175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1AF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КИМ задание 1</a:t>
            </a:r>
          </a:p>
          <a:p>
            <a:r>
              <a:rPr lang="ru-RU" dirty="0"/>
              <a:t>15 вопросов</a:t>
            </a:r>
          </a:p>
        </p:txBody>
      </p:sp>
    </p:spTree>
    <p:extLst>
      <p:ext uri="{BB962C8B-B14F-4D97-AF65-F5344CB8AC3E}">
        <p14:creationId xmlns:p14="http://schemas.microsoft.com/office/powerpoint/2010/main" val="21894270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B28064A-88A2-EE45-A86A-CECA937566AA}"/>
              </a:ext>
            </a:extLst>
          </p:cNvPr>
          <p:cNvSpPr/>
          <p:nvPr/>
        </p:nvSpPr>
        <p:spPr>
          <a:xfrm>
            <a:off x="233772" y="1095216"/>
            <a:ext cx="82994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Относится к теме Таблицы истинности, которой предшествует тема Алгебра логики.</a:t>
            </a:r>
          </a:p>
          <a:p>
            <a:pPr algn="just"/>
            <a:r>
              <a:rPr lang="ru-RU" dirty="0"/>
              <a:t>Состав задания: даны 4 переменные, необходимо заполнить столбцы не до конца заполненной таблицы. Результаты всех строк одинаковы (</a:t>
            </a:r>
            <a:r>
              <a:rPr lang="en-US" dirty="0"/>
              <a:t>F</a:t>
            </a:r>
            <a:r>
              <a:rPr lang="ru-RU" dirty="0"/>
              <a:t> = 1, либо </a:t>
            </a:r>
            <a:r>
              <a:rPr lang="en-US" dirty="0"/>
              <a:t>F</a:t>
            </a:r>
            <a:r>
              <a:rPr lang="ru-RU" dirty="0"/>
              <a:t> = 0)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E681FE2-62FB-E843-A79E-CA63DF722EE4}"/>
              </a:ext>
            </a:extLst>
          </p:cNvPr>
          <p:cNvSpPr txBox="1">
            <a:spLocks/>
          </p:cNvSpPr>
          <p:nvPr/>
        </p:nvSpPr>
        <p:spPr>
          <a:xfrm>
            <a:off x="1620000" y="340003"/>
            <a:ext cx="6913175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1AF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Задание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0D3470-DB72-E349-8D57-1B8D8959AE22}"/>
              </a:ext>
            </a:extLst>
          </p:cNvPr>
          <p:cNvSpPr txBox="1"/>
          <p:nvPr/>
        </p:nvSpPr>
        <p:spPr>
          <a:xfrm>
            <a:off x="395536" y="4655728"/>
            <a:ext cx="199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СПО ч.1 § 18-20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E517D4-472D-6A45-8BA9-9A0F9D9C14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36595" y="2570892"/>
            <a:ext cx="7985603" cy="19483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FF4E007-E356-7843-87BB-3AFB342CDC3E}"/>
              </a:ext>
            </a:extLst>
          </p:cNvPr>
          <p:cNvSpPr txBox="1"/>
          <p:nvPr/>
        </p:nvSpPr>
        <p:spPr>
          <a:xfrm>
            <a:off x="5220072" y="3076600"/>
            <a:ext cx="183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А  +  В  +  С =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08C44C8-BC91-AD4D-BC9F-7D22594C35AD}"/>
                  </a:ext>
                </a:extLst>
              </p:cNvPr>
              <p:cNvSpPr txBox="1"/>
              <p:nvPr/>
            </p:nvSpPr>
            <p:spPr>
              <a:xfrm>
                <a:off x="7132844" y="3445932"/>
                <a:ext cx="959943" cy="976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А=0</m:t>
                              </m:r>
                            </m:e>
                            <m:e>
                              <m:r>
                                <a:rPr lang="ru-RU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В=0</m:t>
                              </m:r>
                            </m:e>
                            <m:e>
                              <m:r>
                                <a:rPr lang="ru-RU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С=0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08C44C8-BC91-AD4D-BC9F-7D22594C3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2844" y="3445932"/>
                <a:ext cx="959943" cy="976614"/>
              </a:xfrm>
              <a:prstGeom prst="rect">
                <a:avLst/>
              </a:prstGeom>
              <a:blipFill>
                <a:blip r:embed="rId3"/>
                <a:stretch>
                  <a:fillRect l="-160526" t="-202564" r="-88158" b="-2910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249E1A23-B621-F44A-88E7-D70C88431A2B}"/>
              </a:ext>
            </a:extLst>
          </p:cNvPr>
          <p:cNvCxnSpPr/>
          <p:nvPr/>
        </p:nvCxnSpPr>
        <p:spPr>
          <a:xfrm flipH="1" flipV="1">
            <a:off x="4383473" y="3545069"/>
            <a:ext cx="2823967" cy="6836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059E065-CD81-F54A-B4EF-FA8F4A1D74AC}"/>
              </a:ext>
            </a:extLst>
          </p:cNvPr>
          <p:cNvSpPr txBox="1"/>
          <p:nvPr/>
        </p:nvSpPr>
        <p:spPr>
          <a:xfrm>
            <a:off x="4030958" y="3391153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</a:rPr>
              <a:t>w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F03ABBA-6DF8-2345-A804-8EBDA4149421}"/>
              </a:ext>
            </a:extLst>
          </p:cNvPr>
          <p:cNvSpPr txBox="1"/>
          <p:nvPr/>
        </p:nvSpPr>
        <p:spPr>
          <a:xfrm>
            <a:off x="4071924" y="413697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59F2EC13-A079-C54E-B3B4-2DBD359438C4}"/>
              </a:ext>
            </a:extLst>
          </p:cNvPr>
          <p:cNvSpPr/>
          <p:nvPr/>
        </p:nvSpPr>
        <p:spPr>
          <a:xfrm>
            <a:off x="1620000" y="3391153"/>
            <a:ext cx="1511840" cy="10424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8F2DF17F-0BA2-1141-8F7C-000A179BEC32}"/>
              </a:ext>
            </a:extLst>
          </p:cNvPr>
          <p:cNvCxnSpPr>
            <a:cxnSpLocks/>
          </p:cNvCxnSpPr>
          <p:nvPr/>
        </p:nvCxnSpPr>
        <p:spPr>
          <a:xfrm flipH="1">
            <a:off x="3169845" y="3931018"/>
            <a:ext cx="4028481" cy="187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D21A248B-79A6-4844-AD6C-31917A3FD713}"/>
              </a:ext>
            </a:extLst>
          </p:cNvPr>
          <p:cNvSpPr txBox="1"/>
          <p:nvPr/>
        </p:nvSpPr>
        <p:spPr>
          <a:xfrm>
            <a:off x="1842309" y="392095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5427177-D62C-214B-A7C6-193FBE5FF6F4}"/>
              </a:ext>
            </a:extLst>
          </p:cNvPr>
          <p:cNvSpPr txBox="1"/>
          <p:nvPr/>
        </p:nvSpPr>
        <p:spPr>
          <a:xfrm>
            <a:off x="2563707" y="366108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1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181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ABBA4BD-95ED-D14A-9134-709C38C9E807}"/>
              </a:ext>
            </a:extLst>
          </p:cNvPr>
          <p:cNvSpPr txBox="1">
            <a:spLocks/>
          </p:cNvSpPr>
          <p:nvPr/>
        </p:nvSpPr>
        <p:spPr>
          <a:xfrm>
            <a:off x="1331640" y="122191"/>
            <a:ext cx="6913175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1AF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КИМ задание 2</a:t>
            </a:r>
          </a:p>
          <a:p>
            <a:r>
              <a:rPr lang="ru-RU" dirty="0"/>
              <a:t>15 вопросов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31E132F-3AE8-4941-9E17-538104FC9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174" y="2154950"/>
            <a:ext cx="3233397" cy="286586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5A8797-74AA-3748-B4F2-37C06F19D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18388"/>
            <a:ext cx="3165539" cy="214912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F8AAAE6-8011-2545-8195-2700F0F2E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17" y="1373660"/>
            <a:ext cx="4605699" cy="293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7125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B28064A-88A2-EE45-A86A-CECA937566AA}"/>
              </a:ext>
            </a:extLst>
          </p:cNvPr>
          <p:cNvSpPr/>
          <p:nvPr/>
        </p:nvSpPr>
        <p:spPr>
          <a:xfrm>
            <a:off x="1" y="91636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Относится к теме Модели и моделирование. </a:t>
            </a:r>
          </a:p>
          <a:p>
            <a:pPr algn="just"/>
            <a:r>
              <a:rPr lang="ru-RU" dirty="0"/>
              <a:t>Состав задания: даны схема дорог (ассиметричный неориентированный граф) и таблица к ней (с неопределенными вершинами графа). Необходимо найти закономерности, определить номера населенных пунктов или протяженность пути. </a:t>
            </a:r>
          </a:p>
          <a:p>
            <a:pPr algn="just">
              <a:spcAft>
                <a:spcPts val="0"/>
              </a:spcAft>
            </a:pPr>
            <a:endParaRPr lang="ru-R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E681FE2-62FB-E843-A79E-CA63DF722EE4}"/>
              </a:ext>
            </a:extLst>
          </p:cNvPr>
          <p:cNvSpPr txBox="1">
            <a:spLocks/>
          </p:cNvSpPr>
          <p:nvPr/>
        </p:nvSpPr>
        <p:spPr>
          <a:xfrm>
            <a:off x="1620000" y="340003"/>
            <a:ext cx="6913175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1AF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Задание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0D3470-DB72-E349-8D57-1B8D8959AE22}"/>
              </a:ext>
            </a:extLst>
          </p:cNvPr>
          <p:cNvSpPr txBox="1"/>
          <p:nvPr/>
        </p:nvSpPr>
        <p:spPr>
          <a:xfrm>
            <a:off x="395536" y="4655728"/>
            <a:ext cx="2037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СПО ч.2 § 10, 11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A93CD5A-65B0-BA4D-9A0E-67D2DA57D6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8685" y="2140496"/>
            <a:ext cx="4483315" cy="24173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429316E-62A8-5348-9B58-F00F7FAD56C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644008" y="2140496"/>
            <a:ext cx="4474589" cy="2417374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Рукописный ввод 6">
                <a:extLst>
                  <a:ext uri="{FF2B5EF4-FFF2-40B4-BE49-F238E27FC236}">
                    <a16:creationId xmlns:a16="http://schemas.microsoft.com/office/drawing/2014/main" id="{1B6E4DBC-8AE9-CB42-BD1F-916D580F2DA6}"/>
                  </a:ext>
                </a:extLst>
              </p14:cNvPr>
              <p14:cNvContentPartPr/>
              <p14:nvPr/>
            </p14:nvContentPartPr>
            <p14:xfrm>
              <a:off x="2557630" y="2679464"/>
              <a:ext cx="41400" cy="61560"/>
            </p14:xfrm>
          </p:contentPart>
        </mc:Choice>
        <mc:Fallback xmlns="">
          <p:pic>
            <p:nvPicPr>
              <p:cNvPr id="7" name="Рукописный ввод 6">
                <a:extLst>
                  <a:ext uri="{FF2B5EF4-FFF2-40B4-BE49-F238E27FC236}">
                    <a16:creationId xmlns:a16="http://schemas.microsoft.com/office/drawing/2014/main" id="{1B6E4DBC-8AE9-CB42-BD1F-916D580F2DA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53310" y="2675144"/>
                <a:ext cx="5004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A9C10E03-BF72-C24F-BA02-BC3B072A5C4B}"/>
                  </a:ext>
                </a:extLst>
              </p14:cNvPr>
              <p14:cNvContentPartPr/>
              <p14:nvPr/>
            </p14:nvContentPartPr>
            <p14:xfrm>
              <a:off x="2894590" y="2923904"/>
              <a:ext cx="28440" cy="110160"/>
            </p14:xfrm>
          </p:contentPart>
        </mc:Choice>
        <mc:Fallback xmlns=""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A9C10E03-BF72-C24F-BA02-BC3B072A5C4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90270" y="2919584"/>
                <a:ext cx="3708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Рукописный ввод 12">
                <a:extLst>
                  <a:ext uri="{FF2B5EF4-FFF2-40B4-BE49-F238E27FC236}">
                    <a16:creationId xmlns:a16="http://schemas.microsoft.com/office/drawing/2014/main" id="{2D003729-FBF3-D84F-9A15-BC808D8531D9}"/>
                  </a:ext>
                </a:extLst>
              </p14:cNvPr>
              <p14:cNvContentPartPr/>
              <p14:nvPr/>
            </p14:nvContentPartPr>
            <p14:xfrm>
              <a:off x="2507230" y="3248624"/>
              <a:ext cx="40320" cy="77040"/>
            </p14:xfrm>
          </p:contentPart>
        </mc:Choice>
        <mc:Fallback xmlns="">
          <p:pic>
            <p:nvPicPr>
              <p:cNvPr id="13" name="Рукописный ввод 12">
                <a:extLst>
                  <a:ext uri="{FF2B5EF4-FFF2-40B4-BE49-F238E27FC236}">
                    <a16:creationId xmlns:a16="http://schemas.microsoft.com/office/drawing/2014/main" id="{2D003729-FBF3-D84F-9A15-BC808D8531D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02910" y="3244304"/>
                <a:ext cx="4896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Рукописный ввод 13">
                <a:extLst>
                  <a:ext uri="{FF2B5EF4-FFF2-40B4-BE49-F238E27FC236}">
                    <a16:creationId xmlns:a16="http://schemas.microsoft.com/office/drawing/2014/main" id="{4BB508A0-8B17-5443-8A65-2A44E3CA444F}"/>
                  </a:ext>
                </a:extLst>
              </p14:cNvPr>
              <p14:cNvContentPartPr/>
              <p14:nvPr/>
            </p14:nvContentPartPr>
            <p14:xfrm>
              <a:off x="3660310" y="3385424"/>
              <a:ext cx="14040" cy="78120"/>
            </p14:xfrm>
          </p:contentPart>
        </mc:Choice>
        <mc:Fallback xmlns=""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id="{4BB508A0-8B17-5443-8A65-2A44E3CA444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55990" y="3381104"/>
                <a:ext cx="2268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Рукописный ввод 15">
                <a:extLst>
                  <a:ext uri="{FF2B5EF4-FFF2-40B4-BE49-F238E27FC236}">
                    <a16:creationId xmlns:a16="http://schemas.microsoft.com/office/drawing/2014/main" id="{ACD0115F-653E-8042-999C-4D07F3327CA8}"/>
                  </a:ext>
                </a:extLst>
              </p14:cNvPr>
              <p14:cNvContentPartPr/>
              <p14:nvPr/>
            </p14:nvContentPartPr>
            <p14:xfrm>
              <a:off x="3709270" y="2991944"/>
              <a:ext cx="32760" cy="90720"/>
            </p14:xfrm>
          </p:contentPart>
        </mc:Choice>
        <mc:Fallback xmlns="">
          <p:pic>
            <p:nvPicPr>
              <p:cNvPr id="16" name="Рукописный ввод 15">
                <a:extLst>
                  <a:ext uri="{FF2B5EF4-FFF2-40B4-BE49-F238E27FC236}">
                    <a16:creationId xmlns:a16="http://schemas.microsoft.com/office/drawing/2014/main" id="{ACD0115F-653E-8042-999C-4D07F3327CA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04950" y="2987624"/>
                <a:ext cx="4140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8A5CA498-9441-3547-9F09-A08BBD947E6B}"/>
                  </a:ext>
                </a:extLst>
              </p14:cNvPr>
              <p14:cNvContentPartPr/>
              <p14:nvPr/>
            </p14:nvContentPartPr>
            <p14:xfrm>
              <a:off x="3351790" y="2513504"/>
              <a:ext cx="46080" cy="63360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8A5CA498-9441-3547-9F09-A08BBD947E6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47470" y="2509184"/>
                <a:ext cx="547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id="{A04C6BFF-BC06-544C-8C38-37D8B7D86ECD}"/>
                  </a:ext>
                </a:extLst>
              </p14:cNvPr>
              <p14:cNvContentPartPr/>
              <p14:nvPr/>
            </p14:nvContentPartPr>
            <p14:xfrm>
              <a:off x="4216510" y="2998784"/>
              <a:ext cx="53640" cy="70920"/>
            </p14:xfrm>
          </p:contentPart>
        </mc:Choice>
        <mc:Fallback xmlns=""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A04C6BFF-BC06-544C-8C38-37D8B7D86EC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12190" y="2994464"/>
                <a:ext cx="6228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Рукописный ввод 18">
                <a:extLst>
                  <a:ext uri="{FF2B5EF4-FFF2-40B4-BE49-F238E27FC236}">
                    <a16:creationId xmlns:a16="http://schemas.microsoft.com/office/drawing/2014/main" id="{657151E4-A45F-3F4F-9FA9-34AFC55E66F3}"/>
                  </a:ext>
                </a:extLst>
              </p14:cNvPr>
              <p14:cNvContentPartPr/>
              <p14:nvPr/>
            </p14:nvContentPartPr>
            <p14:xfrm>
              <a:off x="7182246" y="2558341"/>
              <a:ext cx="53280" cy="98640"/>
            </p14:xfrm>
          </p:contentPart>
        </mc:Choice>
        <mc:Fallback xmlns="">
          <p:pic>
            <p:nvPicPr>
              <p:cNvPr id="19" name="Рукописный ввод 18">
                <a:extLst>
                  <a:ext uri="{FF2B5EF4-FFF2-40B4-BE49-F238E27FC236}">
                    <a16:creationId xmlns:a16="http://schemas.microsoft.com/office/drawing/2014/main" id="{657151E4-A45F-3F4F-9FA9-34AFC55E66F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177926" y="2554021"/>
                <a:ext cx="6192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Рукописный ввод 19">
                <a:extLst>
                  <a:ext uri="{FF2B5EF4-FFF2-40B4-BE49-F238E27FC236}">
                    <a16:creationId xmlns:a16="http://schemas.microsoft.com/office/drawing/2014/main" id="{6C836EF3-22F0-5C4E-87FF-C68F472003C6}"/>
                  </a:ext>
                </a:extLst>
              </p14:cNvPr>
              <p14:cNvContentPartPr/>
              <p14:nvPr/>
            </p14:nvContentPartPr>
            <p14:xfrm>
              <a:off x="7396806" y="2553661"/>
              <a:ext cx="61200" cy="109080"/>
            </p14:xfrm>
          </p:contentPart>
        </mc:Choice>
        <mc:Fallback xmlns="">
          <p:pic>
            <p:nvPicPr>
              <p:cNvPr id="20" name="Рукописный ввод 19">
                <a:extLst>
                  <a:ext uri="{FF2B5EF4-FFF2-40B4-BE49-F238E27FC236}">
                    <a16:creationId xmlns:a16="http://schemas.microsoft.com/office/drawing/2014/main" id="{6C836EF3-22F0-5C4E-87FF-C68F472003C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392486" y="2549341"/>
                <a:ext cx="6984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Рукописный ввод 20">
                <a:extLst>
                  <a:ext uri="{FF2B5EF4-FFF2-40B4-BE49-F238E27FC236}">
                    <a16:creationId xmlns:a16="http://schemas.microsoft.com/office/drawing/2014/main" id="{5107FB10-D8FE-EE43-A755-BA12D8F39D98}"/>
                  </a:ext>
                </a:extLst>
              </p14:cNvPr>
              <p14:cNvContentPartPr/>
              <p14:nvPr/>
            </p14:nvContentPartPr>
            <p14:xfrm>
              <a:off x="7642686" y="2557981"/>
              <a:ext cx="61200" cy="92160"/>
            </p14:xfrm>
          </p:contentPart>
        </mc:Choice>
        <mc:Fallback xmlns="">
          <p:pic>
            <p:nvPicPr>
              <p:cNvPr id="21" name="Рукописный ввод 20">
                <a:extLst>
                  <a:ext uri="{FF2B5EF4-FFF2-40B4-BE49-F238E27FC236}">
                    <a16:creationId xmlns:a16="http://schemas.microsoft.com/office/drawing/2014/main" id="{5107FB10-D8FE-EE43-A755-BA12D8F39D9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638366" y="2553661"/>
                <a:ext cx="69840" cy="10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8F83B1AD-DDD3-5E4D-A02C-BE981DC92D05}"/>
              </a:ext>
            </a:extLst>
          </p:cNvPr>
          <p:cNvGrpSpPr/>
          <p:nvPr/>
        </p:nvGrpSpPr>
        <p:grpSpPr>
          <a:xfrm>
            <a:off x="7819086" y="2564461"/>
            <a:ext cx="84600" cy="93600"/>
            <a:chOff x="7819086" y="2564461"/>
            <a:chExt cx="84600" cy="9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2" name="Рукописный ввод 21">
                  <a:extLst>
                    <a:ext uri="{FF2B5EF4-FFF2-40B4-BE49-F238E27FC236}">
                      <a16:creationId xmlns:a16="http://schemas.microsoft.com/office/drawing/2014/main" id="{0B829F67-DB03-3B48-9794-13D28AC75F9C}"/>
                    </a:ext>
                  </a:extLst>
                </p14:cNvPr>
                <p14:cNvContentPartPr/>
                <p14:nvPr/>
              </p14:nvContentPartPr>
              <p14:xfrm>
                <a:off x="7819086" y="2577061"/>
                <a:ext cx="36000" cy="81000"/>
              </p14:xfrm>
            </p:contentPart>
          </mc:Choice>
          <mc:Fallback xmlns="">
            <p:pic>
              <p:nvPicPr>
                <p:cNvPr id="22" name="Рукописный ввод 21">
                  <a:extLst>
                    <a:ext uri="{FF2B5EF4-FFF2-40B4-BE49-F238E27FC236}">
                      <a16:creationId xmlns:a16="http://schemas.microsoft.com/office/drawing/2014/main" id="{0B829F67-DB03-3B48-9794-13D28AC75F9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814766" y="2572741"/>
                  <a:ext cx="446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3" name="Рукописный ввод 22">
                  <a:extLst>
                    <a:ext uri="{FF2B5EF4-FFF2-40B4-BE49-F238E27FC236}">
                      <a16:creationId xmlns:a16="http://schemas.microsoft.com/office/drawing/2014/main" id="{ABB97692-A7AF-4042-86DC-535CB263797F}"/>
                    </a:ext>
                  </a:extLst>
                </p14:cNvPr>
                <p14:cNvContentPartPr/>
                <p14:nvPr/>
              </p14:nvContentPartPr>
              <p14:xfrm>
                <a:off x="7860126" y="2564461"/>
                <a:ext cx="43560" cy="360"/>
              </p14:xfrm>
            </p:contentPart>
          </mc:Choice>
          <mc:Fallback xmlns="">
            <p:pic>
              <p:nvPicPr>
                <p:cNvPr id="23" name="Рукописный ввод 22">
                  <a:extLst>
                    <a:ext uri="{FF2B5EF4-FFF2-40B4-BE49-F238E27FC236}">
                      <a16:creationId xmlns:a16="http://schemas.microsoft.com/office/drawing/2014/main" id="{ABB97692-A7AF-4042-86DC-535CB263797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855806" y="2560141"/>
                  <a:ext cx="52200" cy="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5" name="Рукописный ввод 24">
                <a:extLst>
                  <a:ext uri="{FF2B5EF4-FFF2-40B4-BE49-F238E27FC236}">
                    <a16:creationId xmlns:a16="http://schemas.microsoft.com/office/drawing/2014/main" id="{2CD586B5-E0C1-D446-96A7-31D4EF779D44}"/>
                  </a:ext>
                </a:extLst>
              </p14:cNvPr>
              <p14:cNvContentPartPr/>
              <p14:nvPr/>
            </p14:nvContentPartPr>
            <p14:xfrm>
              <a:off x="8048766" y="2566621"/>
              <a:ext cx="51120" cy="104400"/>
            </p14:xfrm>
          </p:contentPart>
        </mc:Choice>
        <mc:Fallback xmlns="">
          <p:pic>
            <p:nvPicPr>
              <p:cNvPr id="25" name="Рукописный ввод 24">
                <a:extLst>
                  <a:ext uri="{FF2B5EF4-FFF2-40B4-BE49-F238E27FC236}">
                    <a16:creationId xmlns:a16="http://schemas.microsoft.com/office/drawing/2014/main" id="{2CD586B5-E0C1-D446-96A7-31D4EF779D4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044446" y="2562301"/>
                <a:ext cx="5976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6" name="Рукописный ввод 25">
                <a:extLst>
                  <a:ext uri="{FF2B5EF4-FFF2-40B4-BE49-F238E27FC236}">
                    <a16:creationId xmlns:a16="http://schemas.microsoft.com/office/drawing/2014/main" id="{9F153173-175C-8744-9193-D0CB37533379}"/>
                  </a:ext>
                </a:extLst>
              </p14:cNvPr>
              <p14:cNvContentPartPr/>
              <p14:nvPr/>
            </p14:nvContentPartPr>
            <p14:xfrm>
              <a:off x="8278086" y="2584981"/>
              <a:ext cx="53640" cy="105840"/>
            </p14:xfrm>
          </p:contentPart>
        </mc:Choice>
        <mc:Fallback xmlns="">
          <p:pic>
            <p:nvPicPr>
              <p:cNvPr id="26" name="Рукописный ввод 25">
                <a:extLst>
                  <a:ext uri="{FF2B5EF4-FFF2-40B4-BE49-F238E27FC236}">
                    <a16:creationId xmlns:a16="http://schemas.microsoft.com/office/drawing/2014/main" id="{9F153173-175C-8744-9193-D0CB3753337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273766" y="2580661"/>
                <a:ext cx="6228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7" name="Рукописный ввод 26">
                <a:extLst>
                  <a:ext uri="{FF2B5EF4-FFF2-40B4-BE49-F238E27FC236}">
                    <a16:creationId xmlns:a16="http://schemas.microsoft.com/office/drawing/2014/main" id="{ED47B454-012E-B64F-8225-E599F0613042}"/>
                  </a:ext>
                </a:extLst>
              </p14:cNvPr>
              <p14:cNvContentPartPr/>
              <p14:nvPr/>
            </p14:nvContentPartPr>
            <p14:xfrm>
              <a:off x="8502366" y="2572741"/>
              <a:ext cx="56880" cy="100080"/>
            </p14:xfrm>
          </p:contentPart>
        </mc:Choice>
        <mc:Fallback xmlns="">
          <p:pic>
            <p:nvPicPr>
              <p:cNvPr id="27" name="Рукописный ввод 26">
                <a:extLst>
                  <a:ext uri="{FF2B5EF4-FFF2-40B4-BE49-F238E27FC236}">
                    <a16:creationId xmlns:a16="http://schemas.microsoft.com/office/drawing/2014/main" id="{ED47B454-012E-B64F-8225-E599F061304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498046" y="2568421"/>
                <a:ext cx="65520" cy="10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8756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ABBA4BD-95ED-D14A-9134-709C38C9E807}"/>
              </a:ext>
            </a:extLst>
          </p:cNvPr>
          <p:cNvSpPr txBox="1">
            <a:spLocks/>
          </p:cNvSpPr>
          <p:nvPr/>
        </p:nvSpPr>
        <p:spPr>
          <a:xfrm>
            <a:off x="1331640" y="122191"/>
            <a:ext cx="6913175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1AF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КИМ задание </a:t>
            </a:r>
            <a:r>
              <a:rPr lang="en-US" dirty="0"/>
              <a:t>3</a:t>
            </a:r>
            <a:endParaRPr lang="ru-RU" dirty="0"/>
          </a:p>
          <a:p>
            <a:r>
              <a:rPr lang="ru-RU" dirty="0"/>
              <a:t>1</a:t>
            </a:r>
            <a:r>
              <a:rPr lang="en-US" dirty="0"/>
              <a:t>0</a:t>
            </a:r>
            <a:r>
              <a:rPr lang="ru-RU" dirty="0"/>
              <a:t> вопросов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C17C38-9E90-D94D-ACB7-A916A1386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2377921"/>
            <a:ext cx="3666500" cy="257254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53EE04-5410-BC44-8E2D-ECE65020F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122191"/>
            <a:ext cx="2467317" cy="2255730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80C4C36-8D4F-454A-ACB5-5A052BD30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475" y="1089978"/>
            <a:ext cx="4267517" cy="340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9855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B28064A-88A2-EE45-A86A-CECA937566AA}"/>
              </a:ext>
            </a:extLst>
          </p:cNvPr>
          <p:cNvSpPr/>
          <p:nvPr/>
        </p:nvSpPr>
        <p:spPr>
          <a:xfrm>
            <a:off x="233772" y="916360"/>
            <a:ext cx="31861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Относится к теме База данных как модель предметной области </a:t>
            </a:r>
          </a:p>
          <a:p>
            <a:r>
              <a:rPr lang="ru-RU" dirty="0"/>
              <a:t>Состав задания: представлены два фрагмента имеющие связи между собой по первичным ключам, они как правило обозначены как «</a:t>
            </a:r>
            <a:r>
              <a:rPr lang="ru-RU" b="1" dirty="0"/>
              <a:t>ID</a:t>
            </a:r>
            <a:r>
              <a:rPr lang="ru-RU" dirty="0"/>
              <a:t>» (</a:t>
            </a:r>
            <a:r>
              <a:rPr lang="ru-RU" dirty="0" err="1"/>
              <a:t>ID_Родителя</a:t>
            </a:r>
            <a:r>
              <a:rPr lang="ru-RU" dirty="0"/>
              <a:t> </a:t>
            </a:r>
            <a:r>
              <a:rPr lang="ru-RU" dirty="0" err="1"/>
              <a:t>ID_Ребёнка</a:t>
            </a:r>
            <a:r>
              <a:rPr lang="ru-RU" dirty="0"/>
              <a:t>). Необходимо установить связи, и произвести вычисления.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E681FE2-62FB-E843-A79E-CA63DF722EE4}"/>
              </a:ext>
            </a:extLst>
          </p:cNvPr>
          <p:cNvSpPr txBox="1">
            <a:spLocks/>
          </p:cNvSpPr>
          <p:nvPr/>
        </p:nvSpPr>
        <p:spPr>
          <a:xfrm>
            <a:off x="1259632" y="340003"/>
            <a:ext cx="6913175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1AF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Задание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0D3470-DB72-E349-8D57-1B8D8959AE22}"/>
              </a:ext>
            </a:extLst>
          </p:cNvPr>
          <p:cNvSpPr txBox="1"/>
          <p:nvPr/>
        </p:nvSpPr>
        <p:spPr>
          <a:xfrm>
            <a:off x="395536" y="4655728"/>
            <a:ext cx="160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СПО ч.2 § 12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CF1AEAE-216B-3949-8188-3A8BE34A96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75856" y="-1"/>
            <a:ext cx="5792241" cy="456038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FFB203C-9B3C-1E40-8D0B-3D3F9DCA0118}"/>
              </a:ext>
            </a:extLst>
          </p:cNvPr>
          <p:cNvSpPr/>
          <p:nvPr/>
        </p:nvSpPr>
        <p:spPr>
          <a:xfrm rot="16200000">
            <a:off x="7118540" y="2439853"/>
            <a:ext cx="3186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rgbClr val="FF0000"/>
                </a:solidFill>
              </a:rPr>
              <a:t>устанавливаем связи,</a:t>
            </a:r>
          </a:p>
          <a:p>
            <a:pPr algn="ctr"/>
            <a:r>
              <a:rPr lang="ru-RU" i="1" dirty="0">
                <a:solidFill>
                  <a:srgbClr val="FF0000"/>
                </a:solidFill>
              </a:rPr>
              <a:t>производим расчеты</a:t>
            </a:r>
          </a:p>
        </p:txBody>
      </p:sp>
    </p:spTree>
    <p:extLst>
      <p:ext uri="{BB962C8B-B14F-4D97-AF65-F5344CB8AC3E}">
        <p14:creationId xmlns:p14="http://schemas.microsoft.com/office/powerpoint/2010/main" val="19362534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876506-CFBA-8745-B0D1-DB49827AB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79" y="1276400"/>
            <a:ext cx="3907126" cy="307660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ABBA4BD-95ED-D14A-9134-709C38C9E807}"/>
              </a:ext>
            </a:extLst>
          </p:cNvPr>
          <p:cNvSpPr txBox="1">
            <a:spLocks/>
          </p:cNvSpPr>
          <p:nvPr/>
        </p:nvSpPr>
        <p:spPr>
          <a:xfrm>
            <a:off x="1331640" y="122191"/>
            <a:ext cx="6913175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1AF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КИМ задание </a:t>
            </a:r>
            <a:r>
              <a:rPr lang="en-US" dirty="0"/>
              <a:t>4</a:t>
            </a:r>
            <a:endParaRPr lang="ru-RU" dirty="0"/>
          </a:p>
          <a:p>
            <a:r>
              <a:rPr lang="en-US" dirty="0"/>
              <a:t>6</a:t>
            </a:r>
            <a:r>
              <a:rPr lang="ru-RU" dirty="0"/>
              <a:t> вопросов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8BBC340-2D7D-A94A-BC61-A2C7ECAED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452" y="-10632"/>
            <a:ext cx="4995742" cy="452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7159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B28064A-88A2-EE45-A86A-CECA937566AA}"/>
              </a:ext>
            </a:extLst>
          </p:cNvPr>
          <p:cNvSpPr/>
          <p:nvPr/>
        </p:nvSpPr>
        <p:spPr>
          <a:xfrm>
            <a:off x="233772" y="1017399"/>
            <a:ext cx="86764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Относится к теме Обработка информации. (</a:t>
            </a:r>
            <a:r>
              <a:rPr lang="ru-RU" dirty="0" err="1"/>
              <a:t>Доп</a:t>
            </a:r>
            <a:r>
              <a:rPr lang="ru-RU" dirty="0"/>
              <a:t> Алгоритм Хаффмана)</a:t>
            </a:r>
          </a:p>
          <a:p>
            <a:pPr algn="just"/>
            <a:r>
              <a:rPr lang="ru-RU" dirty="0"/>
              <a:t>Состав задания: обычно даны буквы, части которым соответствуют кодовые слова, удовлетворяющие условию </a:t>
            </a:r>
            <a:r>
              <a:rPr lang="ru-RU" dirty="0" err="1"/>
              <a:t>Фано</a:t>
            </a:r>
            <a:r>
              <a:rPr lang="ru-RU" dirty="0"/>
              <a:t>. </a:t>
            </a:r>
          </a:p>
          <a:p>
            <a:pPr algn="just"/>
            <a:r>
              <a:rPr lang="ru-RU" dirty="0"/>
              <a:t>Для решения задачи необходимо сначала составить бинарное дерево, потом ответить на главный вопрос задачи.</a:t>
            </a:r>
          </a:p>
          <a:p>
            <a:pPr algn="just"/>
            <a:r>
              <a:rPr lang="ru-RU" dirty="0"/>
              <a:t> </a:t>
            </a:r>
          </a:p>
          <a:p>
            <a:pPr algn="just"/>
            <a:r>
              <a:rPr lang="ru-RU" dirty="0"/>
              <a:t>«</a:t>
            </a:r>
            <a:r>
              <a:rPr lang="ru-RU" i="1" dirty="0"/>
              <a:t>По каналу связи передаются шифрованные сообщения, содержащие только пять букв: А, Б, В, Г, Д. Для передачи используется неравномерный двоичный код. Для букв А, Б и В используются кодовые слова 1100, 1110, 11010 соответственно. Укажите </a:t>
            </a:r>
            <a:r>
              <a:rPr lang="ru-RU" b="1" i="1" dirty="0"/>
              <a:t>минимальную</a:t>
            </a:r>
            <a:r>
              <a:rPr lang="ru-RU" i="1" dirty="0"/>
              <a:t> сумму длин кодовых слов для букв Г и Д, при котором код будет удовлетворять условию </a:t>
            </a:r>
            <a:r>
              <a:rPr lang="ru-RU" i="1" dirty="0" err="1"/>
              <a:t>Фано</a:t>
            </a:r>
            <a:r>
              <a:rPr lang="ru-RU" dirty="0"/>
              <a:t>.»</a:t>
            </a:r>
            <a:endParaRPr lang="ru-R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E681FE2-62FB-E843-A79E-CA63DF722EE4}"/>
              </a:ext>
            </a:extLst>
          </p:cNvPr>
          <p:cNvSpPr txBox="1">
            <a:spLocks/>
          </p:cNvSpPr>
          <p:nvPr/>
        </p:nvSpPr>
        <p:spPr>
          <a:xfrm>
            <a:off x="1620000" y="340003"/>
            <a:ext cx="6913175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1AF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Задание 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0D3470-DB72-E349-8D57-1B8D8959AE22}"/>
              </a:ext>
            </a:extLst>
          </p:cNvPr>
          <p:cNvSpPr txBox="1"/>
          <p:nvPr/>
        </p:nvSpPr>
        <p:spPr>
          <a:xfrm>
            <a:off x="395536" y="4655728"/>
            <a:ext cx="185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СПО ч.1 § 4, 8  </a:t>
            </a:r>
          </a:p>
        </p:txBody>
      </p:sp>
    </p:spTree>
    <p:extLst>
      <p:ext uri="{BB962C8B-B14F-4D97-AF65-F5344CB8AC3E}">
        <p14:creationId xmlns:p14="http://schemas.microsoft.com/office/powerpoint/2010/main" val="35652235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E681FE2-62FB-E843-A79E-CA63DF722EE4}"/>
              </a:ext>
            </a:extLst>
          </p:cNvPr>
          <p:cNvSpPr txBox="1">
            <a:spLocks/>
          </p:cNvSpPr>
          <p:nvPr/>
        </p:nvSpPr>
        <p:spPr>
          <a:xfrm>
            <a:off x="1620000" y="340003"/>
            <a:ext cx="6913175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1AF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Задание 5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C03A956-874D-1242-A1FF-6FB1D21131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629778" y="3906455"/>
            <a:ext cx="7389316" cy="11863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B5CDE3-AAEA-3D42-82D2-E5AAD9132DA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7060" y="916360"/>
            <a:ext cx="6995220" cy="283355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0514BB3F-995E-1F44-9C9C-AAA156C107CA}"/>
              </a:ext>
            </a:extLst>
          </p:cNvPr>
          <p:cNvGrpSpPr/>
          <p:nvPr/>
        </p:nvGrpSpPr>
        <p:grpSpPr>
          <a:xfrm>
            <a:off x="7232696" y="916360"/>
            <a:ext cx="1814244" cy="2641747"/>
            <a:chOff x="7388728" y="242043"/>
            <a:chExt cx="1814244" cy="2641747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3F07CAF2-1E23-2B40-A9CC-8CEEB29BDBBC}"/>
                </a:ext>
              </a:extLst>
            </p:cNvPr>
            <p:cNvSpPr/>
            <p:nvPr/>
          </p:nvSpPr>
          <p:spPr>
            <a:xfrm>
              <a:off x="7956376" y="267995"/>
              <a:ext cx="144016" cy="144016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11F05218-2BB3-9D42-A5CE-2C2D888F2C40}"/>
                </a:ext>
              </a:extLst>
            </p:cNvPr>
            <p:cNvCxnSpPr>
              <a:stCxn id="2" idx="3"/>
            </p:cNvCxnSpPr>
            <p:nvPr/>
          </p:nvCxnSpPr>
          <p:spPr>
            <a:xfrm flipH="1">
              <a:off x="7740352" y="390920"/>
              <a:ext cx="237115" cy="23740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62C96083-9C3F-954F-B6FC-1F41101A8020}"/>
                </a:ext>
              </a:extLst>
            </p:cNvPr>
            <p:cNvCxnSpPr>
              <a:cxnSpLocks/>
              <a:endCxn id="2" idx="5"/>
            </p:cNvCxnSpPr>
            <p:nvPr/>
          </p:nvCxnSpPr>
          <p:spPr>
            <a:xfrm flipH="1" flipV="1">
              <a:off x="8079301" y="390920"/>
              <a:ext cx="237116" cy="23741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8EC883-4515-1C4A-8486-14B7E6C5748F}"/>
                </a:ext>
              </a:extLst>
            </p:cNvPr>
            <p:cNvSpPr txBox="1"/>
            <p:nvPr/>
          </p:nvSpPr>
          <p:spPr>
            <a:xfrm>
              <a:off x="7616487" y="245134"/>
              <a:ext cx="3129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dirty="0"/>
                <a:t>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6DB4226-F085-DC46-B88B-C25808336B58}"/>
                </a:ext>
              </a:extLst>
            </p:cNvPr>
            <p:cNvSpPr txBox="1"/>
            <p:nvPr/>
          </p:nvSpPr>
          <p:spPr>
            <a:xfrm>
              <a:off x="8127375" y="242043"/>
              <a:ext cx="3129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dirty="0"/>
                <a:t>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4C865B6-F02F-0047-A86E-3A16137A864B}"/>
                </a:ext>
              </a:extLst>
            </p:cNvPr>
            <p:cNvSpPr txBox="1"/>
            <p:nvPr/>
          </p:nvSpPr>
          <p:spPr>
            <a:xfrm>
              <a:off x="7388728" y="587850"/>
              <a:ext cx="598241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sz="900" u="sng" dirty="0"/>
                <a:t>БЕЛЫЙ</a:t>
              </a:r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8DF562D6-031D-8141-A41B-3F7D72032856}"/>
                </a:ext>
              </a:extLst>
            </p:cNvPr>
            <p:cNvSpPr/>
            <p:nvPr/>
          </p:nvSpPr>
          <p:spPr>
            <a:xfrm>
              <a:off x="8260568" y="636133"/>
              <a:ext cx="144016" cy="144016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DEA76CFE-B88A-8545-AF8B-7DF87C0B8ECF}"/>
                </a:ext>
              </a:extLst>
            </p:cNvPr>
            <p:cNvCxnSpPr>
              <a:stCxn id="22" idx="3"/>
            </p:cNvCxnSpPr>
            <p:nvPr/>
          </p:nvCxnSpPr>
          <p:spPr>
            <a:xfrm flipH="1">
              <a:off x="8044544" y="759058"/>
              <a:ext cx="237115" cy="23740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D5732DAF-28D3-694F-9CA4-28F23FCB82D5}"/>
                </a:ext>
              </a:extLst>
            </p:cNvPr>
            <p:cNvCxnSpPr>
              <a:cxnSpLocks/>
              <a:endCxn id="22" idx="5"/>
            </p:cNvCxnSpPr>
            <p:nvPr/>
          </p:nvCxnSpPr>
          <p:spPr>
            <a:xfrm flipH="1" flipV="1">
              <a:off x="8383493" y="759058"/>
              <a:ext cx="237116" cy="23741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C566EE3-FDD4-7143-979B-67B068F34C0A}"/>
                </a:ext>
              </a:extLst>
            </p:cNvPr>
            <p:cNvSpPr txBox="1"/>
            <p:nvPr/>
          </p:nvSpPr>
          <p:spPr>
            <a:xfrm>
              <a:off x="7920679" y="613272"/>
              <a:ext cx="3129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dirty="0"/>
                <a:t>1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ED51425-E2D9-4D4D-A798-8FCA15C565B3}"/>
                </a:ext>
              </a:extLst>
            </p:cNvPr>
            <p:cNvSpPr txBox="1"/>
            <p:nvPr/>
          </p:nvSpPr>
          <p:spPr>
            <a:xfrm>
              <a:off x="8431567" y="610181"/>
              <a:ext cx="3129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dirty="0"/>
                <a:t>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FFFF09E-ED10-4C46-BB8F-9B3696850899}"/>
                </a:ext>
              </a:extLst>
            </p:cNvPr>
            <p:cNvSpPr txBox="1"/>
            <p:nvPr/>
          </p:nvSpPr>
          <p:spPr>
            <a:xfrm>
              <a:off x="8362137" y="962469"/>
              <a:ext cx="684803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sz="900" u="sng" dirty="0"/>
                <a:t>ЧЕРНЫЙ</a:t>
              </a:r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EA7BEA4B-7493-D846-A8AE-A8048767D2FA}"/>
                </a:ext>
              </a:extLst>
            </p:cNvPr>
            <p:cNvSpPr/>
            <p:nvPr/>
          </p:nvSpPr>
          <p:spPr>
            <a:xfrm>
              <a:off x="7947653" y="1004489"/>
              <a:ext cx="144016" cy="144016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17988A3C-38DD-1442-A0F7-6374F8A97BBE}"/>
                </a:ext>
              </a:extLst>
            </p:cNvPr>
            <p:cNvCxnSpPr>
              <a:cxnSpLocks/>
              <a:stCxn id="29" idx="3"/>
            </p:cNvCxnSpPr>
            <p:nvPr/>
          </p:nvCxnSpPr>
          <p:spPr>
            <a:xfrm flipH="1">
              <a:off x="7595396" y="1127414"/>
              <a:ext cx="373348" cy="42310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>
              <a:extLst>
                <a:ext uri="{FF2B5EF4-FFF2-40B4-BE49-F238E27FC236}">
                  <a16:creationId xmlns:a16="http://schemas.microsoft.com/office/drawing/2014/main" id="{16E9F584-4499-AC41-A426-E1BD9692CE57}"/>
                </a:ext>
              </a:extLst>
            </p:cNvPr>
            <p:cNvCxnSpPr>
              <a:cxnSpLocks/>
              <a:stCxn id="39" idx="1"/>
              <a:endCxn id="29" idx="5"/>
            </p:cNvCxnSpPr>
            <p:nvPr/>
          </p:nvCxnSpPr>
          <p:spPr>
            <a:xfrm flipH="1" flipV="1">
              <a:off x="8070578" y="1127414"/>
              <a:ext cx="550970" cy="444195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6FF4971-1C24-CA46-AA7F-4F3DC57BF30A}"/>
                </a:ext>
              </a:extLst>
            </p:cNvPr>
            <p:cNvSpPr txBox="1"/>
            <p:nvPr/>
          </p:nvSpPr>
          <p:spPr>
            <a:xfrm>
              <a:off x="8118652" y="978537"/>
              <a:ext cx="3129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dirty="0"/>
                <a:t>1</a:t>
              </a:r>
            </a:p>
          </p:txBody>
        </p:sp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7F917A4D-0F01-CD4D-B9D6-D9189A680640}"/>
                </a:ext>
              </a:extLst>
            </p:cNvPr>
            <p:cNvSpPr/>
            <p:nvPr/>
          </p:nvSpPr>
          <p:spPr>
            <a:xfrm>
              <a:off x="8600457" y="1550518"/>
              <a:ext cx="144016" cy="144016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EF931B0B-E826-D948-A86F-3C754C667268}"/>
                </a:ext>
              </a:extLst>
            </p:cNvPr>
            <p:cNvCxnSpPr>
              <a:stCxn id="39" idx="3"/>
            </p:cNvCxnSpPr>
            <p:nvPr/>
          </p:nvCxnSpPr>
          <p:spPr>
            <a:xfrm flipH="1">
              <a:off x="8384433" y="1673443"/>
              <a:ext cx="237115" cy="23740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>
              <a:extLst>
                <a:ext uri="{FF2B5EF4-FFF2-40B4-BE49-F238E27FC236}">
                  <a16:creationId xmlns:a16="http://schemas.microsoft.com/office/drawing/2014/main" id="{6F45589E-A859-984F-93BF-59FBF0B58AEE}"/>
                </a:ext>
              </a:extLst>
            </p:cNvPr>
            <p:cNvCxnSpPr>
              <a:cxnSpLocks/>
              <a:stCxn id="51" idx="0"/>
              <a:endCxn id="39" idx="5"/>
            </p:cNvCxnSpPr>
            <p:nvPr/>
          </p:nvCxnSpPr>
          <p:spPr>
            <a:xfrm flipV="1">
              <a:off x="8676937" y="1673443"/>
              <a:ext cx="46445" cy="61918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929A0ED-6D5D-484B-92CF-1D2C63A26D20}"/>
                </a:ext>
              </a:extLst>
            </p:cNvPr>
            <p:cNvSpPr txBox="1"/>
            <p:nvPr/>
          </p:nvSpPr>
          <p:spPr>
            <a:xfrm>
              <a:off x="8237586" y="1509226"/>
              <a:ext cx="3129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dirty="0"/>
                <a:t>0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85BCF8F-C3A4-AB49-85DA-56E8359CA647}"/>
                </a:ext>
              </a:extLst>
            </p:cNvPr>
            <p:cNvSpPr txBox="1"/>
            <p:nvPr/>
          </p:nvSpPr>
          <p:spPr>
            <a:xfrm>
              <a:off x="7985932" y="1854641"/>
              <a:ext cx="758541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sz="900" u="sng" dirty="0"/>
                <a:t>КРАСНЫЙ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8EAEDBE-7F1C-4F41-B236-C458F02EB121}"/>
                </a:ext>
              </a:extLst>
            </p:cNvPr>
            <p:cNvSpPr txBox="1"/>
            <p:nvPr/>
          </p:nvSpPr>
          <p:spPr>
            <a:xfrm>
              <a:off x="7607764" y="981628"/>
              <a:ext cx="3129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dirty="0"/>
                <a:t>0</a:t>
              </a:r>
            </a:p>
          </p:txBody>
        </p:sp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AACCFBCD-AA06-6C4F-85CD-44323531A168}"/>
                </a:ext>
              </a:extLst>
            </p:cNvPr>
            <p:cNvSpPr/>
            <p:nvPr/>
          </p:nvSpPr>
          <p:spPr>
            <a:xfrm>
              <a:off x="8604929" y="2292623"/>
              <a:ext cx="144016" cy="144016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2" name="Прямая соединительная линия 51">
              <a:extLst>
                <a:ext uri="{FF2B5EF4-FFF2-40B4-BE49-F238E27FC236}">
                  <a16:creationId xmlns:a16="http://schemas.microsoft.com/office/drawing/2014/main" id="{6CF9D1E6-CB54-9E41-A9FD-A25616CB322D}"/>
                </a:ext>
              </a:extLst>
            </p:cNvPr>
            <p:cNvCxnSpPr>
              <a:cxnSpLocks/>
              <a:stCxn id="51" idx="3"/>
            </p:cNvCxnSpPr>
            <p:nvPr/>
          </p:nvCxnSpPr>
          <p:spPr>
            <a:xfrm flipH="1">
              <a:off x="7782070" y="2415548"/>
              <a:ext cx="843950" cy="26801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>
              <a:extLst>
                <a:ext uri="{FF2B5EF4-FFF2-40B4-BE49-F238E27FC236}">
                  <a16:creationId xmlns:a16="http://schemas.microsoft.com/office/drawing/2014/main" id="{DCFDB0B0-78CE-A342-B1BD-9E35F69A9CB3}"/>
                </a:ext>
              </a:extLst>
            </p:cNvPr>
            <p:cNvCxnSpPr>
              <a:cxnSpLocks/>
              <a:stCxn id="58" idx="0"/>
              <a:endCxn id="51" idx="5"/>
            </p:cNvCxnSpPr>
            <p:nvPr/>
          </p:nvCxnSpPr>
          <p:spPr>
            <a:xfrm flipH="1" flipV="1">
              <a:off x="8727854" y="2415548"/>
              <a:ext cx="99054" cy="231763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59F03C7-5E22-6A44-BBE8-33F88D238C47}"/>
                </a:ext>
              </a:extLst>
            </p:cNvPr>
            <p:cNvSpPr txBox="1"/>
            <p:nvPr/>
          </p:nvSpPr>
          <p:spPr>
            <a:xfrm>
              <a:off x="7503952" y="2652958"/>
              <a:ext cx="668773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900" u="sng" dirty="0"/>
                <a:t>ФИОЛЕТ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3BB72B0-61CB-664A-9DD7-525032AC9D73}"/>
                </a:ext>
              </a:extLst>
            </p:cNvPr>
            <p:cNvSpPr txBox="1"/>
            <p:nvPr/>
          </p:nvSpPr>
          <p:spPr>
            <a:xfrm>
              <a:off x="8450843" y="2647311"/>
              <a:ext cx="752129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sz="900" u="sng" dirty="0"/>
                <a:t>ЗЕЛЕНЫЙ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138F891-D186-4A49-976C-C397D41EFAC2}"/>
                </a:ext>
              </a:extLst>
            </p:cNvPr>
            <p:cNvSpPr txBox="1"/>
            <p:nvPr/>
          </p:nvSpPr>
          <p:spPr>
            <a:xfrm>
              <a:off x="8052296" y="2233768"/>
              <a:ext cx="3129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dirty="0"/>
                <a:t>0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41E1EC5-385E-3641-B4D7-26CCCBB721EB}"/>
                </a:ext>
              </a:extLst>
            </p:cNvPr>
            <p:cNvSpPr txBox="1"/>
            <p:nvPr/>
          </p:nvSpPr>
          <p:spPr>
            <a:xfrm>
              <a:off x="8748464" y="2266671"/>
              <a:ext cx="3129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dirty="0"/>
                <a:t>1</a:t>
              </a: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651A5ECA-BC97-5E43-B84D-DC1F29B9EE1D}"/>
              </a:ext>
            </a:extLst>
          </p:cNvPr>
          <p:cNvSpPr txBox="1"/>
          <p:nvPr/>
        </p:nvSpPr>
        <p:spPr>
          <a:xfrm>
            <a:off x="-23754" y="4620419"/>
            <a:ext cx="185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СПО ч.1 § 4, 8  </a:t>
            </a:r>
          </a:p>
        </p:txBody>
      </p:sp>
    </p:spTree>
    <p:extLst>
      <p:ext uri="{BB962C8B-B14F-4D97-AF65-F5344CB8AC3E}">
        <p14:creationId xmlns:p14="http://schemas.microsoft.com/office/powerpoint/2010/main" val="3771042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F540D07-9B1F-F343-90CC-14282AA74E5E}"/>
              </a:ext>
            </a:extLst>
          </p:cNvPr>
          <p:cNvSpPr txBox="1">
            <a:spLocks/>
          </p:cNvSpPr>
          <p:nvPr/>
        </p:nvSpPr>
        <p:spPr>
          <a:xfrm>
            <a:off x="1620000" y="340003"/>
            <a:ext cx="6913175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1AF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КИМ ВПР СПО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99352B8-F56C-834D-BA18-DBE0D2FF2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855" y="196280"/>
            <a:ext cx="2959100" cy="1511300"/>
          </a:xfrm>
          <a:prstGeom prst="rect">
            <a:avLst/>
          </a:prstGeom>
        </p:spPr>
      </p:pic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5E39CCE4-4A3D-CD4B-A53F-9095B78482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198948"/>
              </p:ext>
            </p:extLst>
          </p:nvPr>
        </p:nvGraphicFramePr>
        <p:xfrm>
          <a:off x="540288" y="2212504"/>
          <a:ext cx="7992887" cy="19670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val="3169232251"/>
                    </a:ext>
                  </a:extLst>
                </a:gridCol>
                <a:gridCol w="4968551">
                  <a:extLst>
                    <a:ext uri="{9D8B030D-6E8A-4147-A177-3AD203B41FA5}">
                      <a16:colId xmlns:a16="http://schemas.microsoft.com/office/drawing/2014/main" val="3957384497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Онлайн тесты 1 курс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Онлайн тесты 2 курс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4514588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задания с №1 по №10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в каждом по 5 вопросов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3-4 варианта для каждого задания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задания с №1 по №13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в каждом около 10 вопросов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прогрессирующая сложность вопросов — от простых до сложных, аналогичных экзаменационным.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18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52450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ABBA4BD-95ED-D14A-9134-709C38C9E807}"/>
              </a:ext>
            </a:extLst>
          </p:cNvPr>
          <p:cNvSpPr txBox="1">
            <a:spLocks/>
          </p:cNvSpPr>
          <p:nvPr/>
        </p:nvSpPr>
        <p:spPr>
          <a:xfrm>
            <a:off x="1331640" y="122191"/>
            <a:ext cx="6913175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1AF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КИМ задание </a:t>
            </a:r>
            <a:r>
              <a:rPr lang="en-US" dirty="0"/>
              <a:t>5</a:t>
            </a:r>
            <a:endParaRPr lang="ru-RU" dirty="0"/>
          </a:p>
          <a:p>
            <a:r>
              <a:rPr lang="ru-RU" dirty="0"/>
              <a:t>7 вопросов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AE397B-7149-D54B-8EAE-D3B27C2A9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611" y="104746"/>
            <a:ext cx="3923928" cy="216806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069B64-14A0-0945-910E-1FA768BDC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1" y="1288555"/>
            <a:ext cx="3923928" cy="225292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B835190-3D1D-4441-BCFC-D97DFD4AB0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7026" y="2579349"/>
            <a:ext cx="4773263" cy="187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130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B28064A-88A2-EE45-A86A-CECA937566AA}"/>
              </a:ext>
            </a:extLst>
          </p:cNvPr>
          <p:cNvSpPr/>
          <p:nvPr/>
        </p:nvSpPr>
        <p:spPr>
          <a:xfrm>
            <a:off x="233772" y="735176"/>
            <a:ext cx="86764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Относится к теме Табличный процессор. Основные сведения.</a:t>
            </a:r>
          </a:p>
          <a:p>
            <a:pPr algn="just"/>
            <a:r>
              <a:rPr lang="ru-RU" dirty="0"/>
              <a:t>Состав задания: дан фрагмент таблицы, заполненный цифрами, в одной ячейке записана формула с использованием знака заморозки ($), еще одна ячейка пустая. Необходимо найти числовое значение пустой ячейки, в которую будет скопирована представленная в задаче формула.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E681FE2-62FB-E843-A79E-CA63DF722EE4}"/>
              </a:ext>
            </a:extLst>
          </p:cNvPr>
          <p:cNvSpPr txBox="1">
            <a:spLocks/>
          </p:cNvSpPr>
          <p:nvPr/>
        </p:nvSpPr>
        <p:spPr>
          <a:xfrm>
            <a:off x="1620000" y="340003"/>
            <a:ext cx="6913175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1AF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Задание 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0D3470-DB72-E349-8D57-1B8D8959AE22}"/>
              </a:ext>
            </a:extLst>
          </p:cNvPr>
          <p:cNvSpPr txBox="1"/>
          <p:nvPr/>
        </p:nvSpPr>
        <p:spPr>
          <a:xfrm>
            <a:off x="395536" y="4655728"/>
            <a:ext cx="208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СПО ч.2 § 1 (2-3)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28CD48-60CB-3947-9030-1C64438109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596560" y="2428528"/>
            <a:ext cx="5936615" cy="20561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7ED746-3B17-1444-A2C0-9777EE559021}"/>
              </a:ext>
            </a:extLst>
          </p:cNvPr>
          <p:cNvSpPr txBox="1"/>
          <p:nvPr/>
        </p:nvSpPr>
        <p:spPr>
          <a:xfrm>
            <a:off x="234879" y="2212504"/>
            <a:ext cx="2209259" cy="230832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При﻿ копировании﻿ формулы﻿ с﻿ относительными﻿ ссылками﻿ [столбец]﻿ [строка]﻿ </a:t>
            </a:r>
          </a:p>
          <a:p>
            <a:pPr algn="just"/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на﻿ 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﻿ 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строк﻿ ниже﻿ (выше)﻿ и﻿ на﻿ 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﻿ 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столбцов﻿ правее﻿ (левее)﻿ ссылка﻿ заменяется﻿ на﻿ </a:t>
            </a:r>
          </a:p>
          <a:p>
            <a:pPr algn="just"/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[столбец﻿ ±﻿ 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]﻿ [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строка﻿ ±﻿ 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]. </a:t>
            </a:r>
          </a:p>
          <a:p>
            <a:pPr algn="just"/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При﻿ копировании﻿ формулы﻿ в﻿ пределах﻿ одного﻿ столбца﻿ (одной﻿ строки)﻿ обозначения﻿ столбцов﻿ (номера﻿ строк)﻿ в﻿ формулах﻿ не﻿ изменяются. </a:t>
            </a:r>
          </a:p>
        </p:txBody>
      </p:sp>
    </p:spTree>
    <p:extLst>
      <p:ext uri="{BB962C8B-B14F-4D97-AF65-F5344CB8AC3E}">
        <p14:creationId xmlns:p14="http://schemas.microsoft.com/office/powerpoint/2010/main" val="21664253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E681FE2-62FB-E843-A79E-CA63DF722EE4}"/>
              </a:ext>
            </a:extLst>
          </p:cNvPr>
          <p:cNvSpPr txBox="1">
            <a:spLocks/>
          </p:cNvSpPr>
          <p:nvPr/>
        </p:nvSpPr>
        <p:spPr>
          <a:xfrm>
            <a:off x="1620000" y="340003"/>
            <a:ext cx="6913175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1AF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Задание 6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FDD8638-BCDA-B446-A7F6-85F254AB57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76737" y="991337"/>
            <a:ext cx="7551728" cy="28053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3757B9-08D9-1347-9F93-81FE6FCDD442}"/>
              </a:ext>
            </a:extLst>
          </p:cNvPr>
          <p:cNvSpPr txBox="1"/>
          <p:nvPr/>
        </p:nvSpPr>
        <p:spPr>
          <a:xfrm>
            <a:off x="395536" y="4655728"/>
            <a:ext cx="208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СПО ч.2 § 1 (2-3) </a:t>
            </a:r>
          </a:p>
        </p:txBody>
      </p:sp>
    </p:spTree>
    <p:extLst>
      <p:ext uri="{BB962C8B-B14F-4D97-AF65-F5344CB8AC3E}">
        <p14:creationId xmlns:p14="http://schemas.microsoft.com/office/powerpoint/2010/main" val="7271415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ABBA4BD-95ED-D14A-9134-709C38C9E807}"/>
              </a:ext>
            </a:extLst>
          </p:cNvPr>
          <p:cNvSpPr txBox="1">
            <a:spLocks/>
          </p:cNvSpPr>
          <p:nvPr/>
        </p:nvSpPr>
        <p:spPr>
          <a:xfrm>
            <a:off x="1331640" y="122191"/>
            <a:ext cx="6913175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1AF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КИМ задание </a:t>
            </a:r>
            <a:r>
              <a:rPr lang="en-US" dirty="0"/>
              <a:t>6</a:t>
            </a:r>
            <a:endParaRPr lang="ru-RU" dirty="0"/>
          </a:p>
          <a:p>
            <a:r>
              <a:rPr lang="en-US" dirty="0"/>
              <a:t>8</a:t>
            </a:r>
            <a:r>
              <a:rPr lang="ru-RU" dirty="0"/>
              <a:t> вопросов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816C34-A5F5-8A49-AEB5-3D2D9659B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33" y="1415661"/>
            <a:ext cx="4622320" cy="210842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AD4CDC3-88D2-534A-AC48-0362A6C35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157" y="122191"/>
            <a:ext cx="4898843" cy="19462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680ADB7-9DA5-4542-BC9D-CAECEC2377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3418" y="2129803"/>
            <a:ext cx="4622320" cy="278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076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F93EBF0-FC98-9044-886A-F4CCA01BB84E}"/>
              </a:ext>
            </a:extLst>
          </p:cNvPr>
          <p:cNvSpPr/>
          <p:nvPr/>
        </p:nvSpPr>
        <p:spPr>
          <a:xfrm>
            <a:off x="150854" y="2704843"/>
            <a:ext cx="105509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404040"/>
                </a:solidFill>
                <a:latin typeface="quote-cjk-patch"/>
              </a:rPr>
              <a:t>s = 15 * k</a:t>
            </a:r>
            <a:endParaRPr lang="en-US" b="0" i="0" dirty="0">
              <a:solidFill>
                <a:srgbClr val="404040"/>
              </a:solidFill>
              <a:effectLst/>
              <a:latin typeface="quote-cjk-patch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03FA5E6-E110-EA47-A8D7-0CD16CF38CAF}"/>
              </a:ext>
            </a:extLst>
          </p:cNvPr>
          <p:cNvSpPr/>
          <p:nvPr/>
        </p:nvSpPr>
        <p:spPr>
          <a:xfrm>
            <a:off x="1396915" y="2691596"/>
            <a:ext cx="138050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404040"/>
                </a:solidFill>
                <a:latin typeface="quote-cjk-patch"/>
              </a:rPr>
              <a:t>n = 90 - 5 * k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B28064A-88A2-EE45-A86A-CECA937566AA}"/>
              </a:ext>
            </a:extLst>
          </p:cNvPr>
          <p:cNvSpPr/>
          <p:nvPr/>
        </p:nvSpPr>
        <p:spPr>
          <a:xfrm>
            <a:off x="179512" y="916360"/>
            <a:ext cx="86764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Относится к теме Запись алгоритмов на языках программирования.</a:t>
            </a:r>
          </a:p>
          <a:p>
            <a:pPr algn="just"/>
            <a:r>
              <a:rPr lang="ru-RU" dirty="0"/>
              <a:t>Состав задания: дана программа на 5 языках программирования (Бейсик, </a:t>
            </a:r>
            <a:r>
              <a:rPr lang="en-US" dirty="0"/>
              <a:t>Python</a:t>
            </a:r>
            <a:r>
              <a:rPr lang="ru-RU" dirty="0"/>
              <a:t>, Алгоритмический язык, Паскаль С++). Необходимо найти результат выполнения данной программы. </a:t>
            </a:r>
          </a:p>
          <a:p>
            <a:pPr algn="just"/>
            <a:r>
              <a:rPr lang="ru-RU" dirty="0"/>
              <a:t>После составления выражения и нахождения количества итераций проверяйте трассировочной таблицей.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E681FE2-62FB-E843-A79E-CA63DF722EE4}"/>
              </a:ext>
            </a:extLst>
          </p:cNvPr>
          <p:cNvSpPr txBox="1">
            <a:spLocks/>
          </p:cNvSpPr>
          <p:nvPr/>
        </p:nvSpPr>
        <p:spPr>
          <a:xfrm>
            <a:off x="1620000" y="340003"/>
            <a:ext cx="6913175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1AF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Задание 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0D3470-DB72-E349-8D57-1B8D8959AE22}"/>
              </a:ext>
            </a:extLst>
          </p:cNvPr>
          <p:cNvSpPr txBox="1"/>
          <p:nvPr/>
        </p:nvSpPr>
        <p:spPr>
          <a:xfrm>
            <a:off x="395536" y="4655728"/>
            <a:ext cx="208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СПО ч.2 § 7 (5-6)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53DB462-DAFA-F045-A7B8-B159710C2A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03848" y="2426344"/>
            <a:ext cx="5845725" cy="2100309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DE063E8-4326-E243-B978-F1CD6AD45C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346934"/>
              </p:ext>
            </p:extLst>
          </p:nvPr>
        </p:nvGraphicFramePr>
        <p:xfrm>
          <a:off x="1010747" y="3703630"/>
          <a:ext cx="2088233" cy="754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812">
                  <a:extLst>
                    <a:ext uri="{9D8B030D-6E8A-4147-A177-3AD203B41FA5}">
                      <a16:colId xmlns:a16="http://schemas.microsoft.com/office/drawing/2014/main" val="879881562"/>
                    </a:ext>
                  </a:extLst>
                </a:gridCol>
                <a:gridCol w="404174">
                  <a:extLst>
                    <a:ext uri="{9D8B030D-6E8A-4147-A177-3AD203B41FA5}">
                      <a16:colId xmlns:a16="http://schemas.microsoft.com/office/drawing/2014/main" val="3870734624"/>
                    </a:ext>
                  </a:extLst>
                </a:gridCol>
                <a:gridCol w="404174">
                  <a:extLst>
                    <a:ext uri="{9D8B030D-6E8A-4147-A177-3AD203B41FA5}">
                      <a16:colId xmlns:a16="http://schemas.microsoft.com/office/drawing/2014/main" val="331344754"/>
                    </a:ext>
                  </a:extLst>
                </a:gridCol>
                <a:gridCol w="943073">
                  <a:extLst>
                    <a:ext uri="{9D8B030D-6E8A-4147-A177-3AD203B41FA5}">
                      <a16:colId xmlns:a16="http://schemas.microsoft.com/office/drawing/2014/main" val="2774411203"/>
                    </a:ext>
                  </a:extLst>
                </a:gridCol>
              </a:tblGrid>
              <a:tr h="19576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k</a:t>
                      </a:r>
                      <a:endParaRPr lang="ru-RU" sz="105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</a:t>
                      </a:r>
                      <a:endParaRPr lang="ru-RU" sz="105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</a:t>
                      </a:r>
                      <a:endParaRPr lang="ru-RU" sz="105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s+n</a:t>
                      </a:r>
                      <a:r>
                        <a:rPr lang="en-US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&lt;145</a:t>
                      </a:r>
                      <a:endParaRPr lang="ru-RU" sz="105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342229"/>
                  </a:ext>
                </a:extLst>
              </a:tr>
              <a:tr h="19576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</a:t>
                      </a:r>
                      <a:endParaRPr lang="ru-RU" sz="105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</a:t>
                      </a:r>
                      <a:endParaRPr lang="ru-RU" sz="105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90</a:t>
                      </a:r>
                      <a:endParaRPr lang="ru-RU" sz="105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да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688084"/>
                  </a:ext>
                </a:extLst>
              </a:tr>
              <a:tr h="19576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</a:t>
                      </a:r>
                      <a:endParaRPr lang="ru-RU" sz="105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85</a:t>
                      </a:r>
                      <a:endParaRPr lang="ru-RU" sz="105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да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808721"/>
                  </a:ext>
                </a:extLst>
              </a:tr>
            </a:tbl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6326602-8C6E-884C-B3BB-6B668F003EF6}"/>
              </a:ext>
            </a:extLst>
          </p:cNvPr>
          <p:cNvSpPr/>
          <p:nvPr/>
        </p:nvSpPr>
        <p:spPr>
          <a:xfrm>
            <a:off x="374662" y="3225057"/>
            <a:ext cx="194796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404040"/>
                </a:solidFill>
                <a:latin typeface="quote-cjk-patch"/>
              </a:rPr>
              <a:t>15k + 90 - 5k &lt; 145</a:t>
            </a:r>
            <a:endParaRPr lang="ru-RU" dirty="0">
              <a:solidFill>
                <a:srgbClr val="404040"/>
              </a:solidFill>
              <a:latin typeface="quote-cjk-patch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F9605E-A062-5E4B-BAFC-0895757FFAE2}"/>
              </a:ext>
            </a:extLst>
          </p:cNvPr>
          <p:cNvSpPr txBox="1"/>
          <p:nvPr/>
        </p:nvSpPr>
        <p:spPr>
          <a:xfrm>
            <a:off x="2375065" y="31350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5BD729C-7B45-7D43-905C-5F3974354858}"/>
              </a:ext>
            </a:extLst>
          </p:cNvPr>
          <p:cNvSpPr/>
          <p:nvPr/>
        </p:nvSpPr>
        <p:spPr>
          <a:xfrm>
            <a:off x="106895" y="3896154"/>
            <a:ext cx="801823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404040"/>
                </a:solidFill>
                <a:latin typeface="quote-cjk-patch"/>
              </a:rPr>
              <a:t>k &lt; 5.5</a:t>
            </a:r>
            <a:endParaRPr lang="ru-RU" dirty="0">
              <a:solidFill>
                <a:srgbClr val="404040"/>
              </a:solidFill>
              <a:latin typeface="quote-cjk-patch"/>
            </a:endParaRPr>
          </a:p>
        </p:txBody>
      </p:sp>
    </p:spTree>
    <p:extLst>
      <p:ext uri="{BB962C8B-B14F-4D97-AF65-F5344CB8AC3E}">
        <p14:creationId xmlns:p14="http://schemas.microsoft.com/office/powerpoint/2010/main" val="31748564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ABBA4BD-95ED-D14A-9134-709C38C9E807}"/>
              </a:ext>
            </a:extLst>
          </p:cNvPr>
          <p:cNvSpPr txBox="1">
            <a:spLocks/>
          </p:cNvSpPr>
          <p:nvPr/>
        </p:nvSpPr>
        <p:spPr>
          <a:xfrm>
            <a:off x="1331640" y="122191"/>
            <a:ext cx="6913175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1AF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КИМ задание </a:t>
            </a:r>
            <a:r>
              <a:rPr lang="en-US" dirty="0"/>
              <a:t>7</a:t>
            </a:r>
          </a:p>
          <a:p>
            <a:r>
              <a:rPr lang="en-US" dirty="0"/>
              <a:t>11</a:t>
            </a:r>
            <a:r>
              <a:rPr lang="ru-RU" dirty="0"/>
              <a:t> вопросов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920148A-1506-504E-A92F-93EE38975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130431"/>
            <a:ext cx="3399384" cy="430073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93C4E2-9D9C-E449-B658-0AE21F5C4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208096"/>
            <a:ext cx="3567676" cy="322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0817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B28064A-88A2-EE45-A86A-CECA937566AA}"/>
              </a:ext>
            </a:extLst>
          </p:cNvPr>
          <p:cNvSpPr/>
          <p:nvPr/>
        </p:nvSpPr>
        <p:spPr>
          <a:xfrm>
            <a:off x="233772" y="916360"/>
            <a:ext cx="86764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Относится к теме Основы построения компьютерных сетей.</a:t>
            </a:r>
          </a:p>
          <a:p>
            <a:pPr algn="just"/>
            <a:r>
              <a:rPr lang="ru-RU" dirty="0"/>
              <a:t>Состав задания: даны с IP-адресом и адрес сети, сначала необходимо найти значение маски, потом  ответить на дополнительный вопрос. </a:t>
            </a:r>
          </a:p>
          <a:p>
            <a:pPr algn="just"/>
            <a:r>
              <a:rPr lang="ru-RU" dirty="0"/>
              <a:t>Для решения подобного класса задач необходимо найти маску, применяя ее свойства и побитовую конъюнкцию.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E681FE2-62FB-E843-A79E-CA63DF722EE4}"/>
              </a:ext>
            </a:extLst>
          </p:cNvPr>
          <p:cNvSpPr txBox="1">
            <a:spLocks/>
          </p:cNvSpPr>
          <p:nvPr/>
        </p:nvSpPr>
        <p:spPr>
          <a:xfrm>
            <a:off x="1620000" y="340003"/>
            <a:ext cx="6913175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1AF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Задание 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0D3470-DB72-E349-8D57-1B8D8959AE22}"/>
              </a:ext>
            </a:extLst>
          </p:cNvPr>
          <p:cNvSpPr txBox="1"/>
          <p:nvPr/>
        </p:nvSpPr>
        <p:spPr>
          <a:xfrm>
            <a:off x="395536" y="4655728"/>
            <a:ext cx="166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СПО ч.2 § 14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5A40849-0261-B34E-A006-EE658A1EFC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07385" y="2368391"/>
            <a:ext cx="5936615" cy="4083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E193291-FA0A-354C-A321-8858244AA9A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207385" y="2799289"/>
            <a:ext cx="5936615" cy="3848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AAF8EBA-388C-4943-8CBF-9A2AF8F547A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207384" y="3231715"/>
            <a:ext cx="5936615" cy="381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981E17-BCA2-C443-A117-D36141948EB7}"/>
              </a:ext>
            </a:extLst>
          </p:cNvPr>
          <p:cNvSpPr txBox="1"/>
          <p:nvPr/>
        </p:nvSpPr>
        <p:spPr>
          <a:xfrm>
            <a:off x="224493" y="2428528"/>
            <a:ext cx="2791013" cy="107721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Адрес сети получается в результате применения поразрядной конъюнкции к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IP-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адресу узла и маске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57FAD9-2BC8-DD4D-AD36-17C65FB01F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162" y="3656369"/>
            <a:ext cx="6408712" cy="879173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5680ECC-8CAA-A947-9774-CB3ED2B35C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9652" y="3656369"/>
            <a:ext cx="1958852" cy="875509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A815E58-B5DA-4240-A0D0-4502B32232A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865" r="32023"/>
          <a:stretch/>
        </p:blipFill>
        <p:spPr>
          <a:xfrm>
            <a:off x="6590676" y="3660331"/>
            <a:ext cx="648072" cy="871547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9807487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ABBA4BD-95ED-D14A-9134-709C38C9E807}"/>
              </a:ext>
            </a:extLst>
          </p:cNvPr>
          <p:cNvSpPr txBox="1">
            <a:spLocks/>
          </p:cNvSpPr>
          <p:nvPr/>
        </p:nvSpPr>
        <p:spPr>
          <a:xfrm>
            <a:off x="1331640" y="122191"/>
            <a:ext cx="6913175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1AF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КИМ задание </a:t>
            </a:r>
            <a:r>
              <a:rPr lang="en-US" dirty="0"/>
              <a:t>8</a:t>
            </a:r>
          </a:p>
          <a:p>
            <a:r>
              <a:rPr lang="en-US" dirty="0"/>
              <a:t>10</a:t>
            </a:r>
            <a:r>
              <a:rPr lang="ru-RU" dirty="0"/>
              <a:t> вопросов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AA6D2B-1367-C64A-B124-BA012112B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410" y="0"/>
            <a:ext cx="4067944" cy="26142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BD80E38-9111-F34A-913F-E95A75132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5128" y="2991974"/>
            <a:ext cx="4078872" cy="136728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1820368-EF89-9D45-995E-EDD3F925B4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2" y="1763323"/>
            <a:ext cx="4596129" cy="261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1423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DB28064A-88A2-EE45-A86A-CECA937566AA}"/>
                  </a:ext>
                </a:extLst>
              </p:cNvPr>
              <p:cNvSpPr/>
              <p:nvPr/>
            </p:nvSpPr>
            <p:spPr>
              <a:xfrm>
                <a:off x="233772" y="916360"/>
                <a:ext cx="8676456" cy="28712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/>
                  <a:t>Относится к теме Подходы к измерению информации.</a:t>
                </a:r>
              </a:p>
              <a:p>
                <a:pPr algn="just"/>
                <a:r>
                  <a:rPr lang="ru-RU" dirty="0"/>
                  <a:t>Состав задания: дан алфавит и количество символов для пароля в некоторой базе данных, помимо которого в системе могут храниться дополнительные сведения; также дано количество паролей и сколько они заняли информационного пространства. Необходимо используя формулы нахождения мощности алфавита и информационного объема ответить на главный вопрос задачи. Основные формулы: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целое число байт=ОКРУГЛВВЕРХ</m:t>
                    </m:r>
                    <m:d>
                      <m:d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БИТ</m:t>
                        </m:r>
                      </m:e>
                    </m:d>
                    <m:r>
                      <a:rPr lang="ru-RU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ru-RU" b="0" dirty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ru-RU" i="1" dirty="0">
                    <a:latin typeface="Cambria Math" panose="02040503050406030204" pitchFamily="18" charset="0"/>
                  </a:rPr>
                  <a:t>,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ru-RU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DB28064A-88A2-EE45-A86A-CECA937566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72" y="916360"/>
                <a:ext cx="8676456" cy="2871235"/>
              </a:xfrm>
              <a:prstGeom prst="rect">
                <a:avLst/>
              </a:prstGeom>
              <a:blipFill>
                <a:blip r:embed="rId2"/>
                <a:stretch>
                  <a:fillRect l="-438" t="-885" r="-438" b="-13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E681FE2-62FB-E843-A79E-CA63DF722EE4}"/>
              </a:ext>
            </a:extLst>
          </p:cNvPr>
          <p:cNvSpPr txBox="1">
            <a:spLocks/>
          </p:cNvSpPr>
          <p:nvPr/>
        </p:nvSpPr>
        <p:spPr>
          <a:xfrm>
            <a:off x="1620000" y="340003"/>
            <a:ext cx="6913175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1AF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Задание 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0D3470-DB72-E349-8D57-1B8D8959AE22}"/>
              </a:ext>
            </a:extLst>
          </p:cNvPr>
          <p:cNvSpPr txBox="1"/>
          <p:nvPr/>
        </p:nvSpPr>
        <p:spPr>
          <a:xfrm>
            <a:off x="395536" y="4655728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СПО ч.1 § 2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28F7327-6770-9E4E-9CFF-C40BCF9963C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973613" y="3220616"/>
            <a:ext cx="5936615" cy="12979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083800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E681FE2-62FB-E843-A79E-CA63DF722EE4}"/>
              </a:ext>
            </a:extLst>
          </p:cNvPr>
          <p:cNvSpPr txBox="1">
            <a:spLocks/>
          </p:cNvSpPr>
          <p:nvPr/>
        </p:nvSpPr>
        <p:spPr>
          <a:xfrm>
            <a:off x="1620000" y="340003"/>
            <a:ext cx="6913175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1AF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Задание 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0D3470-DB72-E349-8D57-1B8D8959AE22}"/>
              </a:ext>
            </a:extLst>
          </p:cNvPr>
          <p:cNvSpPr txBox="1"/>
          <p:nvPr/>
        </p:nvSpPr>
        <p:spPr>
          <a:xfrm>
            <a:off x="395536" y="4655728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СПО ч.1 § 2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590804-BF84-0B4C-BAF9-1C842A35A5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1132384"/>
            <a:ext cx="8102742" cy="25922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12898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51E904-8F87-1C4A-9A27-7AA75460C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9" y="895350"/>
            <a:ext cx="4586334" cy="386868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2CE6112-4CF1-1547-A326-7CA883725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345" y="936104"/>
            <a:ext cx="4543651" cy="3868688"/>
          </a:xfrm>
          <a:prstGeom prst="rect">
            <a:avLst/>
          </a:prstGeom>
        </p:spPr>
      </p:pic>
      <p:sp>
        <p:nvSpPr>
          <p:cNvPr id="43" name="Заголовок 1">
            <a:extLst>
              <a:ext uri="{FF2B5EF4-FFF2-40B4-BE49-F238E27FC236}">
                <a16:creationId xmlns:a16="http://schemas.microsoft.com/office/drawing/2014/main" id="{57EA306D-7405-BC4F-A265-5D502AFCD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340003"/>
            <a:ext cx="6913175" cy="369332"/>
          </a:xfrm>
        </p:spPr>
        <p:txBody>
          <a:bodyPr/>
          <a:lstStyle/>
          <a:p>
            <a:r>
              <a:rPr lang="ru-RU" dirty="0"/>
              <a:t>ВПР 1 курс. Анализ заданий 1 – 5 </a:t>
            </a:r>
          </a:p>
        </p:txBody>
      </p:sp>
    </p:spTree>
    <p:extLst>
      <p:ext uri="{BB962C8B-B14F-4D97-AF65-F5344CB8AC3E}">
        <p14:creationId xmlns:p14="http://schemas.microsoft.com/office/powerpoint/2010/main" val="4136573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ABBA4BD-95ED-D14A-9134-709C38C9E807}"/>
              </a:ext>
            </a:extLst>
          </p:cNvPr>
          <p:cNvSpPr txBox="1">
            <a:spLocks/>
          </p:cNvSpPr>
          <p:nvPr/>
        </p:nvSpPr>
        <p:spPr>
          <a:xfrm>
            <a:off x="1331640" y="122191"/>
            <a:ext cx="6913175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1AF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КИМ задание </a:t>
            </a:r>
            <a:r>
              <a:rPr lang="en-US" dirty="0"/>
              <a:t>9</a:t>
            </a:r>
          </a:p>
          <a:p>
            <a:r>
              <a:rPr lang="ru-RU" dirty="0"/>
              <a:t>9 вопросов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1A902A6-287E-0949-BC03-4942E0ABF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791" y="412305"/>
            <a:ext cx="3781957" cy="190695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CCCB1F-DB5C-514A-AEE5-1D639D65F8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795" y="1040073"/>
            <a:ext cx="4037314" cy="152394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130DFB-AA97-E445-9055-2AB0B46E6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801" y="2612949"/>
            <a:ext cx="4052481" cy="197472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C725FC-6849-4349-893A-97B4CC3BF0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8792" y="2428528"/>
            <a:ext cx="3819010" cy="211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57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B28064A-88A2-EE45-A86A-CECA937566AA}"/>
              </a:ext>
            </a:extLst>
          </p:cNvPr>
          <p:cNvSpPr/>
          <p:nvPr/>
        </p:nvSpPr>
        <p:spPr>
          <a:xfrm>
            <a:off x="233772" y="916360"/>
            <a:ext cx="86764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Относится к теме Модели и моделирование.</a:t>
            </a:r>
          </a:p>
          <a:p>
            <a:pPr algn="just"/>
            <a:r>
              <a:rPr lang="ru-RU" dirty="0"/>
              <a:t>Состав задания: дан ориентированный граф, с помощью которого необходимо найти количество различных путей, с учётом дополнительных условий задачи.</a:t>
            </a:r>
          </a:p>
          <a:p>
            <a:pPr algn="just"/>
            <a:r>
              <a:rPr lang="ru-RU" dirty="0"/>
              <a:t>При решении подобных задач удобно разделить поиск путей на 2 части (от исходной точки до обязательно проходящей и от обязательно проходящей до конечной).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E681FE2-62FB-E843-A79E-CA63DF722EE4}"/>
              </a:ext>
            </a:extLst>
          </p:cNvPr>
          <p:cNvSpPr txBox="1">
            <a:spLocks/>
          </p:cNvSpPr>
          <p:nvPr/>
        </p:nvSpPr>
        <p:spPr>
          <a:xfrm>
            <a:off x="1620000" y="340003"/>
            <a:ext cx="6913175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1AF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Задание 10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E2945F5-F4BE-5547-A4FD-09FBFD05B0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973613" y="2442086"/>
            <a:ext cx="5936615" cy="25126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5993D27B-AEC7-294B-8A3A-63EBB1211D84}"/>
              </a:ext>
            </a:extLst>
          </p:cNvPr>
          <p:cNvSpPr/>
          <p:nvPr/>
        </p:nvSpPr>
        <p:spPr>
          <a:xfrm>
            <a:off x="4104479" y="3256620"/>
            <a:ext cx="1944216" cy="15484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786FB5A2-819C-054B-B727-AE31487A0C11}"/>
              </a:ext>
            </a:extLst>
          </p:cNvPr>
          <p:cNvSpPr/>
          <p:nvPr/>
        </p:nvSpPr>
        <p:spPr>
          <a:xfrm>
            <a:off x="5796136" y="3291929"/>
            <a:ext cx="1944216" cy="15484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0A89F6F2-61DB-C74C-B935-7793F5C482B6}"/>
                  </a:ext>
                </a:extLst>
              </p14:cNvPr>
              <p14:cNvContentPartPr/>
              <p14:nvPr/>
            </p14:nvContentPartPr>
            <p14:xfrm>
              <a:off x="4296205" y="3269444"/>
              <a:ext cx="79200" cy="133560"/>
            </p14:xfrm>
          </p:contentPart>
        </mc:Choice>
        <mc:Fallback xmlns=""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0A89F6F2-61DB-C74C-B935-7793F5C482B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87565" y="3260804"/>
                <a:ext cx="9684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id="{152D394A-C493-E349-979A-49CCB93B0D4C}"/>
                  </a:ext>
                </a:extLst>
              </p14:cNvPr>
              <p14:cNvContentPartPr/>
              <p14:nvPr/>
            </p14:nvContentPartPr>
            <p14:xfrm rot="1179698">
              <a:off x="6445435" y="3163475"/>
              <a:ext cx="92520" cy="116280"/>
            </p14:xfrm>
          </p:contentPart>
        </mc:Choice>
        <mc:Fallback xmlns=""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152D394A-C493-E349-979A-49CCB93B0D4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 rot="1179698">
                <a:off x="6436795" y="3154835"/>
                <a:ext cx="110160" cy="13392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CC7EE2F3-FE56-9343-A972-6A4B952C1401}"/>
              </a:ext>
            </a:extLst>
          </p:cNvPr>
          <p:cNvSpPr txBox="1"/>
          <p:nvPr/>
        </p:nvSpPr>
        <p:spPr>
          <a:xfrm>
            <a:off x="395536" y="4655728"/>
            <a:ext cx="2037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СПО ч.2 § 10, 11 </a:t>
            </a:r>
          </a:p>
        </p:txBody>
      </p:sp>
    </p:spTree>
    <p:extLst>
      <p:ext uri="{BB962C8B-B14F-4D97-AF65-F5344CB8AC3E}">
        <p14:creationId xmlns:p14="http://schemas.microsoft.com/office/powerpoint/2010/main" val="9481214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B28064A-88A2-EE45-A86A-CECA937566AA}"/>
              </a:ext>
            </a:extLst>
          </p:cNvPr>
          <p:cNvSpPr/>
          <p:nvPr/>
        </p:nvSpPr>
        <p:spPr>
          <a:xfrm>
            <a:off x="233772" y="916360"/>
            <a:ext cx="8676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Бывают нестандартные формулировки, однако зачастую решение более простое.</a:t>
            </a:r>
            <a:endParaRPr lang="ru-R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E681FE2-62FB-E843-A79E-CA63DF722EE4}"/>
              </a:ext>
            </a:extLst>
          </p:cNvPr>
          <p:cNvSpPr txBox="1">
            <a:spLocks/>
          </p:cNvSpPr>
          <p:nvPr/>
        </p:nvSpPr>
        <p:spPr>
          <a:xfrm>
            <a:off x="1620000" y="340003"/>
            <a:ext cx="6913175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1AF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Задание 10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46EC2F-A01F-8B4C-9225-16FE5D0C50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829046" y="1492717"/>
            <a:ext cx="5936615" cy="258064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67E4EBD0-912F-3C4A-BB8D-DC90A8FDA93D}"/>
              </a:ext>
            </a:extLst>
          </p:cNvPr>
          <p:cNvCxnSpPr/>
          <p:nvPr/>
        </p:nvCxnSpPr>
        <p:spPr>
          <a:xfrm>
            <a:off x="1835696" y="2068488"/>
            <a:ext cx="37147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93877E0-49E6-7D41-B90A-7FCD3BD1E738}"/>
              </a:ext>
            </a:extLst>
          </p:cNvPr>
          <p:cNvSpPr txBox="1"/>
          <p:nvPr/>
        </p:nvSpPr>
        <p:spPr>
          <a:xfrm>
            <a:off x="395536" y="4655728"/>
            <a:ext cx="2037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СПО ч.2 § 10, 11 </a:t>
            </a:r>
          </a:p>
        </p:txBody>
      </p:sp>
    </p:spTree>
    <p:extLst>
      <p:ext uri="{BB962C8B-B14F-4D97-AF65-F5344CB8AC3E}">
        <p14:creationId xmlns:p14="http://schemas.microsoft.com/office/powerpoint/2010/main" val="16500455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0BFC59-0973-FE49-95FB-6EFB80599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90" y="1636440"/>
            <a:ext cx="4359542" cy="2860576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ABBA4BD-95ED-D14A-9134-709C38C9E807}"/>
              </a:ext>
            </a:extLst>
          </p:cNvPr>
          <p:cNvSpPr txBox="1">
            <a:spLocks/>
          </p:cNvSpPr>
          <p:nvPr/>
        </p:nvSpPr>
        <p:spPr>
          <a:xfrm>
            <a:off x="1331640" y="122191"/>
            <a:ext cx="6913175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1AF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КИМ задание </a:t>
            </a:r>
            <a:r>
              <a:rPr lang="en-US" dirty="0"/>
              <a:t>10</a:t>
            </a:r>
          </a:p>
          <a:p>
            <a:r>
              <a:rPr lang="en-US" dirty="0"/>
              <a:t>9</a:t>
            </a:r>
            <a:r>
              <a:rPr lang="ru-RU" dirty="0"/>
              <a:t> вопросов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29AFA7A-1F9B-8545-A613-17385525C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6626" y="0"/>
            <a:ext cx="4707374" cy="329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9064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B28064A-88A2-EE45-A86A-CECA937566AA}"/>
              </a:ext>
            </a:extLst>
          </p:cNvPr>
          <p:cNvSpPr/>
          <p:nvPr/>
        </p:nvSpPr>
        <p:spPr>
          <a:xfrm>
            <a:off x="233772" y="916360"/>
            <a:ext cx="86764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Относится к теме Интернет как глобальная информационная система, которой предшествовала тема Некоторые сведения из теории множеств. Необходимо найти количество страниц по определённому запросу. </a:t>
            </a:r>
          </a:p>
          <a:p>
            <a:r>
              <a:rPr lang="ru-RU" dirty="0"/>
              <a:t>При решении подобных задач удобно визуализировать таблицу с помощью кругов Эйлера.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E681FE2-62FB-E843-A79E-CA63DF722EE4}"/>
              </a:ext>
            </a:extLst>
          </p:cNvPr>
          <p:cNvSpPr txBox="1">
            <a:spLocks/>
          </p:cNvSpPr>
          <p:nvPr/>
        </p:nvSpPr>
        <p:spPr>
          <a:xfrm>
            <a:off x="1620000" y="340003"/>
            <a:ext cx="6913175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1AF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Задание 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0D3470-DB72-E349-8D57-1B8D8959AE22}"/>
              </a:ext>
            </a:extLst>
          </p:cNvPr>
          <p:cNvSpPr txBox="1"/>
          <p:nvPr/>
        </p:nvSpPr>
        <p:spPr>
          <a:xfrm>
            <a:off x="251520" y="4655728"/>
            <a:ext cx="2840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СПО ч.1 § 17 и ч.2 § 16 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15BE5A-BA38-704D-8162-48C21F49DE9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099881" y="2284512"/>
            <a:ext cx="5936615" cy="27641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281B4C50-91C0-1A4A-BE73-A9C112731959}"/>
              </a:ext>
            </a:extLst>
          </p:cNvPr>
          <p:cNvSpPr/>
          <p:nvPr/>
        </p:nvSpPr>
        <p:spPr>
          <a:xfrm>
            <a:off x="334680" y="3292624"/>
            <a:ext cx="1102424" cy="10589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0FFD6489-E40C-524C-B0D6-A355E6A38929}"/>
              </a:ext>
            </a:extLst>
          </p:cNvPr>
          <p:cNvSpPr/>
          <p:nvPr/>
        </p:nvSpPr>
        <p:spPr>
          <a:xfrm>
            <a:off x="1124261" y="3297575"/>
            <a:ext cx="1057951" cy="1058956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F9146473-A925-6946-B63A-4E95C5C362D3}"/>
              </a:ext>
            </a:extLst>
          </p:cNvPr>
          <p:cNvSpPr/>
          <p:nvPr/>
        </p:nvSpPr>
        <p:spPr>
          <a:xfrm rot="16200000">
            <a:off x="187270" y="2618477"/>
            <a:ext cx="1058956" cy="1058956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F00ABF3E-6A72-5042-8637-79127163AEB3}"/>
                  </a:ext>
                </a:extLst>
              </p14:cNvPr>
              <p14:cNvContentPartPr/>
              <p14:nvPr/>
            </p14:nvContentPartPr>
            <p14:xfrm>
              <a:off x="4984064" y="3915043"/>
              <a:ext cx="403200" cy="12240"/>
            </p14:xfrm>
          </p:contentPart>
        </mc:Choice>
        <mc:Fallback xmlns=""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F00ABF3E-6A72-5042-8637-79127163AEB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48424" y="3843043"/>
                <a:ext cx="47484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Рукописный ввод 13">
                <a:extLst>
                  <a:ext uri="{FF2B5EF4-FFF2-40B4-BE49-F238E27FC236}">
                    <a16:creationId xmlns:a16="http://schemas.microsoft.com/office/drawing/2014/main" id="{F0E07B3D-4FC8-EB4F-A3A0-E3E946940409}"/>
                  </a:ext>
                </a:extLst>
              </p14:cNvPr>
              <p14:cNvContentPartPr/>
              <p14:nvPr/>
            </p14:nvContentPartPr>
            <p14:xfrm>
              <a:off x="5043824" y="3583483"/>
              <a:ext cx="288000" cy="3240"/>
            </p14:xfrm>
          </p:contentPart>
        </mc:Choice>
        <mc:Fallback xmlns=""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id="{F0E07B3D-4FC8-EB4F-A3A0-E3E94694040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07824" y="3511843"/>
                <a:ext cx="35964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Рукописный ввод 14">
                <a:extLst>
                  <a:ext uri="{FF2B5EF4-FFF2-40B4-BE49-F238E27FC236}">
                    <a16:creationId xmlns:a16="http://schemas.microsoft.com/office/drawing/2014/main" id="{03E9BE9C-225F-DA45-A9BB-A3A3B160E263}"/>
                  </a:ext>
                </a:extLst>
              </p14:cNvPr>
              <p14:cNvContentPartPr/>
              <p14:nvPr/>
            </p14:nvContentPartPr>
            <p14:xfrm>
              <a:off x="5005304" y="3744043"/>
              <a:ext cx="369360" cy="21600"/>
            </p14:xfrm>
          </p:contentPart>
        </mc:Choice>
        <mc:Fallback xmlns="">
          <p:pic>
            <p:nvPicPr>
              <p:cNvPr id="15" name="Рукописный ввод 14">
                <a:extLst>
                  <a:ext uri="{FF2B5EF4-FFF2-40B4-BE49-F238E27FC236}">
                    <a16:creationId xmlns:a16="http://schemas.microsoft.com/office/drawing/2014/main" id="{03E9BE9C-225F-DA45-A9BB-A3A3B160E26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69664" y="3672043"/>
                <a:ext cx="44100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Рукописный ввод 15">
                <a:extLst>
                  <a:ext uri="{FF2B5EF4-FFF2-40B4-BE49-F238E27FC236}">
                    <a16:creationId xmlns:a16="http://schemas.microsoft.com/office/drawing/2014/main" id="{3DC2D552-BE00-064E-B86B-CD8A1D154347}"/>
                  </a:ext>
                </a:extLst>
              </p14:cNvPr>
              <p14:cNvContentPartPr/>
              <p14:nvPr/>
            </p14:nvContentPartPr>
            <p14:xfrm>
              <a:off x="692144" y="3411096"/>
              <a:ext cx="100440" cy="169560"/>
            </p14:xfrm>
          </p:contentPart>
        </mc:Choice>
        <mc:Fallback xmlns="">
          <p:pic>
            <p:nvPicPr>
              <p:cNvPr id="16" name="Рукописный ввод 15">
                <a:extLst>
                  <a:ext uri="{FF2B5EF4-FFF2-40B4-BE49-F238E27FC236}">
                    <a16:creationId xmlns:a16="http://schemas.microsoft.com/office/drawing/2014/main" id="{3DC2D552-BE00-064E-B86B-CD8A1D15434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3144" y="3402096"/>
                <a:ext cx="11808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3A5A96EC-4E2F-6747-8418-3EE048CB7D4B}"/>
                  </a:ext>
                </a:extLst>
              </p14:cNvPr>
              <p14:cNvContentPartPr/>
              <p14:nvPr/>
            </p14:nvContentPartPr>
            <p14:xfrm>
              <a:off x="1214864" y="3625243"/>
              <a:ext cx="109800" cy="196560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3A5A96EC-4E2F-6747-8418-3EE048CB7D4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05864" y="3616243"/>
                <a:ext cx="12744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id="{D44C8C45-D2DE-A340-AC92-A75A303EF382}"/>
                  </a:ext>
                </a:extLst>
              </p14:cNvPr>
              <p14:cNvContentPartPr/>
              <p14:nvPr/>
            </p14:nvContentPartPr>
            <p14:xfrm>
              <a:off x="702584" y="2888683"/>
              <a:ext cx="108720" cy="182880"/>
            </p14:xfrm>
          </p:contentPart>
        </mc:Choice>
        <mc:Fallback xmlns=""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D44C8C45-D2DE-A340-AC92-A75A303EF38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93584" y="2879683"/>
                <a:ext cx="12636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Рукописный ввод 18">
                <a:extLst>
                  <a:ext uri="{FF2B5EF4-FFF2-40B4-BE49-F238E27FC236}">
                    <a16:creationId xmlns:a16="http://schemas.microsoft.com/office/drawing/2014/main" id="{C2FC533D-5A2B-7B4F-ACC7-786D6AE1FBDB}"/>
                  </a:ext>
                </a:extLst>
              </p14:cNvPr>
              <p14:cNvContentPartPr/>
              <p14:nvPr/>
            </p14:nvContentPartPr>
            <p14:xfrm>
              <a:off x="754424" y="3787963"/>
              <a:ext cx="95040" cy="200880"/>
            </p14:xfrm>
          </p:contentPart>
        </mc:Choice>
        <mc:Fallback xmlns="">
          <p:pic>
            <p:nvPicPr>
              <p:cNvPr id="19" name="Рукописный ввод 18">
                <a:extLst>
                  <a:ext uri="{FF2B5EF4-FFF2-40B4-BE49-F238E27FC236}">
                    <a16:creationId xmlns:a16="http://schemas.microsoft.com/office/drawing/2014/main" id="{C2FC533D-5A2B-7B4F-ACC7-786D6AE1FBD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5784" y="3778963"/>
                <a:ext cx="112680" cy="21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3EDFFB6D-8C21-C444-A1C5-9A92828D503A}"/>
              </a:ext>
            </a:extLst>
          </p:cNvPr>
          <p:cNvGrpSpPr/>
          <p:nvPr/>
        </p:nvGrpSpPr>
        <p:grpSpPr>
          <a:xfrm>
            <a:off x="1673144" y="3703003"/>
            <a:ext cx="170280" cy="190440"/>
            <a:chOff x="1673144" y="3703003"/>
            <a:chExt cx="170280" cy="19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0" name="Рукописный ввод 19">
                  <a:extLst>
                    <a:ext uri="{FF2B5EF4-FFF2-40B4-BE49-F238E27FC236}">
                      <a16:creationId xmlns:a16="http://schemas.microsoft.com/office/drawing/2014/main" id="{23DD5C54-2FE7-3A4A-8049-D24F41EB2EFD}"/>
                    </a:ext>
                  </a:extLst>
                </p14:cNvPr>
                <p14:cNvContentPartPr/>
                <p14:nvPr/>
              </p14:nvContentPartPr>
              <p14:xfrm>
                <a:off x="1673144" y="3722443"/>
                <a:ext cx="83160" cy="171000"/>
              </p14:xfrm>
            </p:contentPart>
          </mc:Choice>
          <mc:Fallback xmlns="">
            <p:pic>
              <p:nvPicPr>
                <p:cNvPr id="20" name="Рукописный ввод 19">
                  <a:extLst>
                    <a:ext uri="{FF2B5EF4-FFF2-40B4-BE49-F238E27FC236}">
                      <a16:creationId xmlns:a16="http://schemas.microsoft.com/office/drawing/2014/main" id="{23DD5C54-2FE7-3A4A-8049-D24F41EB2EF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64504" y="3713803"/>
                  <a:ext cx="1008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1" name="Рукописный ввод 20">
                  <a:extLst>
                    <a:ext uri="{FF2B5EF4-FFF2-40B4-BE49-F238E27FC236}">
                      <a16:creationId xmlns:a16="http://schemas.microsoft.com/office/drawing/2014/main" id="{C4489144-070F-A046-896D-9F3B6DCFC10F}"/>
                    </a:ext>
                  </a:extLst>
                </p14:cNvPr>
                <p14:cNvContentPartPr/>
                <p14:nvPr/>
              </p14:nvContentPartPr>
              <p14:xfrm>
                <a:off x="1728224" y="3703003"/>
                <a:ext cx="115200" cy="10800"/>
              </p14:xfrm>
            </p:contentPart>
          </mc:Choice>
          <mc:Fallback xmlns="">
            <p:pic>
              <p:nvPicPr>
                <p:cNvPr id="21" name="Рукописный ввод 20">
                  <a:extLst>
                    <a:ext uri="{FF2B5EF4-FFF2-40B4-BE49-F238E27FC236}">
                      <a16:creationId xmlns:a16="http://schemas.microsoft.com/office/drawing/2014/main" id="{C4489144-070F-A046-896D-9F3B6DCFC10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719584" y="3694003"/>
                  <a:ext cx="132840" cy="284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C85541E7-9F34-C042-9E35-047EB26E26AA}"/>
              </a:ext>
            </a:extLst>
          </p:cNvPr>
          <p:cNvSpPr txBox="1"/>
          <p:nvPr/>
        </p:nvSpPr>
        <p:spPr>
          <a:xfrm>
            <a:off x="5555804" y="3441924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1+2+4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F2AAB8A-1D00-4541-8659-D9748A577500}"/>
              </a:ext>
            </a:extLst>
          </p:cNvPr>
          <p:cNvSpPr txBox="1"/>
          <p:nvPr/>
        </p:nvSpPr>
        <p:spPr>
          <a:xfrm>
            <a:off x="5580112" y="3613544"/>
            <a:ext cx="444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1+3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6732E8E-88CA-B841-ACE0-53D198B84F75}"/>
              </a:ext>
            </a:extLst>
          </p:cNvPr>
          <p:cNvSpPr txBox="1"/>
          <p:nvPr/>
        </p:nvSpPr>
        <p:spPr>
          <a:xfrm>
            <a:off x="5588932" y="3776543"/>
            <a:ext cx="444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2+5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557E828-918E-0A47-89A2-AC2FDE7DC9A8}"/>
              </a:ext>
            </a:extLst>
          </p:cNvPr>
          <p:cNvSpPr txBox="1"/>
          <p:nvPr/>
        </p:nvSpPr>
        <p:spPr>
          <a:xfrm>
            <a:off x="5724528" y="3951729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78B9C92-188E-9A47-A8CD-415DA951FC4F}"/>
              </a:ext>
            </a:extLst>
          </p:cNvPr>
          <p:cNvSpPr txBox="1"/>
          <p:nvPr/>
        </p:nvSpPr>
        <p:spPr>
          <a:xfrm>
            <a:off x="5724528" y="413560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985469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ABBA4BD-95ED-D14A-9134-709C38C9E807}"/>
              </a:ext>
            </a:extLst>
          </p:cNvPr>
          <p:cNvSpPr txBox="1">
            <a:spLocks/>
          </p:cNvSpPr>
          <p:nvPr/>
        </p:nvSpPr>
        <p:spPr>
          <a:xfrm>
            <a:off x="1331640" y="122191"/>
            <a:ext cx="6913175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1AF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КИМ задание </a:t>
            </a:r>
            <a:r>
              <a:rPr lang="en-US" dirty="0"/>
              <a:t>11</a:t>
            </a:r>
          </a:p>
          <a:p>
            <a:r>
              <a:rPr lang="en-US" dirty="0"/>
              <a:t>10</a:t>
            </a:r>
            <a:r>
              <a:rPr lang="ru-RU" dirty="0"/>
              <a:t> вопросов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84D8FDA-9F4C-3246-B976-CA167199F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3330" y="27461"/>
            <a:ext cx="3541914" cy="27091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D7D96D-A28E-BD45-BACA-A3BD0F08C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716" y="2500536"/>
            <a:ext cx="3541915" cy="248654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BA57CA-2766-074C-8C1A-B75A98FC1A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020094"/>
            <a:ext cx="4322862" cy="394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078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B28064A-88A2-EE45-A86A-CECA937566AA}"/>
              </a:ext>
            </a:extLst>
          </p:cNvPr>
          <p:cNvSpPr/>
          <p:nvPr/>
        </p:nvSpPr>
        <p:spPr>
          <a:xfrm>
            <a:off x="233772" y="916360"/>
            <a:ext cx="8676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Относится к теме Основные сведения об алгоритмах.</a:t>
            </a:r>
          </a:p>
          <a:p>
            <a:pPr algn="just"/>
            <a:r>
              <a:rPr lang="ru-RU" dirty="0"/>
              <a:t>Состав задания: у исполнителя есть 2-3 команды (Прибавить </a:t>
            </a:r>
            <a:r>
              <a:rPr lang="ru-RU" i="1" dirty="0"/>
              <a:t>х,</a:t>
            </a:r>
            <a:r>
              <a:rPr lang="ru-RU" dirty="0"/>
              <a:t> Умножить на </a:t>
            </a:r>
            <a:r>
              <a:rPr lang="ru-RU" i="1" dirty="0"/>
              <a:t>у</a:t>
            </a:r>
            <a:r>
              <a:rPr lang="ru-RU" dirty="0"/>
              <a:t>, либо Вычти </a:t>
            </a:r>
            <a:r>
              <a:rPr lang="ru-RU" i="1" dirty="0"/>
              <a:t>х,</a:t>
            </a:r>
            <a:r>
              <a:rPr lang="ru-RU" dirty="0"/>
              <a:t> Раздели на </a:t>
            </a:r>
            <a:r>
              <a:rPr lang="ru-RU" i="1" dirty="0"/>
              <a:t>у</a:t>
            </a:r>
            <a:r>
              <a:rPr lang="ru-RU" dirty="0"/>
              <a:t>), указаны исходное число и результат, необходимо посчитать количество существующих программ. </a:t>
            </a:r>
          </a:p>
          <a:p>
            <a:pPr algn="just"/>
            <a:r>
              <a:rPr lang="ru-RU" dirty="0"/>
              <a:t>Для решения подобных задач предлагается расчеты производить в таблице. Если присутствуют дополнительные условия (при этом траектория вычислений содержит число </a:t>
            </a:r>
            <a:r>
              <a:rPr lang="en-US" i="1" dirty="0"/>
              <a:t>w</a:t>
            </a:r>
            <a:r>
              <a:rPr lang="ru-RU" dirty="0"/>
              <a:t> и не содержит числа </a:t>
            </a:r>
            <a:r>
              <a:rPr lang="en-US" i="1" dirty="0"/>
              <a:t>z</a:t>
            </a:r>
            <a:r>
              <a:rPr lang="ru-RU" dirty="0"/>
              <a:t>), лучше разделить поиск траекторий на части.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E681FE2-62FB-E843-A79E-CA63DF722EE4}"/>
              </a:ext>
            </a:extLst>
          </p:cNvPr>
          <p:cNvSpPr txBox="1">
            <a:spLocks/>
          </p:cNvSpPr>
          <p:nvPr/>
        </p:nvSpPr>
        <p:spPr>
          <a:xfrm>
            <a:off x="1620000" y="340003"/>
            <a:ext cx="6913175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1AF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Задание 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0D3470-DB72-E349-8D57-1B8D8959AE22}"/>
              </a:ext>
            </a:extLst>
          </p:cNvPr>
          <p:cNvSpPr txBox="1"/>
          <p:nvPr/>
        </p:nvSpPr>
        <p:spPr>
          <a:xfrm>
            <a:off x="395536" y="4655728"/>
            <a:ext cx="147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СПО ч.2 § 5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80E72E-2F6B-6442-97F5-B778CED5F84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460939" y="2882674"/>
            <a:ext cx="5579776" cy="1745732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6E63283C-89A4-6441-A275-40FD9AFE06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837118"/>
              </p:ext>
            </p:extLst>
          </p:nvPr>
        </p:nvGraphicFramePr>
        <p:xfrm>
          <a:off x="107504" y="3218405"/>
          <a:ext cx="1395437" cy="1261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356">
                  <a:extLst>
                    <a:ext uri="{9D8B030D-6E8A-4147-A177-3AD203B41FA5}">
                      <a16:colId xmlns:a16="http://schemas.microsoft.com/office/drawing/2014/main" val="879881562"/>
                    </a:ext>
                  </a:extLst>
                </a:gridCol>
                <a:gridCol w="364027">
                  <a:extLst>
                    <a:ext uri="{9D8B030D-6E8A-4147-A177-3AD203B41FA5}">
                      <a16:colId xmlns:a16="http://schemas.microsoft.com/office/drawing/2014/main" val="3870734624"/>
                    </a:ext>
                  </a:extLst>
                </a:gridCol>
                <a:gridCol w="364027">
                  <a:extLst>
                    <a:ext uri="{9D8B030D-6E8A-4147-A177-3AD203B41FA5}">
                      <a16:colId xmlns:a16="http://schemas.microsoft.com/office/drawing/2014/main" val="331344754"/>
                    </a:ext>
                  </a:extLst>
                </a:gridCol>
                <a:gridCol w="364027">
                  <a:extLst>
                    <a:ext uri="{9D8B030D-6E8A-4147-A177-3AD203B41FA5}">
                      <a16:colId xmlns:a16="http://schemas.microsoft.com/office/drawing/2014/main" val="2803007883"/>
                    </a:ext>
                  </a:extLst>
                </a:gridCol>
              </a:tblGrid>
              <a:tr h="252297"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</a:t>
                      </a:r>
                      <a:endParaRPr lang="ru-RU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…</a:t>
                      </a:r>
                      <a:endParaRPr lang="ru-RU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8</a:t>
                      </a:r>
                      <a:endParaRPr lang="ru-RU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342229"/>
                  </a:ext>
                </a:extLst>
              </a:tr>
              <a:tr h="252297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+1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…</a:t>
                      </a:r>
                      <a:endParaRPr lang="ru-RU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688084"/>
                  </a:ext>
                </a:extLst>
              </a:tr>
              <a:tr h="252297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+2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…</a:t>
                      </a:r>
                      <a:endParaRPr lang="ru-RU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808721"/>
                  </a:ext>
                </a:extLst>
              </a:tr>
              <a:tr h="252297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×3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…</a:t>
                      </a:r>
                      <a:endParaRPr lang="ru-RU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760160"/>
                  </a:ext>
                </a:extLst>
              </a:tr>
              <a:tr h="252297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∑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</a:t>
                      </a:r>
                      <a:endParaRPr lang="ru-RU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…</a:t>
                      </a:r>
                      <a:endParaRPr lang="ru-RU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15</a:t>
                      </a:r>
                      <a:endParaRPr lang="ru-RU" sz="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349386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630B6A58-CF97-5640-9358-46BF4AC348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268693"/>
              </p:ext>
            </p:extLst>
          </p:nvPr>
        </p:nvGraphicFramePr>
        <p:xfrm>
          <a:off x="1746398" y="3236507"/>
          <a:ext cx="1395437" cy="1261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356">
                  <a:extLst>
                    <a:ext uri="{9D8B030D-6E8A-4147-A177-3AD203B41FA5}">
                      <a16:colId xmlns:a16="http://schemas.microsoft.com/office/drawing/2014/main" val="879881562"/>
                    </a:ext>
                  </a:extLst>
                </a:gridCol>
                <a:gridCol w="364027">
                  <a:extLst>
                    <a:ext uri="{9D8B030D-6E8A-4147-A177-3AD203B41FA5}">
                      <a16:colId xmlns:a16="http://schemas.microsoft.com/office/drawing/2014/main" val="3870734624"/>
                    </a:ext>
                  </a:extLst>
                </a:gridCol>
                <a:gridCol w="364027">
                  <a:extLst>
                    <a:ext uri="{9D8B030D-6E8A-4147-A177-3AD203B41FA5}">
                      <a16:colId xmlns:a16="http://schemas.microsoft.com/office/drawing/2014/main" val="331344754"/>
                    </a:ext>
                  </a:extLst>
                </a:gridCol>
                <a:gridCol w="364027">
                  <a:extLst>
                    <a:ext uri="{9D8B030D-6E8A-4147-A177-3AD203B41FA5}">
                      <a16:colId xmlns:a16="http://schemas.microsoft.com/office/drawing/2014/main" val="2803007883"/>
                    </a:ext>
                  </a:extLst>
                </a:gridCol>
              </a:tblGrid>
              <a:tr h="252297"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8</a:t>
                      </a:r>
                      <a:endParaRPr lang="ru-RU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9</a:t>
                      </a:r>
                      <a:endParaRPr lang="ru-RU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10</a:t>
                      </a:r>
                      <a:endParaRPr lang="ru-RU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342229"/>
                  </a:ext>
                </a:extLst>
              </a:tr>
              <a:tr h="252297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+1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</a:t>
                      </a:r>
                      <a:endParaRPr lang="ru-RU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</a:t>
                      </a:r>
                      <a:endParaRPr lang="ru-RU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688084"/>
                  </a:ext>
                </a:extLst>
              </a:tr>
              <a:tr h="252297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+2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-</a:t>
                      </a:r>
                      <a:endParaRPr lang="ru-RU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</a:t>
                      </a:r>
                      <a:endParaRPr lang="ru-RU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808721"/>
                  </a:ext>
                </a:extLst>
              </a:tr>
              <a:tr h="252297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×3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-</a:t>
                      </a:r>
                      <a:endParaRPr lang="ru-RU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-</a:t>
                      </a:r>
                      <a:endParaRPr lang="ru-RU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760160"/>
                  </a:ext>
                </a:extLst>
              </a:tr>
              <a:tr h="252297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∑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</a:t>
                      </a:r>
                      <a:endParaRPr lang="ru-RU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</a:t>
                      </a:r>
                      <a:endParaRPr lang="ru-RU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</a:t>
                      </a:r>
                      <a:endParaRPr lang="ru-RU" sz="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34938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0401337-A77D-8840-A8D7-D1DE0BFAD784}"/>
              </a:ext>
            </a:extLst>
          </p:cNvPr>
          <p:cNvSpPr txBox="1"/>
          <p:nvPr/>
        </p:nvSpPr>
        <p:spPr>
          <a:xfrm>
            <a:off x="3112874" y="363797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...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9DD6A3-3494-4644-8C4A-ADB609628FC8}"/>
              </a:ext>
            </a:extLst>
          </p:cNvPr>
          <p:cNvSpPr txBox="1"/>
          <p:nvPr/>
        </p:nvSpPr>
        <p:spPr>
          <a:xfrm>
            <a:off x="3419872" y="4660752"/>
            <a:ext cx="3518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Ответ: 15 </a:t>
            </a:r>
            <a:r>
              <a:rPr lang="en-US" dirty="0"/>
              <a:t>* 2 * 2 = 60 </a:t>
            </a:r>
            <a:r>
              <a:rPr lang="ru-RU" dirty="0"/>
              <a:t>программ</a:t>
            </a:r>
          </a:p>
        </p:txBody>
      </p:sp>
    </p:spTree>
    <p:extLst>
      <p:ext uri="{BB962C8B-B14F-4D97-AF65-F5344CB8AC3E}">
        <p14:creationId xmlns:p14="http://schemas.microsoft.com/office/powerpoint/2010/main" val="13630174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ABBA4BD-95ED-D14A-9134-709C38C9E807}"/>
              </a:ext>
            </a:extLst>
          </p:cNvPr>
          <p:cNvSpPr txBox="1">
            <a:spLocks/>
          </p:cNvSpPr>
          <p:nvPr/>
        </p:nvSpPr>
        <p:spPr>
          <a:xfrm>
            <a:off x="1331640" y="122191"/>
            <a:ext cx="6913175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1AF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КИМ задание </a:t>
            </a:r>
            <a:r>
              <a:rPr lang="en-US" dirty="0"/>
              <a:t>12</a:t>
            </a:r>
          </a:p>
          <a:p>
            <a:r>
              <a:rPr lang="en-US" dirty="0"/>
              <a:t>8</a:t>
            </a:r>
            <a:r>
              <a:rPr lang="ru-RU" dirty="0"/>
              <a:t> вопросов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2053A27-A5D3-2144-98EB-CBAFEB2D1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0416"/>
            <a:ext cx="4377426" cy="230425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12D19D-FB2F-254E-B2CC-3F367DE26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894" y="134228"/>
            <a:ext cx="4312822" cy="195445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C8E23F-CACD-5845-AD89-D511F1C9BD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356520"/>
            <a:ext cx="4434353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2923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B28064A-88A2-EE45-A86A-CECA937566AA}"/>
              </a:ext>
            </a:extLst>
          </p:cNvPr>
          <p:cNvSpPr/>
          <p:nvPr/>
        </p:nvSpPr>
        <p:spPr>
          <a:xfrm>
            <a:off x="233772" y="916360"/>
            <a:ext cx="50411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Данное задание проверяет умение анализировать и отлаживать программу. Относится к блоку «Алгоритмы и элементы программирования», темы: Запись алгоритмов на языках программирования, Структурированные типы данных. Массивы, Структурное программирование.</a:t>
            </a:r>
          </a:p>
          <a:p>
            <a:pPr algn="just"/>
            <a:r>
              <a:rPr lang="ru-RU" dirty="0"/>
              <a:t>Состав задания: дана программа на 5 языках программирования (Бейсик, </a:t>
            </a:r>
            <a:r>
              <a:rPr lang="en-US" dirty="0"/>
              <a:t>Python</a:t>
            </a:r>
            <a:r>
              <a:rPr lang="ru-RU" dirty="0"/>
              <a:t>, Алгоритмический язык, Паскаль С++). Необходимо найти ошибки в представленной программе и исправить. Эффективный способ решения – трассировочные таблицы.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E681FE2-62FB-E843-A79E-CA63DF722EE4}"/>
              </a:ext>
            </a:extLst>
          </p:cNvPr>
          <p:cNvSpPr txBox="1">
            <a:spLocks/>
          </p:cNvSpPr>
          <p:nvPr/>
        </p:nvSpPr>
        <p:spPr>
          <a:xfrm>
            <a:off x="1620000" y="340003"/>
            <a:ext cx="6913175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1AF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Задание 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0D3470-DB72-E349-8D57-1B8D8959AE22}"/>
              </a:ext>
            </a:extLst>
          </p:cNvPr>
          <p:cNvSpPr txBox="1"/>
          <p:nvPr/>
        </p:nvSpPr>
        <p:spPr>
          <a:xfrm>
            <a:off x="395536" y="4655728"/>
            <a:ext cx="1678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СПО ч.2 § 5-9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B5B7BD-6659-E840-8018-94687822C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936" y="80568"/>
            <a:ext cx="3869063" cy="45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3974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ABBA4BD-95ED-D14A-9134-709C38C9E807}"/>
              </a:ext>
            </a:extLst>
          </p:cNvPr>
          <p:cNvSpPr txBox="1">
            <a:spLocks/>
          </p:cNvSpPr>
          <p:nvPr/>
        </p:nvSpPr>
        <p:spPr>
          <a:xfrm>
            <a:off x="1331640" y="122191"/>
            <a:ext cx="6913175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1AF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КИМ задание </a:t>
            </a:r>
            <a:r>
              <a:rPr lang="en-US" dirty="0"/>
              <a:t>13</a:t>
            </a:r>
          </a:p>
          <a:p>
            <a:r>
              <a:rPr lang="ru-RU" dirty="0"/>
              <a:t>8 вопросов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1296FF-2AC4-E440-BD9C-9E4ACC66A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863" y="916360"/>
            <a:ext cx="3014397" cy="254685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892B68-1010-5548-A57C-64BAB1FF2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20" y="2961063"/>
            <a:ext cx="3106075" cy="21840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0A160F-F711-0E41-8C96-3CA067AC20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206407"/>
            <a:ext cx="4245868" cy="4660245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26683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6DA4-6FC0-F84C-952D-9A6B75353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37FF013-CF13-5C46-AF9F-F5AA6E4168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00" y="13494"/>
            <a:ext cx="7311329" cy="326350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DFB9EC-3AB6-0D4F-85FF-CC2852698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986632"/>
            <a:ext cx="7686675" cy="34004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D724BB1-3EA8-5F4D-B9B9-2BC57D62D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3438" y="2093715"/>
            <a:ext cx="770572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5320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8BDDD9-61E6-5441-B1B7-634797BA9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2284512"/>
            <a:ext cx="2159000" cy="215900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CDB3E59-D971-FE4D-895C-8854B1CE653E}"/>
              </a:ext>
            </a:extLst>
          </p:cNvPr>
          <p:cNvSpPr txBox="1">
            <a:spLocks/>
          </p:cNvSpPr>
          <p:nvPr/>
        </p:nvSpPr>
        <p:spPr>
          <a:xfrm>
            <a:off x="1331640" y="122191"/>
            <a:ext cx="6913175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1AF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Международная научно-практическая конференция «40 лет школьной информатике»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0F3B813-B4DC-864C-924F-197A3AC50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86" y="2284512"/>
            <a:ext cx="4204014" cy="216244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69E8EFA-E273-A44A-B1E0-44ED10E4F804}"/>
              </a:ext>
            </a:extLst>
          </p:cNvPr>
          <p:cNvSpPr/>
          <p:nvPr/>
        </p:nvSpPr>
        <p:spPr>
          <a:xfrm>
            <a:off x="268908" y="1596926"/>
            <a:ext cx="50411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Для участия в конференции необходимо в срок до 30 сентября 2025 года заполнить электронную заявку.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1A21CD5-2B83-6E4B-96B9-F9512353780F}"/>
              </a:ext>
            </a:extLst>
          </p:cNvPr>
          <p:cNvSpPr/>
          <p:nvPr/>
        </p:nvSpPr>
        <p:spPr>
          <a:xfrm>
            <a:off x="6589803" y="1771164"/>
            <a:ext cx="2443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dirty="0"/>
              <a:t>9 октября 2025 года</a:t>
            </a:r>
          </a:p>
        </p:txBody>
      </p:sp>
    </p:spTree>
    <p:extLst>
      <p:ext uri="{BB962C8B-B14F-4D97-AF65-F5344CB8AC3E}">
        <p14:creationId xmlns:p14="http://schemas.microsoft.com/office/powerpoint/2010/main" val="36951036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79DDB3-E872-EF4C-911F-23FA02180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155630"/>
            <a:ext cx="6886188" cy="738664"/>
          </a:xfrm>
        </p:spPr>
        <p:txBody>
          <a:bodyPr/>
          <a:lstStyle/>
          <a:p>
            <a:r>
              <a:rPr lang="ru-RU" dirty="0"/>
              <a:t>Расположение </a:t>
            </a:r>
            <a:br>
              <a:rPr lang="ru-RU" dirty="0"/>
            </a:br>
            <a:r>
              <a:rPr lang="ru-RU" dirty="0"/>
              <a:t>материалов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55F5B4-D367-B644-9D32-8B0773B05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24" y="1790328"/>
            <a:ext cx="4247773" cy="271656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1DE60B9-D942-8840-903A-7E1255F9E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745" y="0"/>
            <a:ext cx="4752546" cy="314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9934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Заголовок 1">
            <a:extLst>
              <a:ext uri="{FF2B5EF4-FFF2-40B4-BE49-F238E27FC236}">
                <a16:creationId xmlns:a16="http://schemas.microsoft.com/office/drawing/2014/main" id="{5EE4DBE0-0BE0-4A4A-B79C-23292A2FB8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3350" y="-85725"/>
            <a:ext cx="8034338" cy="1290638"/>
          </a:xfrm>
        </p:spPr>
        <p:txBody>
          <a:bodyPr/>
          <a:lstStyle/>
          <a:p>
            <a:r>
              <a:rPr lang="ru-RU" altLang="ru-RU"/>
              <a:t>КОНТАКТНАЯ ИНФОРМАЦИЯ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48FF49D4-F351-DC4E-93E4-857E37F7B8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741556"/>
              </p:ext>
            </p:extLst>
          </p:nvPr>
        </p:nvGraphicFramePr>
        <p:xfrm>
          <a:off x="611188" y="2635250"/>
          <a:ext cx="8242299" cy="17367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4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4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27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5366">
                <a:tc>
                  <a:txBody>
                    <a:bodyPr/>
                    <a:lstStyle/>
                    <a:p>
                      <a:r>
                        <a:rPr lang="ru-RU" sz="1400" kern="1200" dirty="0" err="1">
                          <a:effectLst/>
                        </a:rPr>
                        <a:t>Аквилянов</a:t>
                      </a:r>
                      <a:r>
                        <a:rPr lang="ru-RU" sz="1400" kern="1200" dirty="0">
                          <a:effectLst/>
                        </a:rPr>
                        <a:t> </a:t>
                      </a:r>
                      <a:endParaRPr lang="en-US" sz="1400" kern="1200" dirty="0">
                        <a:effectLst/>
                      </a:endParaRPr>
                    </a:p>
                    <a:p>
                      <a:r>
                        <a:rPr lang="ru-RU" sz="1400" kern="1200" dirty="0">
                          <a:effectLst/>
                        </a:rPr>
                        <a:t>Никита Александрович</a:t>
                      </a:r>
                    </a:p>
                    <a:p>
                      <a:endParaRPr lang="ru-RU" sz="1400" dirty="0"/>
                    </a:p>
                  </a:txBody>
                  <a:tcPr marL="68588" marR="68588" marT="34272" marB="342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effectLst/>
                        </a:rPr>
                        <a:t>руководитель образовательных проектов</a:t>
                      </a:r>
                      <a:endParaRPr lang="ru-RU" sz="1400" dirty="0"/>
                    </a:p>
                  </a:txBody>
                  <a:tcPr marL="68588" marR="68588" marT="34272" marB="342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2"/>
                        </a:rPr>
                        <a:t>akvn@1c.ru</a:t>
                      </a:r>
                      <a:endParaRPr lang="en-US" sz="1400" dirty="0"/>
                    </a:p>
                    <a:p>
                      <a:r>
                        <a:rPr lang="en-US" sz="1400" dirty="0"/>
                        <a:t>+7-903-545-55-90</a:t>
                      </a:r>
                      <a:endParaRPr lang="ru-RU" sz="1400" dirty="0"/>
                    </a:p>
                  </a:txBody>
                  <a:tcPr marL="68588" marR="68588" marT="34272" marB="342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8146">
                <a:tc>
                  <a:txBody>
                    <a:bodyPr/>
                    <a:lstStyle/>
                    <a:p>
                      <a:r>
                        <a:rPr lang="ru-RU" sz="1400" kern="1200" dirty="0" err="1">
                          <a:effectLst/>
                        </a:rPr>
                        <a:t>Чернецкая</a:t>
                      </a:r>
                      <a:endParaRPr lang="en-US" sz="1400" kern="1200" dirty="0">
                        <a:effectLst/>
                      </a:endParaRPr>
                    </a:p>
                    <a:p>
                      <a:r>
                        <a:rPr lang="ru-RU" sz="1400" kern="1200" dirty="0">
                          <a:effectLst/>
                        </a:rPr>
                        <a:t>Татьяна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ru-RU" sz="1400" kern="1200" dirty="0">
                          <a:effectLst/>
                        </a:rPr>
                        <a:t>Александровна</a:t>
                      </a:r>
                      <a:endParaRPr lang="ru-RU" sz="1400" dirty="0"/>
                    </a:p>
                  </a:txBody>
                  <a:tcPr marL="68588" marR="68588" marT="34272" marB="3427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ведущий методист отдела образовательных программ, </a:t>
                      </a:r>
                      <a:r>
                        <a:rPr lang="ru-RU" sz="1400" dirty="0" err="1"/>
                        <a:t>к.п.н</a:t>
                      </a:r>
                      <a:r>
                        <a:rPr lang="ru-RU" sz="1400" dirty="0"/>
                        <a:t>.</a:t>
                      </a:r>
                    </a:p>
                  </a:txBody>
                  <a:tcPr marL="68588" marR="68588" marT="34272" marB="3427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effectLst/>
                          <a:hlinkClick r:id="rId3"/>
                        </a:rPr>
                        <a:t>chet@1c.ru</a:t>
                      </a:r>
                      <a:endParaRPr lang="ru-RU" sz="1400" kern="1200" dirty="0">
                        <a:effectLst/>
                      </a:endParaRPr>
                    </a:p>
                    <a:p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+7-903-199-03-65</a:t>
                      </a:r>
                    </a:p>
                  </a:txBody>
                  <a:tcPr marL="68588" marR="68588" marT="34272" marB="3427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3497" name="TextBox 6">
            <a:extLst>
              <a:ext uri="{FF2B5EF4-FFF2-40B4-BE49-F238E27FC236}">
                <a16:creationId xmlns:a16="http://schemas.microsoft.com/office/drawing/2014/main" id="{5A997BD6-2855-5F4E-B7FB-583399BAA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88" y="2036763"/>
            <a:ext cx="7489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/>
              <a:t>По вопросам сотрудничества обращайтесь к нам!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91F0F185-FB4A-FA4B-9A6B-03A397E10B0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2053407"/>
            <a:ext cx="8642350" cy="4921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dirty="0"/>
              <a:t>СПАСИБО ЗА ВНИМАНИЕ!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A8C69B3-2914-F94E-A3BB-520C49722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75" y="342106"/>
            <a:ext cx="7715250" cy="189547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FB648D-F361-AA47-8E9A-B3918C7C2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599" y="1648619"/>
            <a:ext cx="7696200" cy="192405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D02AF6-4043-3647-B533-F939B3C6B6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587" y="2945607"/>
            <a:ext cx="766762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70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5F2B1F9-B1E1-F448-AF33-20BD615E1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0376"/>
            <a:ext cx="4706144" cy="468052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CF5499-74BA-7A40-985A-55D0FEDA9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7366" y="1060376"/>
            <a:ext cx="4564529" cy="3715889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7571B38-FC15-FB4F-BF9A-EED43020D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340003"/>
            <a:ext cx="6913175" cy="369332"/>
          </a:xfrm>
        </p:spPr>
        <p:txBody>
          <a:bodyPr/>
          <a:lstStyle/>
          <a:p>
            <a:r>
              <a:rPr lang="ru-RU" dirty="0"/>
              <a:t>ВПР 1 курс. Анализ заданий 6 – 8 </a:t>
            </a:r>
          </a:p>
        </p:txBody>
      </p:sp>
    </p:spTree>
    <p:extLst>
      <p:ext uri="{BB962C8B-B14F-4D97-AF65-F5344CB8AC3E}">
        <p14:creationId xmlns:p14="http://schemas.microsoft.com/office/powerpoint/2010/main" val="3277833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FBF4EF0-1D15-454C-A191-C44FF74E1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278" y="1588"/>
            <a:ext cx="65674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60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9BFD8D-F982-0A4B-9041-1B37BC752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844352"/>
            <a:ext cx="6192688" cy="3744416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04955CC-133B-D740-A905-DD2F8F394F55}"/>
              </a:ext>
            </a:extLst>
          </p:cNvPr>
          <p:cNvSpPr txBox="1">
            <a:spLocks/>
          </p:cNvSpPr>
          <p:nvPr/>
        </p:nvSpPr>
        <p:spPr>
          <a:xfrm>
            <a:off x="1620000" y="340003"/>
            <a:ext cx="6913175" cy="3693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F1AF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A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dirty="0"/>
              <a:t>ВПР 1 курс. Анализ заданий 9 – 10 </a:t>
            </a:r>
          </a:p>
        </p:txBody>
      </p:sp>
    </p:spTree>
    <p:extLst>
      <p:ext uri="{BB962C8B-B14F-4D97-AF65-F5344CB8AC3E}">
        <p14:creationId xmlns:p14="http://schemas.microsoft.com/office/powerpoint/2010/main" val="3848120571"/>
      </p:ext>
    </p:extLst>
  </p:cSld>
  <p:clrMapOvr>
    <a:masterClrMapping/>
  </p:clrMapOvr>
</p:sld>
</file>

<file path=ppt/theme/theme1.xml><?xml version="1.0" encoding="utf-8"?>
<a:theme xmlns:a="http://schemas.openxmlformats.org/drawingml/2006/main" name="4_Оформление по умолчанию">
  <a:themeElements>
    <a:clrScheme name="4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24003</TotalTime>
  <Words>2861</Words>
  <Application>Microsoft Macintosh PowerPoint</Application>
  <PresentationFormat>Произвольный</PresentationFormat>
  <Paragraphs>612</Paragraphs>
  <Slides>53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60" baseType="lpstr">
      <vt:lpstr>quote-cjk-patch</vt:lpstr>
      <vt:lpstr>Arial</vt:lpstr>
      <vt:lpstr>Calibri</vt:lpstr>
      <vt:lpstr>Cambria Math</vt:lpstr>
      <vt:lpstr>Symbol</vt:lpstr>
      <vt:lpstr>Wingdings</vt:lpstr>
      <vt:lpstr>4_Оформление по умолчанию</vt:lpstr>
      <vt:lpstr>Методические рекомендации  по подготовке к ВПР</vt:lpstr>
      <vt:lpstr>Презентация PowerPoint</vt:lpstr>
      <vt:lpstr>Презентация PowerPoint</vt:lpstr>
      <vt:lpstr>ВПР 1 курс. Анализ заданий 1 – 5 </vt:lpstr>
      <vt:lpstr>Презентация PowerPoint</vt:lpstr>
      <vt:lpstr>Презентация PowerPoint</vt:lpstr>
      <vt:lpstr>ВПР 1 курс. Анализ заданий 6 – 8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Анализ изменений структуры ВПР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Расположение  материалов</vt:lpstr>
      <vt:lpstr>КОНТАКТНАЯ ИНФОРМАЦИЯ</vt:lpstr>
      <vt:lpstr>СПАСИБО ЗА ВНИМАНИЕ!</vt:lpstr>
    </vt:vector>
  </TitlesOfParts>
  <Company>1C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Fedotova_K</dc:creator>
  <cp:lastModifiedBy>Microsoft Office User</cp:lastModifiedBy>
  <cp:revision>262</cp:revision>
  <dcterms:created xsi:type="dcterms:W3CDTF">2020-11-11T06:55:55Z</dcterms:created>
  <dcterms:modified xsi:type="dcterms:W3CDTF">2025-09-05T09:56:38Z</dcterms:modified>
</cp:coreProperties>
</file>