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61" r:id="rId2"/>
    <p:sldId id="2700" r:id="rId3"/>
    <p:sldId id="2714" r:id="rId4"/>
    <p:sldId id="2715" r:id="rId5"/>
    <p:sldId id="2701" r:id="rId6"/>
    <p:sldId id="2718" r:id="rId7"/>
    <p:sldId id="2713" r:id="rId8"/>
    <p:sldId id="359" r:id="rId9"/>
    <p:sldId id="1079" r:id="rId10"/>
    <p:sldId id="356" r:id="rId11"/>
    <p:sldId id="457" r:id="rId12"/>
    <p:sldId id="468" r:id="rId13"/>
    <p:sldId id="470" r:id="rId14"/>
    <p:sldId id="471" r:id="rId15"/>
    <p:sldId id="2693" r:id="rId16"/>
    <p:sldId id="2720" r:id="rId17"/>
    <p:sldId id="2721" r:id="rId18"/>
    <p:sldId id="2722" r:id="rId19"/>
    <p:sldId id="2723" r:id="rId20"/>
    <p:sldId id="2724" r:id="rId21"/>
    <p:sldId id="2712" r:id="rId22"/>
    <p:sldId id="257" r:id="rId23"/>
    <p:sldId id="2710" r:id="rId24"/>
    <p:sldId id="259" r:id="rId25"/>
    <p:sldId id="260" r:id="rId26"/>
    <p:sldId id="2711" r:id="rId27"/>
    <p:sldId id="262" r:id="rId28"/>
    <p:sldId id="2725" r:id="rId29"/>
    <p:sldId id="2726" r:id="rId30"/>
    <p:sldId id="2727" r:id="rId31"/>
    <p:sldId id="2728" r:id="rId32"/>
    <p:sldId id="2729" r:id="rId33"/>
    <p:sldId id="2730" r:id="rId34"/>
    <p:sldId id="2731" r:id="rId35"/>
    <p:sldId id="2732" r:id="rId36"/>
    <p:sldId id="263" r:id="rId37"/>
    <p:sldId id="2703" r:id="rId38"/>
    <p:sldId id="2708" r:id="rId39"/>
    <p:sldId id="371" r:id="rId40"/>
    <p:sldId id="2709" r:id="rId41"/>
    <p:sldId id="1100" r:id="rId42"/>
    <p:sldId id="1093" r:id="rId43"/>
    <p:sldId id="258" r:id="rId44"/>
    <p:sldId id="1090" r:id="rId45"/>
    <p:sldId id="1091" r:id="rId46"/>
    <p:sldId id="1092" r:id="rId47"/>
    <p:sldId id="2717" r:id="rId48"/>
    <p:sldId id="2716" r:id="rId49"/>
    <p:sldId id="2719" r:id="rId50"/>
    <p:sldId id="278" r:id="rId51"/>
    <p:sldId id="1102" r:id="rId52"/>
    <p:sldId id="1098" r:id="rId53"/>
    <p:sldId id="314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33CCCC"/>
    <a:srgbClr val="990033"/>
    <a:srgbClr val="3399FF"/>
    <a:srgbClr val="0099FF"/>
    <a:srgbClr val="A50021"/>
    <a:srgbClr val="6699FF"/>
    <a:srgbClr val="99CCFF"/>
    <a:srgbClr val="0066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0" autoAdjust="0"/>
    <p:restoredTop sz="89015" autoAdjust="0"/>
  </p:normalViewPr>
  <p:slideViewPr>
    <p:cSldViewPr snapToGrid="0">
      <p:cViewPr varScale="1">
        <p:scale>
          <a:sx n="106" d="100"/>
          <a:sy n="106" d="100"/>
        </p:scale>
        <p:origin x="1014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73614E-67D0-43CE-BCF4-30434F14B17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40EB6E4-6C99-42D7-AFC4-D9C5B2A11A2E}">
      <dgm:prSet phldrT="[Текст]" custT="1"/>
      <dgm:spPr>
        <a:solidFill>
          <a:srgbClr val="FFC000"/>
        </a:solidFill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/>
              </a:solidFill>
              <a:latin typeface="Futura PT Demi" panose="020B0604020202020204" pitchFamily="34" charset="-52"/>
              <a:ea typeface="+mn-ea"/>
              <a:cs typeface="+mn-cs"/>
            </a:rPr>
            <a:t>2023-2024 учебный год: переход к единым Федеральным образовательным программам по предметам</a:t>
          </a:r>
        </a:p>
      </dgm:t>
    </dgm:pt>
    <dgm:pt modelId="{EF99DD99-AD9B-4704-A46D-AF3E3CB8BA6D}" type="parTrans" cxnId="{4ADE0652-44A7-481D-A50C-710B8444B81E}">
      <dgm:prSet/>
      <dgm:spPr/>
      <dgm:t>
        <a:bodyPr/>
        <a:lstStyle/>
        <a:p>
          <a:endParaRPr lang="ru-RU"/>
        </a:p>
      </dgm:t>
    </dgm:pt>
    <dgm:pt modelId="{3277E750-2DA9-4463-8D07-26842B110A71}" type="sibTrans" cxnId="{4ADE0652-44A7-481D-A50C-710B8444B81E}">
      <dgm:prSet/>
      <dgm:spPr/>
      <dgm:t>
        <a:bodyPr/>
        <a:lstStyle/>
        <a:p>
          <a:endParaRPr lang="ru-RU"/>
        </a:p>
      </dgm:t>
    </dgm:pt>
    <dgm:pt modelId="{2CFE20FC-B9E5-4CAE-B936-B9EABF7C4908}">
      <dgm:prSet phldrT="[Текст]" custT="1"/>
      <dgm:spPr>
        <a:solidFill>
          <a:srgbClr val="92D050"/>
        </a:solidFill>
      </dgm:spPr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C00000"/>
              </a:solidFill>
              <a:latin typeface="Futura PT Demi" panose="020B0604020202020204" pitchFamily="34" charset="-52"/>
              <a:ea typeface="+mn-ea"/>
              <a:cs typeface="+mn-cs"/>
            </a:rPr>
            <a:t>2021-2022 учебный год: создание универсальных кодификаторов проверяемых требований к освоению образовательной программы</a:t>
          </a:r>
        </a:p>
      </dgm:t>
    </dgm:pt>
    <dgm:pt modelId="{0F027E50-FAEC-4825-B17C-173462A2971B}" type="parTrans" cxnId="{29A42F09-ADBB-47FB-A5CF-7A6E05751E82}">
      <dgm:prSet/>
      <dgm:spPr/>
      <dgm:t>
        <a:bodyPr/>
        <a:lstStyle/>
        <a:p>
          <a:endParaRPr lang="ru-RU"/>
        </a:p>
      </dgm:t>
    </dgm:pt>
    <dgm:pt modelId="{8623763E-27C0-4231-98E9-A577CDA9A77C}" type="sibTrans" cxnId="{29A42F09-ADBB-47FB-A5CF-7A6E05751E82}">
      <dgm:prSet/>
      <dgm:spPr/>
      <dgm:t>
        <a:bodyPr/>
        <a:lstStyle/>
        <a:p>
          <a:endParaRPr lang="ru-RU"/>
        </a:p>
      </dgm:t>
    </dgm:pt>
    <dgm:pt modelId="{B7CC8609-0D31-4541-84FB-19AAAB1DBFD8}">
      <dgm:prSet phldrT="[Текст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/>
              </a:solidFill>
              <a:latin typeface="Futura PT Demi" panose="020B0604020202020204" pitchFamily="34" charset="-52"/>
              <a:ea typeface="+mn-ea"/>
              <a:cs typeface="+mn-cs"/>
            </a:rPr>
            <a:t>2022-2023 учебный год: переход на обновленные ФГОС всех уровней общего образования</a:t>
          </a:r>
        </a:p>
      </dgm:t>
    </dgm:pt>
    <dgm:pt modelId="{D4151828-6462-4CC9-9326-660D18D508F2}" type="parTrans" cxnId="{E636FAAE-256D-47A6-A8FF-6A5BDCC81E38}">
      <dgm:prSet/>
      <dgm:spPr/>
      <dgm:t>
        <a:bodyPr/>
        <a:lstStyle/>
        <a:p>
          <a:endParaRPr lang="ru-RU"/>
        </a:p>
      </dgm:t>
    </dgm:pt>
    <dgm:pt modelId="{C1F90126-534C-4955-94D4-0A57C74F98CC}" type="sibTrans" cxnId="{E636FAAE-256D-47A6-A8FF-6A5BDCC81E38}">
      <dgm:prSet/>
      <dgm:spPr/>
      <dgm:t>
        <a:bodyPr/>
        <a:lstStyle/>
        <a:p>
          <a:endParaRPr lang="ru-RU"/>
        </a:p>
      </dgm:t>
    </dgm:pt>
    <dgm:pt modelId="{46DF963E-C9A5-4F6B-A6CE-B649F4E36B3B}" type="pres">
      <dgm:prSet presAssocID="{D873614E-67D0-43CE-BCF4-30434F14B174}" presName="Name0" presStyleCnt="0">
        <dgm:presLayoutVars>
          <dgm:dir/>
          <dgm:animLvl val="lvl"/>
          <dgm:resizeHandles val="exact"/>
        </dgm:presLayoutVars>
      </dgm:prSet>
      <dgm:spPr/>
    </dgm:pt>
    <dgm:pt modelId="{AB3F42DA-A0AA-4905-A360-DD2488CB269E}" type="pres">
      <dgm:prSet presAssocID="{2CFE20FC-B9E5-4CAE-B936-B9EABF7C4908}" presName="parTxOnly" presStyleLbl="node1" presStyleIdx="0" presStyleCnt="3" custScaleX="126911" custScaleY="123296">
        <dgm:presLayoutVars>
          <dgm:chMax val="0"/>
          <dgm:chPref val="0"/>
          <dgm:bulletEnabled val="1"/>
        </dgm:presLayoutVars>
      </dgm:prSet>
      <dgm:spPr/>
    </dgm:pt>
    <dgm:pt modelId="{41372D98-DAF1-487F-8F86-059F16B065FC}" type="pres">
      <dgm:prSet presAssocID="{8623763E-27C0-4231-98E9-A577CDA9A77C}" presName="parTxOnlySpace" presStyleCnt="0"/>
      <dgm:spPr/>
    </dgm:pt>
    <dgm:pt modelId="{E657F994-75D8-493B-8E42-C400657D1145}" type="pres">
      <dgm:prSet presAssocID="{B7CC8609-0D31-4541-84FB-19AAAB1DBFD8}" presName="parTxOnly" presStyleLbl="node1" presStyleIdx="1" presStyleCnt="3" custScaleX="128494" custScaleY="123296">
        <dgm:presLayoutVars>
          <dgm:chMax val="0"/>
          <dgm:chPref val="0"/>
          <dgm:bulletEnabled val="1"/>
        </dgm:presLayoutVars>
      </dgm:prSet>
      <dgm:spPr/>
    </dgm:pt>
    <dgm:pt modelId="{44B6D4E5-55FC-4CC7-958B-101F52061DA6}" type="pres">
      <dgm:prSet presAssocID="{C1F90126-534C-4955-94D4-0A57C74F98CC}" presName="parTxOnlySpace" presStyleCnt="0"/>
      <dgm:spPr/>
    </dgm:pt>
    <dgm:pt modelId="{9B39D71D-F58A-4D3B-A714-D3CA5A2A433F}" type="pres">
      <dgm:prSet presAssocID="{840EB6E4-6C99-42D7-AFC4-D9C5B2A11A2E}" presName="parTxOnly" presStyleLbl="node1" presStyleIdx="2" presStyleCnt="3" custScaleX="114575" custScaleY="123296">
        <dgm:presLayoutVars>
          <dgm:chMax val="0"/>
          <dgm:chPref val="0"/>
          <dgm:bulletEnabled val="1"/>
        </dgm:presLayoutVars>
      </dgm:prSet>
      <dgm:spPr/>
    </dgm:pt>
  </dgm:ptLst>
  <dgm:cxnLst>
    <dgm:cxn modelId="{29A42F09-ADBB-47FB-A5CF-7A6E05751E82}" srcId="{D873614E-67D0-43CE-BCF4-30434F14B174}" destId="{2CFE20FC-B9E5-4CAE-B936-B9EABF7C4908}" srcOrd="0" destOrd="0" parTransId="{0F027E50-FAEC-4825-B17C-173462A2971B}" sibTransId="{8623763E-27C0-4231-98E9-A577CDA9A77C}"/>
    <dgm:cxn modelId="{0965B00C-1E5C-4B3A-80F6-9FA6ABD716B4}" type="presOf" srcId="{B7CC8609-0D31-4541-84FB-19AAAB1DBFD8}" destId="{E657F994-75D8-493B-8E42-C400657D1145}" srcOrd="0" destOrd="0" presId="urn:microsoft.com/office/officeart/2005/8/layout/chevron1"/>
    <dgm:cxn modelId="{4ADE0652-44A7-481D-A50C-710B8444B81E}" srcId="{D873614E-67D0-43CE-BCF4-30434F14B174}" destId="{840EB6E4-6C99-42D7-AFC4-D9C5B2A11A2E}" srcOrd="2" destOrd="0" parTransId="{EF99DD99-AD9B-4704-A46D-AF3E3CB8BA6D}" sibTransId="{3277E750-2DA9-4463-8D07-26842B110A71}"/>
    <dgm:cxn modelId="{E636FAAE-256D-47A6-A8FF-6A5BDCC81E38}" srcId="{D873614E-67D0-43CE-BCF4-30434F14B174}" destId="{B7CC8609-0D31-4541-84FB-19AAAB1DBFD8}" srcOrd="1" destOrd="0" parTransId="{D4151828-6462-4CC9-9326-660D18D508F2}" sibTransId="{C1F90126-534C-4955-94D4-0A57C74F98CC}"/>
    <dgm:cxn modelId="{11EA96B3-E404-42A6-BAF5-AFED447CBFFE}" type="presOf" srcId="{D873614E-67D0-43CE-BCF4-30434F14B174}" destId="{46DF963E-C9A5-4F6B-A6CE-B649F4E36B3B}" srcOrd="0" destOrd="0" presId="urn:microsoft.com/office/officeart/2005/8/layout/chevron1"/>
    <dgm:cxn modelId="{746977BC-0A5B-48D7-9D51-BEC7690BAA29}" type="presOf" srcId="{2CFE20FC-B9E5-4CAE-B936-B9EABF7C4908}" destId="{AB3F42DA-A0AA-4905-A360-DD2488CB269E}" srcOrd="0" destOrd="0" presId="urn:microsoft.com/office/officeart/2005/8/layout/chevron1"/>
    <dgm:cxn modelId="{ACD6C7D6-2DBF-4230-B5BB-E92467D1CD05}" type="presOf" srcId="{840EB6E4-6C99-42D7-AFC4-D9C5B2A11A2E}" destId="{9B39D71D-F58A-4D3B-A714-D3CA5A2A433F}" srcOrd="0" destOrd="0" presId="urn:microsoft.com/office/officeart/2005/8/layout/chevron1"/>
    <dgm:cxn modelId="{78E7F31D-47BF-462C-9288-EAB48F92A432}" type="presParOf" srcId="{46DF963E-C9A5-4F6B-A6CE-B649F4E36B3B}" destId="{AB3F42DA-A0AA-4905-A360-DD2488CB269E}" srcOrd="0" destOrd="0" presId="urn:microsoft.com/office/officeart/2005/8/layout/chevron1"/>
    <dgm:cxn modelId="{4381AC0C-3871-4B0C-90FC-45BAA74342A6}" type="presParOf" srcId="{46DF963E-C9A5-4F6B-A6CE-B649F4E36B3B}" destId="{41372D98-DAF1-487F-8F86-059F16B065FC}" srcOrd="1" destOrd="0" presId="urn:microsoft.com/office/officeart/2005/8/layout/chevron1"/>
    <dgm:cxn modelId="{A133B5C3-DA62-4156-9E73-1D927C54EF77}" type="presParOf" srcId="{46DF963E-C9A5-4F6B-A6CE-B649F4E36B3B}" destId="{E657F994-75D8-493B-8E42-C400657D1145}" srcOrd="2" destOrd="0" presId="urn:microsoft.com/office/officeart/2005/8/layout/chevron1"/>
    <dgm:cxn modelId="{835FBB04-A7C8-4B44-AD06-17AEF5E68161}" type="presParOf" srcId="{46DF963E-C9A5-4F6B-A6CE-B649F4E36B3B}" destId="{44B6D4E5-55FC-4CC7-958B-101F52061DA6}" srcOrd="3" destOrd="0" presId="urn:microsoft.com/office/officeart/2005/8/layout/chevron1"/>
    <dgm:cxn modelId="{05B9417E-B79B-4E3F-A3CC-CA1C6FBC100A}" type="presParOf" srcId="{46DF963E-C9A5-4F6B-A6CE-B649F4E36B3B}" destId="{9B39D71D-F58A-4D3B-A714-D3CA5A2A433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CD63F0-AD7F-4F25-8FA4-1376B9BA597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CBB285-D660-4621-B000-9C78B456EB63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Федеральные государственные образовательные стандарты</a:t>
          </a:r>
        </a:p>
      </dgm:t>
    </dgm:pt>
    <dgm:pt modelId="{25D79E13-2796-4E78-A477-0CE94561C4E6}" type="parTrans" cxnId="{8D91AD67-04A1-40BE-8E0C-DE7B372CEF76}">
      <dgm:prSet/>
      <dgm:spPr/>
      <dgm:t>
        <a:bodyPr/>
        <a:lstStyle/>
        <a:p>
          <a:endParaRPr lang="ru-RU"/>
        </a:p>
      </dgm:t>
    </dgm:pt>
    <dgm:pt modelId="{B8E4C422-414B-4CC9-A2C4-375F9BF04F36}" type="sibTrans" cxnId="{8D91AD67-04A1-40BE-8E0C-DE7B372CEF76}">
      <dgm:prSet/>
      <dgm:spPr/>
      <dgm:t>
        <a:bodyPr/>
        <a:lstStyle/>
        <a:p>
          <a:endParaRPr lang="ru-RU"/>
        </a:p>
      </dgm:t>
    </dgm:pt>
    <dgm:pt modelId="{43C1FF00-17DC-4D7D-918B-169A56E4D768}">
      <dgm:prSet phldrT="[Текст]" custT="1"/>
      <dgm:spPr/>
      <dgm:t>
        <a:bodyPr/>
        <a:lstStyle/>
        <a:p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Содержат перечень образовательных результатов</a:t>
          </a:r>
        </a:p>
      </dgm:t>
    </dgm:pt>
    <dgm:pt modelId="{688404B0-1237-46D0-9DC4-C4052D2778F7}" type="parTrans" cxnId="{717F2F39-FA17-4C8C-A1C7-DC1D97B4B330}">
      <dgm:prSet/>
      <dgm:spPr/>
      <dgm:t>
        <a:bodyPr/>
        <a:lstStyle/>
        <a:p>
          <a:endParaRPr lang="ru-RU"/>
        </a:p>
      </dgm:t>
    </dgm:pt>
    <dgm:pt modelId="{2C58C323-083B-41D1-8F2C-62895BFED9AB}" type="sibTrans" cxnId="{717F2F39-FA17-4C8C-A1C7-DC1D97B4B330}">
      <dgm:prSet/>
      <dgm:spPr/>
      <dgm:t>
        <a:bodyPr/>
        <a:lstStyle/>
        <a:p>
          <a:endParaRPr lang="ru-RU"/>
        </a:p>
      </dgm:t>
    </dgm:pt>
    <dgm:pt modelId="{8ED78B5F-910E-41BD-A1F6-8D0049D5BBDF}">
      <dgm:prSet phldrT="[Текст]" custT="1"/>
      <dgm:spPr>
        <a:solidFill>
          <a:srgbClr val="FFC000"/>
        </a:solidFill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Федеральные образовательные программы по предметам</a:t>
          </a:r>
        </a:p>
      </dgm:t>
    </dgm:pt>
    <dgm:pt modelId="{FBA602A4-B038-4D93-999B-3E741A345FF7}" type="parTrans" cxnId="{3CDC47EF-7AA2-40B2-9840-4A38C27A9C81}">
      <dgm:prSet/>
      <dgm:spPr/>
      <dgm:t>
        <a:bodyPr/>
        <a:lstStyle/>
        <a:p>
          <a:endParaRPr lang="ru-RU"/>
        </a:p>
      </dgm:t>
    </dgm:pt>
    <dgm:pt modelId="{B83E8F85-1FF7-41F3-9F40-295B305E92EB}" type="sibTrans" cxnId="{3CDC47EF-7AA2-40B2-9840-4A38C27A9C81}">
      <dgm:prSet/>
      <dgm:spPr/>
      <dgm:t>
        <a:bodyPr/>
        <a:lstStyle/>
        <a:p>
          <a:endParaRPr lang="ru-RU"/>
        </a:p>
      </dgm:t>
    </dgm:pt>
    <dgm:pt modelId="{E6AB8386-0747-4698-AFC0-97C83544B706}">
      <dgm:prSet phldrT="[Текст]"/>
      <dgm:spPr/>
      <dgm:t>
        <a:bodyPr/>
        <a:lstStyle/>
        <a:p>
          <a:r>
            <a:rPr lang="ru-RU" dirty="0"/>
            <a:t>Определяют содержание обучения предмету по классам и </a:t>
          </a:r>
        </a:p>
      </dgm:t>
    </dgm:pt>
    <dgm:pt modelId="{2692451F-E311-4C72-B837-EA07D82A090A}" type="parTrans" cxnId="{CAD3DB66-0340-4620-8C53-79127BEBF544}">
      <dgm:prSet/>
      <dgm:spPr/>
      <dgm:t>
        <a:bodyPr/>
        <a:lstStyle/>
        <a:p>
          <a:endParaRPr lang="ru-RU"/>
        </a:p>
      </dgm:t>
    </dgm:pt>
    <dgm:pt modelId="{AF0BD11F-F47D-4ADF-B497-2787E32F54CC}" type="sibTrans" cxnId="{CAD3DB66-0340-4620-8C53-79127BEBF544}">
      <dgm:prSet/>
      <dgm:spPr/>
      <dgm:t>
        <a:bodyPr/>
        <a:lstStyle/>
        <a:p>
          <a:endParaRPr lang="ru-RU"/>
        </a:p>
      </dgm:t>
    </dgm:pt>
    <dgm:pt modelId="{8D317533-F6E5-4B4E-8A7D-BDAD45F77EEB}">
      <dgm:prSet phldrT="[Текст]" custT="1"/>
      <dgm:spPr>
        <a:solidFill>
          <a:srgbClr val="92D050"/>
        </a:solidFill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Оценочные процедуры и нормативы оценивания</a:t>
          </a:r>
        </a:p>
      </dgm:t>
    </dgm:pt>
    <dgm:pt modelId="{5D4FFDC6-F61A-495F-858E-ECE770250EE2}" type="parTrans" cxnId="{8BAA029F-27D4-4279-A8C9-0F6523F6B70A}">
      <dgm:prSet/>
      <dgm:spPr/>
      <dgm:t>
        <a:bodyPr/>
        <a:lstStyle/>
        <a:p>
          <a:endParaRPr lang="ru-RU"/>
        </a:p>
      </dgm:t>
    </dgm:pt>
    <dgm:pt modelId="{F5B42100-553E-40DF-9233-6F13BFD32E24}" type="sibTrans" cxnId="{8BAA029F-27D4-4279-A8C9-0F6523F6B70A}">
      <dgm:prSet/>
      <dgm:spPr/>
      <dgm:t>
        <a:bodyPr/>
        <a:lstStyle/>
        <a:p>
          <a:endParaRPr lang="ru-RU"/>
        </a:p>
      </dgm:t>
    </dgm:pt>
    <dgm:pt modelId="{2B0D6E4F-C7FC-4199-AD88-050CB8E43EC1}">
      <dgm:prSet phldrT="[Текст]"/>
      <dgm:spPr/>
      <dgm:t>
        <a:bodyPr/>
        <a:lstStyle/>
        <a:p>
          <a:r>
            <a:rPr lang="ru-RU" dirty="0"/>
            <a:t>Содержат задания для определения уровня достижения планируемых предметных результатов на основе КЭИ и КПУ</a:t>
          </a:r>
        </a:p>
      </dgm:t>
    </dgm:pt>
    <dgm:pt modelId="{B92EEA0E-690C-4265-B193-6200A2DF55FF}" type="parTrans" cxnId="{8092CF41-2500-46C5-B11D-FA12F01C07A0}">
      <dgm:prSet/>
      <dgm:spPr/>
      <dgm:t>
        <a:bodyPr/>
        <a:lstStyle/>
        <a:p>
          <a:endParaRPr lang="ru-RU"/>
        </a:p>
      </dgm:t>
    </dgm:pt>
    <dgm:pt modelId="{A737D752-138A-45C4-B962-3D8039130E36}" type="sibTrans" cxnId="{8092CF41-2500-46C5-B11D-FA12F01C07A0}">
      <dgm:prSet/>
      <dgm:spPr/>
      <dgm:t>
        <a:bodyPr/>
        <a:lstStyle/>
        <a:p>
          <a:endParaRPr lang="ru-RU"/>
        </a:p>
      </dgm:t>
    </dgm:pt>
    <dgm:pt modelId="{3E51C230-FE07-447D-9A18-152968A3FE9C}">
      <dgm:prSet phldrT="[Текст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Универсальные кодификаторы проверяемых знаний и умений</a:t>
          </a:r>
        </a:p>
      </dgm:t>
    </dgm:pt>
    <dgm:pt modelId="{CF6FB9E3-8BFD-4688-9DF2-DB0F7BDAB273}" type="parTrans" cxnId="{91D6388F-1187-45ED-8734-9578D4B7BD29}">
      <dgm:prSet/>
      <dgm:spPr/>
      <dgm:t>
        <a:bodyPr/>
        <a:lstStyle/>
        <a:p>
          <a:endParaRPr lang="ru-RU"/>
        </a:p>
      </dgm:t>
    </dgm:pt>
    <dgm:pt modelId="{0584C481-2493-432A-B84A-EB061F61D1E4}" type="sibTrans" cxnId="{91D6388F-1187-45ED-8734-9578D4B7BD29}">
      <dgm:prSet/>
      <dgm:spPr/>
      <dgm:t>
        <a:bodyPr/>
        <a:lstStyle/>
        <a:p>
          <a:endParaRPr lang="ru-RU"/>
        </a:p>
      </dgm:t>
    </dgm:pt>
    <dgm:pt modelId="{7DF61F96-46D0-454B-AF69-82A1333A06E7}">
      <dgm:prSet phldrT="[Текст]"/>
      <dgm:spPr/>
      <dgm:t>
        <a:bodyPr/>
        <a:lstStyle/>
        <a:p>
          <a:r>
            <a:rPr lang="ru-RU" dirty="0"/>
            <a:t>Текущие и тематические оценки и нормы их выставления</a:t>
          </a:r>
        </a:p>
      </dgm:t>
    </dgm:pt>
    <dgm:pt modelId="{66AF38FD-9156-4984-942E-FEEC465C8A9D}" type="parTrans" cxnId="{075142EB-95EB-4E4E-9BF6-D501E577795C}">
      <dgm:prSet/>
      <dgm:spPr/>
      <dgm:t>
        <a:bodyPr/>
        <a:lstStyle/>
        <a:p>
          <a:endParaRPr lang="ru-RU"/>
        </a:p>
      </dgm:t>
    </dgm:pt>
    <dgm:pt modelId="{148F4468-3989-4BE0-AC70-C0515101EE11}" type="sibTrans" cxnId="{075142EB-95EB-4E4E-9BF6-D501E577795C}">
      <dgm:prSet/>
      <dgm:spPr/>
      <dgm:t>
        <a:bodyPr/>
        <a:lstStyle/>
        <a:p>
          <a:endParaRPr lang="ru-RU"/>
        </a:p>
      </dgm:t>
    </dgm:pt>
    <dgm:pt modelId="{87DF03D7-9B2F-4C25-AF3F-793B8532CB3F}">
      <dgm:prSet phldrT="[Текст]" custT="1"/>
      <dgm:spPr>
        <a:solidFill>
          <a:srgbClr val="009999"/>
        </a:solidFill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Контрольно-измерительные материалы</a:t>
          </a:r>
        </a:p>
      </dgm:t>
    </dgm:pt>
    <dgm:pt modelId="{480FD217-622C-44E4-BBFF-425883198592}" type="parTrans" cxnId="{872FEC61-8F72-4073-9A0C-5F3BAF071951}">
      <dgm:prSet/>
      <dgm:spPr/>
      <dgm:t>
        <a:bodyPr/>
        <a:lstStyle/>
        <a:p>
          <a:endParaRPr lang="ru-RU"/>
        </a:p>
      </dgm:t>
    </dgm:pt>
    <dgm:pt modelId="{8FD96D4F-E7CA-4D71-86E0-72BE02044262}" type="sibTrans" cxnId="{872FEC61-8F72-4073-9A0C-5F3BAF071951}">
      <dgm:prSet/>
      <dgm:spPr/>
      <dgm:t>
        <a:bodyPr/>
        <a:lstStyle/>
        <a:p>
          <a:endParaRPr lang="ru-RU"/>
        </a:p>
      </dgm:t>
    </dgm:pt>
    <dgm:pt modelId="{BEB902D3-9C2E-4D2D-8453-9F67F1327F32}">
      <dgm:prSet phldrT="[Текст]"/>
      <dgm:spPr/>
      <dgm:t>
        <a:bodyPr/>
        <a:lstStyle/>
        <a:p>
          <a:r>
            <a:rPr lang="ru-RU" dirty="0"/>
            <a:t>Разрабатываются ФИПИ и содержат перечень обязательных к освоению элементов содержания (КЭС) и умений (КПУ)</a:t>
          </a:r>
        </a:p>
      </dgm:t>
    </dgm:pt>
    <dgm:pt modelId="{A9A0C326-878D-4790-8F67-11837C60941C}" type="parTrans" cxnId="{96656370-1C4C-4C4C-9B52-0C1DC80FE9FB}">
      <dgm:prSet/>
      <dgm:spPr/>
      <dgm:t>
        <a:bodyPr/>
        <a:lstStyle/>
        <a:p>
          <a:endParaRPr lang="ru-RU"/>
        </a:p>
      </dgm:t>
    </dgm:pt>
    <dgm:pt modelId="{252FFDB3-91FF-4ECD-9B26-FA43ED0CE5A5}" type="sibTrans" cxnId="{96656370-1C4C-4C4C-9B52-0C1DC80FE9FB}">
      <dgm:prSet/>
      <dgm:spPr/>
      <dgm:t>
        <a:bodyPr/>
        <a:lstStyle/>
        <a:p>
          <a:endParaRPr lang="ru-RU"/>
        </a:p>
      </dgm:t>
    </dgm:pt>
    <dgm:pt modelId="{14DFA037-0A9C-4849-BAB7-969C3E575A01}" type="pres">
      <dgm:prSet presAssocID="{23CD63F0-AD7F-4F25-8FA4-1376B9BA597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8C545B38-6A60-4EFF-9F6E-276449DFDCA7}" type="pres">
      <dgm:prSet presAssocID="{E3CBB285-D660-4621-B000-9C78B456EB63}" presName="parentText1" presStyleLbl="node1" presStyleIdx="0" presStyleCnt="5" custLinFactNeighborX="108">
        <dgm:presLayoutVars>
          <dgm:chMax/>
          <dgm:chPref val="3"/>
          <dgm:bulletEnabled val="1"/>
        </dgm:presLayoutVars>
      </dgm:prSet>
      <dgm:spPr/>
    </dgm:pt>
    <dgm:pt modelId="{3162167A-524F-4A20-96A3-5EB03C9C1C4F}" type="pres">
      <dgm:prSet presAssocID="{E3CBB285-D660-4621-B000-9C78B456EB63}" presName="childText1" presStyleLbl="solidAlignAcc1" presStyleIdx="0" presStyleCnt="5" custLinFactNeighborY="-712">
        <dgm:presLayoutVars>
          <dgm:chMax val="0"/>
          <dgm:chPref val="0"/>
          <dgm:bulletEnabled val="1"/>
        </dgm:presLayoutVars>
      </dgm:prSet>
      <dgm:spPr/>
    </dgm:pt>
    <dgm:pt modelId="{2FC153C3-70EB-48F5-88B1-D4564E2CA79A}" type="pres">
      <dgm:prSet presAssocID="{8ED78B5F-910E-41BD-A1F6-8D0049D5BBDF}" presName="parentText2" presStyleLbl="node1" presStyleIdx="1" presStyleCnt="5" custLinFactNeighborX="204">
        <dgm:presLayoutVars>
          <dgm:chMax/>
          <dgm:chPref val="3"/>
          <dgm:bulletEnabled val="1"/>
        </dgm:presLayoutVars>
      </dgm:prSet>
      <dgm:spPr/>
    </dgm:pt>
    <dgm:pt modelId="{C3EA7255-144A-4186-BE98-3CD2B279079F}" type="pres">
      <dgm:prSet presAssocID="{8ED78B5F-910E-41BD-A1F6-8D0049D5BBDF}" presName="childText2" presStyleLbl="solidAlignAcc1" presStyleIdx="1" presStyleCnt="5" custLinFactNeighborY="-712">
        <dgm:presLayoutVars>
          <dgm:chMax val="0"/>
          <dgm:chPref val="0"/>
          <dgm:bulletEnabled val="1"/>
        </dgm:presLayoutVars>
      </dgm:prSet>
      <dgm:spPr/>
    </dgm:pt>
    <dgm:pt modelId="{3E4AB5F2-5A72-4E27-A463-56D0BCA5D3DF}" type="pres">
      <dgm:prSet presAssocID="{8D317533-F6E5-4B4E-8A7D-BDAD45F77EEB}" presName="parentText3" presStyleLbl="node1" presStyleIdx="2" presStyleCnt="5" custLinFactNeighborX="373">
        <dgm:presLayoutVars>
          <dgm:chMax/>
          <dgm:chPref val="3"/>
          <dgm:bulletEnabled val="1"/>
        </dgm:presLayoutVars>
      </dgm:prSet>
      <dgm:spPr/>
    </dgm:pt>
    <dgm:pt modelId="{C51DB442-A94D-45E0-B86E-D5332989A4A2}" type="pres">
      <dgm:prSet presAssocID="{8D317533-F6E5-4B4E-8A7D-BDAD45F77EEB}" presName="childText3" presStyleLbl="solidAlignAcc1" presStyleIdx="2" presStyleCnt="5" custLinFactNeighborX="2729" custLinFactNeighborY="-772">
        <dgm:presLayoutVars>
          <dgm:chMax val="0"/>
          <dgm:chPref val="0"/>
          <dgm:bulletEnabled val="1"/>
        </dgm:presLayoutVars>
      </dgm:prSet>
      <dgm:spPr/>
    </dgm:pt>
    <dgm:pt modelId="{96E26307-0033-418B-BF2B-E02FACA8EB21}" type="pres">
      <dgm:prSet presAssocID="{3E51C230-FE07-447D-9A18-152968A3FE9C}" presName="parentText4" presStyleLbl="node1" presStyleIdx="3" presStyleCnt="5" custScaleX="95514" custLinFactNeighborX="728" custLinFactNeighborY="2233">
        <dgm:presLayoutVars>
          <dgm:chMax/>
          <dgm:chPref val="3"/>
          <dgm:bulletEnabled val="1"/>
        </dgm:presLayoutVars>
      </dgm:prSet>
      <dgm:spPr/>
    </dgm:pt>
    <dgm:pt modelId="{3D886495-534A-4666-B163-3B78841EDD3B}" type="pres">
      <dgm:prSet presAssocID="{3E51C230-FE07-447D-9A18-152968A3FE9C}" presName="childText4" presStyleLbl="solidAlignAcc1" presStyleIdx="3" presStyleCnt="5" custScaleX="96300" custScaleY="97572" custLinFactNeighborX="2625" custLinFactNeighborY="26087">
        <dgm:presLayoutVars>
          <dgm:chMax val="0"/>
          <dgm:chPref val="0"/>
          <dgm:bulletEnabled val="1"/>
        </dgm:presLayoutVars>
      </dgm:prSet>
      <dgm:spPr/>
    </dgm:pt>
    <dgm:pt modelId="{21B397F7-1102-4EEF-B3A9-38A30309F01C}" type="pres">
      <dgm:prSet presAssocID="{87DF03D7-9B2F-4C25-AF3F-793B8532CB3F}" presName="parentText5" presStyleLbl="node1" presStyleIdx="4" presStyleCnt="5" custScaleX="164191" custScaleY="92864" custLinFactNeighborX="-33605" custLinFactNeighborY="14132">
        <dgm:presLayoutVars>
          <dgm:chMax/>
          <dgm:chPref val="3"/>
          <dgm:bulletEnabled val="1"/>
        </dgm:presLayoutVars>
      </dgm:prSet>
      <dgm:spPr/>
    </dgm:pt>
    <dgm:pt modelId="{9A2B7063-1537-47BA-A78E-0BBC49DFF6C7}" type="pres">
      <dgm:prSet presAssocID="{87DF03D7-9B2F-4C25-AF3F-793B8532CB3F}" presName="childText5" presStyleLbl="solidAlignAcc1" presStyleIdx="4" presStyleCnt="5" custScaleY="94613" custLinFactNeighborX="354" custLinFactNeighborY="3532">
        <dgm:presLayoutVars>
          <dgm:chMax val="0"/>
          <dgm:chPref val="0"/>
          <dgm:bulletEnabled val="1"/>
        </dgm:presLayoutVars>
      </dgm:prSet>
      <dgm:spPr/>
    </dgm:pt>
  </dgm:ptLst>
  <dgm:cxnLst>
    <dgm:cxn modelId="{BB3DCA30-F664-4237-9502-AA27902016F6}" type="presOf" srcId="{BEB902D3-9C2E-4D2D-8453-9F67F1327F32}" destId="{3D886495-534A-4666-B163-3B78841EDD3B}" srcOrd="0" destOrd="0" presId="urn:microsoft.com/office/officeart/2009/3/layout/IncreasingArrowsProcess"/>
    <dgm:cxn modelId="{2A173135-059C-4DEB-A27F-9B1AC2C652A2}" type="presOf" srcId="{2B0D6E4F-C7FC-4199-AD88-050CB8E43EC1}" destId="{9A2B7063-1537-47BA-A78E-0BBC49DFF6C7}" srcOrd="0" destOrd="0" presId="urn:microsoft.com/office/officeart/2009/3/layout/IncreasingArrowsProcess"/>
    <dgm:cxn modelId="{717F2F39-FA17-4C8C-A1C7-DC1D97B4B330}" srcId="{E3CBB285-D660-4621-B000-9C78B456EB63}" destId="{43C1FF00-17DC-4D7D-918B-169A56E4D768}" srcOrd="0" destOrd="0" parTransId="{688404B0-1237-46D0-9DC4-C4052D2778F7}" sibTransId="{2C58C323-083B-41D1-8F2C-62895BFED9AB}"/>
    <dgm:cxn modelId="{02EF803D-C7C5-4F73-9170-ECD7ED7F3E5D}" type="presOf" srcId="{7DF61F96-46D0-454B-AF69-82A1333A06E7}" destId="{C51DB442-A94D-45E0-B86E-D5332989A4A2}" srcOrd="0" destOrd="0" presId="urn:microsoft.com/office/officeart/2009/3/layout/IncreasingArrowsProcess"/>
    <dgm:cxn modelId="{D481B45B-94AF-46CA-A5D0-175A3B53EE2D}" type="presOf" srcId="{8D317533-F6E5-4B4E-8A7D-BDAD45F77EEB}" destId="{3E4AB5F2-5A72-4E27-A463-56D0BCA5D3DF}" srcOrd="0" destOrd="0" presId="urn:microsoft.com/office/officeart/2009/3/layout/IncreasingArrowsProcess"/>
    <dgm:cxn modelId="{8092CF41-2500-46C5-B11D-FA12F01C07A0}" srcId="{87DF03D7-9B2F-4C25-AF3F-793B8532CB3F}" destId="{2B0D6E4F-C7FC-4199-AD88-050CB8E43EC1}" srcOrd="0" destOrd="0" parTransId="{B92EEA0E-690C-4265-B193-6200A2DF55FF}" sibTransId="{A737D752-138A-45C4-B962-3D8039130E36}"/>
    <dgm:cxn modelId="{872FEC61-8F72-4073-9A0C-5F3BAF071951}" srcId="{23CD63F0-AD7F-4F25-8FA4-1376B9BA597E}" destId="{87DF03D7-9B2F-4C25-AF3F-793B8532CB3F}" srcOrd="4" destOrd="0" parTransId="{480FD217-622C-44E4-BBFF-425883198592}" sibTransId="{8FD96D4F-E7CA-4D71-86E0-72BE02044262}"/>
    <dgm:cxn modelId="{6E28CD44-C9EE-4D61-96C1-2BED0A24910F}" type="presOf" srcId="{8ED78B5F-910E-41BD-A1F6-8D0049D5BBDF}" destId="{2FC153C3-70EB-48F5-88B1-D4564E2CA79A}" srcOrd="0" destOrd="0" presId="urn:microsoft.com/office/officeart/2009/3/layout/IncreasingArrowsProcess"/>
    <dgm:cxn modelId="{CAD3DB66-0340-4620-8C53-79127BEBF544}" srcId="{8ED78B5F-910E-41BD-A1F6-8D0049D5BBDF}" destId="{E6AB8386-0747-4698-AFC0-97C83544B706}" srcOrd="0" destOrd="0" parTransId="{2692451F-E311-4C72-B837-EA07D82A090A}" sibTransId="{AF0BD11F-F47D-4ADF-B497-2787E32F54CC}"/>
    <dgm:cxn modelId="{8D91AD67-04A1-40BE-8E0C-DE7B372CEF76}" srcId="{23CD63F0-AD7F-4F25-8FA4-1376B9BA597E}" destId="{E3CBB285-D660-4621-B000-9C78B456EB63}" srcOrd="0" destOrd="0" parTransId="{25D79E13-2796-4E78-A477-0CE94561C4E6}" sibTransId="{B8E4C422-414B-4CC9-A2C4-375F9BF04F36}"/>
    <dgm:cxn modelId="{380D2A6B-FF07-4B91-AEFD-AC8DE3FFCBED}" type="presOf" srcId="{3E51C230-FE07-447D-9A18-152968A3FE9C}" destId="{96E26307-0033-418B-BF2B-E02FACA8EB21}" srcOrd="0" destOrd="0" presId="urn:microsoft.com/office/officeart/2009/3/layout/IncreasingArrowsProcess"/>
    <dgm:cxn modelId="{96656370-1C4C-4C4C-9B52-0C1DC80FE9FB}" srcId="{3E51C230-FE07-447D-9A18-152968A3FE9C}" destId="{BEB902D3-9C2E-4D2D-8453-9F67F1327F32}" srcOrd="0" destOrd="0" parTransId="{A9A0C326-878D-4790-8F67-11837C60941C}" sibTransId="{252FFDB3-91FF-4ECD-9B26-FA43ED0CE5A5}"/>
    <dgm:cxn modelId="{B9B4AB7B-4290-4DF0-8D3F-68B227867B25}" type="presOf" srcId="{E6AB8386-0747-4698-AFC0-97C83544B706}" destId="{C3EA7255-144A-4186-BE98-3CD2B279079F}" srcOrd="0" destOrd="0" presId="urn:microsoft.com/office/officeart/2009/3/layout/IncreasingArrowsProcess"/>
    <dgm:cxn modelId="{91D6388F-1187-45ED-8734-9578D4B7BD29}" srcId="{23CD63F0-AD7F-4F25-8FA4-1376B9BA597E}" destId="{3E51C230-FE07-447D-9A18-152968A3FE9C}" srcOrd="3" destOrd="0" parTransId="{CF6FB9E3-8BFD-4688-9DF2-DB0F7BDAB273}" sibTransId="{0584C481-2493-432A-B84A-EB061F61D1E4}"/>
    <dgm:cxn modelId="{F5A84D9A-40F0-45DA-B9F5-2CE97F6F26C6}" type="presOf" srcId="{23CD63F0-AD7F-4F25-8FA4-1376B9BA597E}" destId="{14DFA037-0A9C-4849-BAB7-969C3E575A01}" srcOrd="0" destOrd="0" presId="urn:microsoft.com/office/officeart/2009/3/layout/IncreasingArrowsProcess"/>
    <dgm:cxn modelId="{8BAA029F-27D4-4279-A8C9-0F6523F6B70A}" srcId="{23CD63F0-AD7F-4F25-8FA4-1376B9BA597E}" destId="{8D317533-F6E5-4B4E-8A7D-BDAD45F77EEB}" srcOrd="2" destOrd="0" parTransId="{5D4FFDC6-F61A-495F-858E-ECE770250EE2}" sibTransId="{F5B42100-553E-40DF-9233-6F13BFD32E24}"/>
    <dgm:cxn modelId="{889C7BA8-6E20-482F-BAA0-AC7EDD6769FF}" type="presOf" srcId="{87DF03D7-9B2F-4C25-AF3F-793B8532CB3F}" destId="{21B397F7-1102-4EEF-B3A9-38A30309F01C}" srcOrd="0" destOrd="0" presId="urn:microsoft.com/office/officeart/2009/3/layout/IncreasingArrowsProcess"/>
    <dgm:cxn modelId="{E65E40AA-5B08-4FDF-8EB6-E479EAACA9BE}" type="presOf" srcId="{E3CBB285-D660-4621-B000-9C78B456EB63}" destId="{8C545B38-6A60-4EFF-9F6E-276449DFDCA7}" srcOrd="0" destOrd="0" presId="urn:microsoft.com/office/officeart/2009/3/layout/IncreasingArrowsProcess"/>
    <dgm:cxn modelId="{D4E510DE-4D78-4F75-96EE-914336A438AC}" type="presOf" srcId="{43C1FF00-17DC-4D7D-918B-169A56E4D768}" destId="{3162167A-524F-4A20-96A3-5EB03C9C1C4F}" srcOrd="0" destOrd="0" presId="urn:microsoft.com/office/officeart/2009/3/layout/IncreasingArrowsProcess"/>
    <dgm:cxn modelId="{075142EB-95EB-4E4E-9BF6-D501E577795C}" srcId="{8D317533-F6E5-4B4E-8A7D-BDAD45F77EEB}" destId="{7DF61F96-46D0-454B-AF69-82A1333A06E7}" srcOrd="0" destOrd="0" parTransId="{66AF38FD-9156-4984-942E-FEEC465C8A9D}" sibTransId="{148F4468-3989-4BE0-AC70-C0515101EE11}"/>
    <dgm:cxn modelId="{3CDC47EF-7AA2-40B2-9840-4A38C27A9C81}" srcId="{23CD63F0-AD7F-4F25-8FA4-1376B9BA597E}" destId="{8ED78B5F-910E-41BD-A1F6-8D0049D5BBDF}" srcOrd="1" destOrd="0" parTransId="{FBA602A4-B038-4D93-999B-3E741A345FF7}" sibTransId="{B83E8F85-1FF7-41F3-9F40-295B305E92EB}"/>
    <dgm:cxn modelId="{FC0A1D9A-4AEA-4016-89B1-E10211991BF0}" type="presParOf" srcId="{14DFA037-0A9C-4849-BAB7-969C3E575A01}" destId="{8C545B38-6A60-4EFF-9F6E-276449DFDCA7}" srcOrd="0" destOrd="0" presId="urn:microsoft.com/office/officeart/2009/3/layout/IncreasingArrowsProcess"/>
    <dgm:cxn modelId="{A4909B96-17F8-442F-B70E-4AB834F932C9}" type="presParOf" srcId="{14DFA037-0A9C-4849-BAB7-969C3E575A01}" destId="{3162167A-524F-4A20-96A3-5EB03C9C1C4F}" srcOrd="1" destOrd="0" presId="urn:microsoft.com/office/officeart/2009/3/layout/IncreasingArrowsProcess"/>
    <dgm:cxn modelId="{BD1D541F-A955-4C33-BF3F-660EF12E4511}" type="presParOf" srcId="{14DFA037-0A9C-4849-BAB7-969C3E575A01}" destId="{2FC153C3-70EB-48F5-88B1-D4564E2CA79A}" srcOrd="2" destOrd="0" presId="urn:microsoft.com/office/officeart/2009/3/layout/IncreasingArrowsProcess"/>
    <dgm:cxn modelId="{BF98133A-342A-47C8-B888-9493024AEE9A}" type="presParOf" srcId="{14DFA037-0A9C-4849-BAB7-969C3E575A01}" destId="{C3EA7255-144A-4186-BE98-3CD2B279079F}" srcOrd="3" destOrd="0" presId="urn:microsoft.com/office/officeart/2009/3/layout/IncreasingArrowsProcess"/>
    <dgm:cxn modelId="{D5C7BBCC-0214-4460-898E-D3BC9DC1F589}" type="presParOf" srcId="{14DFA037-0A9C-4849-BAB7-969C3E575A01}" destId="{3E4AB5F2-5A72-4E27-A463-56D0BCA5D3DF}" srcOrd="4" destOrd="0" presId="urn:microsoft.com/office/officeart/2009/3/layout/IncreasingArrowsProcess"/>
    <dgm:cxn modelId="{0A76F4D3-E78E-452F-BD04-9EA0E91BE461}" type="presParOf" srcId="{14DFA037-0A9C-4849-BAB7-969C3E575A01}" destId="{C51DB442-A94D-45E0-B86E-D5332989A4A2}" srcOrd="5" destOrd="0" presId="urn:microsoft.com/office/officeart/2009/3/layout/IncreasingArrowsProcess"/>
    <dgm:cxn modelId="{9E7FC91F-CE3B-4744-A1A8-84BE19CC98C0}" type="presParOf" srcId="{14DFA037-0A9C-4849-BAB7-969C3E575A01}" destId="{96E26307-0033-418B-BF2B-E02FACA8EB21}" srcOrd="6" destOrd="0" presId="urn:microsoft.com/office/officeart/2009/3/layout/IncreasingArrowsProcess"/>
    <dgm:cxn modelId="{7D28A058-2BBF-4F49-9016-CE68E83CC563}" type="presParOf" srcId="{14DFA037-0A9C-4849-BAB7-969C3E575A01}" destId="{3D886495-534A-4666-B163-3B78841EDD3B}" srcOrd="7" destOrd="0" presId="urn:microsoft.com/office/officeart/2009/3/layout/IncreasingArrowsProcess"/>
    <dgm:cxn modelId="{873AA24F-2F7A-4739-9AA7-0D2FD70D7198}" type="presParOf" srcId="{14DFA037-0A9C-4849-BAB7-969C3E575A01}" destId="{21B397F7-1102-4EEF-B3A9-38A30309F01C}" srcOrd="8" destOrd="0" presId="urn:microsoft.com/office/officeart/2009/3/layout/IncreasingArrowsProcess"/>
    <dgm:cxn modelId="{641AD707-D096-4958-9306-37FD6995DA36}" type="presParOf" srcId="{14DFA037-0A9C-4849-BAB7-969C3E575A01}" destId="{9A2B7063-1537-47BA-A78E-0BBC49DFF6C7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F42DA-A0AA-4905-A360-DD2488CB269E}">
      <dsp:nvSpPr>
        <dsp:cNvPr id="0" name=""/>
        <dsp:cNvSpPr/>
      </dsp:nvSpPr>
      <dsp:spPr>
        <a:xfrm>
          <a:off x="1798" y="1150167"/>
          <a:ext cx="4327443" cy="1681671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C00000"/>
              </a:solidFill>
              <a:latin typeface="Futura PT Demi" panose="020B0604020202020204" pitchFamily="34" charset="-52"/>
              <a:ea typeface="+mn-ea"/>
              <a:cs typeface="+mn-cs"/>
            </a:rPr>
            <a:t>2021-2022 учебный год: создание универсальных кодификаторов проверяемых требований к освоению образовательной программы</a:t>
          </a:r>
        </a:p>
      </dsp:txBody>
      <dsp:txXfrm>
        <a:off x="842634" y="1150167"/>
        <a:ext cx="2645772" cy="1681671"/>
      </dsp:txXfrm>
    </dsp:sp>
    <dsp:sp modelId="{E657F994-75D8-493B-8E42-C400657D1145}">
      <dsp:nvSpPr>
        <dsp:cNvPr id="0" name=""/>
        <dsp:cNvSpPr/>
      </dsp:nvSpPr>
      <dsp:spPr>
        <a:xfrm>
          <a:off x="3988259" y="1150167"/>
          <a:ext cx="4381421" cy="16816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/>
              </a:solidFill>
              <a:latin typeface="Futura PT Demi" panose="020B0604020202020204" pitchFamily="34" charset="-52"/>
              <a:ea typeface="+mn-ea"/>
              <a:cs typeface="+mn-cs"/>
            </a:rPr>
            <a:t>2022-2023 учебный год: переход на обновленные ФГОС всех уровней общего образования</a:t>
          </a:r>
        </a:p>
      </dsp:txBody>
      <dsp:txXfrm>
        <a:off x="4829095" y="1150167"/>
        <a:ext cx="2699750" cy="1681671"/>
      </dsp:txXfrm>
    </dsp:sp>
    <dsp:sp modelId="{9B39D71D-F58A-4D3B-A714-D3CA5A2A433F}">
      <dsp:nvSpPr>
        <dsp:cNvPr id="0" name=""/>
        <dsp:cNvSpPr/>
      </dsp:nvSpPr>
      <dsp:spPr>
        <a:xfrm>
          <a:off x="8028698" y="1150167"/>
          <a:ext cx="3906807" cy="1681671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0000"/>
              </a:solidFill>
              <a:latin typeface="Futura PT Demi" panose="020B0604020202020204" pitchFamily="34" charset="-52"/>
              <a:ea typeface="+mn-ea"/>
              <a:cs typeface="+mn-cs"/>
            </a:rPr>
            <a:t>2023-2024 учебный год: переход к единым Федеральным образовательным программам по предметам</a:t>
          </a:r>
        </a:p>
      </dsp:txBody>
      <dsp:txXfrm>
        <a:off x="8869534" y="1150167"/>
        <a:ext cx="2225136" cy="1681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45B38-6A60-4EFF-9F6E-276449DFDCA7}">
      <dsp:nvSpPr>
        <dsp:cNvPr id="0" name=""/>
        <dsp:cNvSpPr/>
      </dsp:nvSpPr>
      <dsp:spPr>
        <a:xfrm>
          <a:off x="652455" y="107518"/>
          <a:ext cx="9716681" cy="1413077"/>
        </a:xfrm>
        <a:prstGeom prst="rightArrow">
          <a:avLst>
            <a:gd name="adj1" fmla="val 50000"/>
            <a:gd name="adj2" fmla="val 5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2432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Федеральные государственные образовательные стандарты</a:t>
          </a:r>
        </a:p>
      </dsp:txBody>
      <dsp:txXfrm>
        <a:off x="652455" y="460787"/>
        <a:ext cx="9363412" cy="706539"/>
      </dsp:txXfrm>
    </dsp:sp>
    <dsp:sp modelId="{3162167A-524F-4A20-96A3-5EB03C9C1C4F}">
      <dsp:nvSpPr>
        <dsp:cNvPr id="0" name=""/>
        <dsp:cNvSpPr/>
      </dsp:nvSpPr>
      <dsp:spPr>
        <a:xfrm>
          <a:off x="641961" y="1176907"/>
          <a:ext cx="1795837" cy="25946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Содержат перечень образовательных результатов</a:t>
          </a:r>
        </a:p>
      </dsp:txBody>
      <dsp:txXfrm>
        <a:off x="641961" y="1176907"/>
        <a:ext cx="1795837" cy="2594637"/>
      </dsp:txXfrm>
    </dsp:sp>
    <dsp:sp modelId="{2FC153C3-70EB-48F5-88B1-D4564E2CA79A}">
      <dsp:nvSpPr>
        <dsp:cNvPr id="0" name=""/>
        <dsp:cNvSpPr/>
      </dsp:nvSpPr>
      <dsp:spPr>
        <a:xfrm>
          <a:off x="2453762" y="578726"/>
          <a:ext cx="7921038" cy="1413077"/>
        </a:xfrm>
        <a:prstGeom prst="rightArrow">
          <a:avLst>
            <a:gd name="adj1" fmla="val 50000"/>
            <a:gd name="adj2" fmla="val 5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2432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Федеральные образовательные программы по предметам</a:t>
          </a:r>
        </a:p>
      </dsp:txBody>
      <dsp:txXfrm>
        <a:off x="2453762" y="931995"/>
        <a:ext cx="7567769" cy="706539"/>
      </dsp:txXfrm>
    </dsp:sp>
    <dsp:sp modelId="{C3EA7255-144A-4186-BE98-3CD2B279079F}">
      <dsp:nvSpPr>
        <dsp:cNvPr id="0" name=""/>
        <dsp:cNvSpPr/>
      </dsp:nvSpPr>
      <dsp:spPr>
        <a:xfrm>
          <a:off x="2437603" y="1648115"/>
          <a:ext cx="1795837" cy="25946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Определяют содержание обучения предмету по классам и </a:t>
          </a:r>
        </a:p>
      </dsp:txBody>
      <dsp:txXfrm>
        <a:off x="2437603" y="1648115"/>
        <a:ext cx="1795837" cy="2594637"/>
      </dsp:txXfrm>
    </dsp:sp>
    <dsp:sp modelId="{3E4AB5F2-5A72-4E27-A463-56D0BCA5D3DF}">
      <dsp:nvSpPr>
        <dsp:cNvPr id="0" name=""/>
        <dsp:cNvSpPr/>
      </dsp:nvSpPr>
      <dsp:spPr>
        <a:xfrm>
          <a:off x="4256094" y="1049933"/>
          <a:ext cx="6125395" cy="1413077"/>
        </a:xfrm>
        <a:prstGeom prst="rightArrow">
          <a:avLst>
            <a:gd name="adj1" fmla="val 50000"/>
            <a:gd name="adj2" fmla="val 5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2432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Оценочные процедуры и нормативы оценивания</a:t>
          </a:r>
        </a:p>
      </dsp:txBody>
      <dsp:txXfrm>
        <a:off x="4256094" y="1403202"/>
        <a:ext cx="5772126" cy="706539"/>
      </dsp:txXfrm>
    </dsp:sp>
    <dsp:sp modelId="{C51DB442-A94D-45E0-B86E-D5332989A4A2}">
      <dsp:nvSpPr>
        <dsp:cNvPr id="0" name=""/>
        <dsp:cNvSpPr/>
      </dsp:nvSpPr>
      <dsp:spPr>
        <a:xfrm>
          <a:off x="4282254" y="2117766"/>
          <a:ext cx="1795837" cy="25946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Текущие и тематические оценки и нормы их выставления</a:t>
          </a:r>
        </a:p>
      </dsp:txBody>
      <dsp:txXfrm>
        <a:off x="4282254" y="2117766"/>
        <a:ext cx="1795837" cy="2594637"/>
      </dsp:txXfrm>
    </dsp:sp>
    <dsp:sp modelId="{96E26307-0033-418B-BF2B-E02FACA8EB21}">
      <dsp:nvSpPr>
        <dsp:cNvPr id="0" name=""/>
        <dsp:cNvSpPr/>
      </dsp:nvSpPr>
      <dsp:spPr>
        <a:xfrm>
          <a:off x="6158468" y="1552695"/>
          <a:ext cx="4134592" cy="141307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2432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Универсальные кодификаторы проверяемых знаний и умений</a:t>
          </a:r>
        </a:p>
      </dsp:txBody>
      <dsp:txXfrm>
        <a:off x="6158468" y="1905964"/>
        <a:ext cx="3781323" cy="706539"/>
      </dsp:txXfrm>
    </dsp:sp>
    <dsp:sp modelId="{3D886495-534A-4666-B163-3B78841EDD3B}">
      <dsp:nvSpPr>
        <dsp:cNvPr id="0" name=""/>
        <dsp:cNvSpPr/>
      </dsp:nvSpPr>
      <dsp:spPr>
        <a:xfrm>
          <a:off x="6110224" y="3180842"/>
          <a:ext cx="1729391" cy="25316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Разрабатываются ФИПИ и содержат перечень обязательных к освоению элементов содержания (КЭС) и умений (КПУ)</a:t>
          </a:r>
        </a:p>
      </dsp:txBody>
      <dsp:txXfrm>
        <a:off x="6110224" y="3180842"/>
        <a:ext cx="1729391" cy="2531639"/>
      </dsp:txXfrm>
    </dsp:sp>
    <dsp:sp modelId="{21B397F7-1102-4EEF-B3A9-38A30309F01C}">
      <dsp:nvSpPr>
        <dsp:cNvPr id="0" name=""/>
        <dsp:cNvSpPr/>
      </dsp:nvSpPr>
      <dsp:spPr>
        <a:xfrm>
          <a:off x="6161218" y="2242463"/>
          <a:ext cx="4159185" cy="1312240"/>
        </a:xfrm>
        <a:prstGeom prst="rightArrow">
          <a:avLst>
            <a:gd name="adj1" fmla="val 50000"/>
            <a:gd name="adj2" fmla="val 50000"/>
          </a:avLst>
        </a:prstGeom>
        <a:solidFill>
          <a:srgbClr val="00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2432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Контрольно-измерительные материалы</a:t>
          </a:r>
        </a:p>
      </dsp:txBody>
      <dsp:txXfrm>
        <a:off x="6161218" y="2570523"/>
        <a:ext cx="3831125" cy="656120"/>
      </dsp:txXfrm>
    </dsp:sp>
    <dsp:sp modelId="{9A2B7063-1537-47BA-A78E-0BBC49DFF6C7}">
      <dsp:nvSpPr>
        <dsp:cNvPr id="0" name=""/>
        <dsp:cNvSpPr/>
      </dsp:nvSpPr>
      <dsp:spPr>
        <a:xfrm>
          <a:off x="7831860" y="3241741"/>
          <a:ext cx="1795837" cy="24548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Содержат задания для определения уровня достижения планируемых предметных результатов на основе КЭИ и КПУ</a:t>
          </a:r>
        </a:p>
      </dsp:txBody>
      <dsp:txXfrm>
        <a:off x="7831860" y="3241741"/>
        <a:ext cx="1795837" cy="2454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40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06B49-6057-E014-5751-925A3FB2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6282B92-7C4E-4563-ABFC-566AD4348B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28AB137-C87C-2973-48E7-F05ADAB2A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6B3DE1-B11B-D654-C192-FF27B95F85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506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076D8-A3D2-2CA8-8030-60E27FC5B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3E27549-BEF0-7802-45CE-294C1E2A6C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8274402-9B0B-0E4D-69E0-EC5924689F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654A54-7EFD-9AAA-FAE8-F341FEDB7F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317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3F660-49A8-2300-60CA-5E6F02B45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462DFCD-1EBC-84C5-ED80-FB338B1D8C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90C2ABC-EB23-8B7B-A91B-69DD1A9F5A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35CB8A-C5A0-5932-D4BD-CED35A448D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06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19184-36B0-BCE6-1A5F-DB8FA50D4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F647D22-4A29-3370-5A56-F5067BA504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D77F98B-4805-3C64-8218-DDC7C6667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9F5344-C308-7544-2588-8F1C4473E9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988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40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>
            <a:extLst>
              <a:ext uri="{FF2B5EF4-FFF2-40B4-BE49-F238E27FC236}">
                <a16:creationId xmlns:a16="http://schemas.microsoft.com/office/drawing/2014/main" id="{FB00A69F-95E3-4581-9162-33B22C9A09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>
            <a:extLst>
              <a:ext uri="{FF2B5EF4-FFF2-40B4-BE49-F238E27FC236}">
                <a16:creationId xmlns:a16="http://schemas.microsoft.com/office/drawing/2014/main" id="{4EE2063C-EE8A-4EBE-9987-18345990EE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Подключиться к системе очень просто – достаточно подать заявку через сайт, </a:t>
            </a:r>
            <a:r>
              <a:rPr lang="en-US" altLang="ru-RU"/>
              <a:t>qr</a:t>
            </a:r>
            <a:r>
              <a:rPr lang="ru-RU" altLang="ru-RU"/>
              <a:t>-код на слайде.</a:t>
            </a:r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5A152F4E-F8B9-4A27-987C-491A4AC3D2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42AE2-3821-49A0-ABFB-E5B3A79634D5}" type="slidenum">
              <a:rPr lang="ru-RU" altLang="ru-RU" smtClean="0"/>
              <a:pPr/>
              <a:t>51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FC377FE1-6E59-4343-A4E2-7C1D70A537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08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26.03.2025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80;&#1085;&#1103;&#1103;-&#1095;&#1072;&#1081;&#1082;&#1072;.&#1088;&#1092;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oko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oko/registe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gif"/><Relationship Id="rId4" Type="http://schemas.openxmlformats.org/officeDocument/2006/relationships/hyperlink" Target="https://vk.com/obrazovanie1c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hyperlink" Target="http://obrazovanie.1c.ru/education/cloud/" TargetMode="External"/><Relationship Id="rId7" Type="http://schemas.openxmlformats.org/officeDocument/2006/relationships/image" Target="../media/image56.gif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.me/Edu_discussion" TargetMode="External"/><Relationship Id="rId5" Type="http://schemas.openxmlformats.org/officeDocument/2006/relationships/hyperlink" Target="https://rutube.ru/channel/26121825/" TargetMode="External"/><Relationship Id="rId4" Type="http://schemas.openxmlformats.org/officeDocument/2006/relationships/hyperlink" Target="https://vk.com/obrazovanie1c" TargetMode="External"/><Relationship Id="rId9" Type="http://schemas.openxmlformats.org/officeDocument/2006/relationships/image" Target="../media/image5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estr.digital.gov.ru/reestr/306311/?sphrase_id=245914" TargetMode="External"/><Relationship Id="rId2" Type="http://schemas.openxmlformats.org/officeDocument/2006/relationships/hyperlink" Target="https://edu.asi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brazovanie.1c.ru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catalog.arppsoft.ru/product/6194497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>
            <a:extLst>
              <a:ext uri="{FF2B5EF4-FFF2-40B4-BE49-F238E27FC236}">
                <a16:creationId xmlns:a16="http://schemas.microsoft.com/office/drawing/2014/main" id="{393D16F8-71F3-4EE1-97F4-559E576C4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59" y="2125914"/>
            <a:ext cx="10151614" cy="236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l">
              <a:buNone/>
            </a:pPr>
            <a:r>
              <a:rPr lang="ru-RU" sz="3600" b="1" i="0" dirty="0">
                <a:effectLst/>
                <a:latin typeface="Futura PT Demi" panose="020B0702020204020303"/>
                <a:cs typeface="Times New Roman" panose="02020603050405020304" pitchFamily="18" charset="0"/>
              </a:rPr>
              <a:t>Онлайн педсовет</a:t>
            </a:r>
            <a:br>
              <a:rPr lang="ru-RU" sz="3600" b="1" i="0" dirty="0">
                <a:effectLst/>
                <a:latin typeface="Futura PT Demi" panose="020B0702020204020303"/>
                <a:cs typeface="Times New Roman" panose="02020603050405020304" pitchFamily="18" charset="0"/>
              </a:rPr>
            </a:br>
            <a:r>
              <a:rPr lang="ru-RU" sz="3600" b="1" i="0" dirty="0">
                <a:effectLst/>
                <a:latin typeface="Futura PT Demi" panose="020B0702020204020303"/>
                <a:cs typeface="Times New Roman" panose="02020603050405020304" pitchFamily="18" charset="0"/>
              </a:rPr>
              <a:t>Как организовать семейное обучение </a:t>
            </a:r>
            <a:br>
              <a:rPr lang="ru-RU" sz="3600" b="1" i="0" dirty="0">
                <a:effectLst/>
                <a:latin typeface="Futura PT Demi" panose="020B0702020204020303"/>
                <a:cs typeface="Times New Roman" panose="02020603050405020304" pitchFamily="18" charset="0"/>
              </a:rPr>
            </a:br>
            <a:r>
              <a:rPr lang="ru-RU" sz="3600" b="1" i="0" dirty="0">
                <a:effectLst/>
                <a:latin typeface="Futura PT Demi" panose="020B0702020204020303"/>
                <a:cs typeface="Times New Roman" panose="02020603050405020304" pitchFamily="18" charset="0"/>
              </a:rPr>
              <a:t>с "1С:Образование": опыт, практика, эффективность</a:t>
            </a:r>
            <a:endParaRPr lang="ru-RU" sz="3600" b="1" i="0" dirty="0">
              <a:effectLst/>
              <a:latin typeface="Futura PT Demi" panose="020B0702020204020303"/>
            </a:endParaRPr>
          </a:p>
        </p:txBody>
      </p:sp>
      <p:sp>
        <p:nvSpPr>
          <p:cNvPr id="6147" name="Прямоугольник 8">
            <a:extLst>
              <a:ext uri="{FF2B5EF4-FFF2-40B4-BE49-F238E27FC236}">
                <a16:creationId xmlns:a16="http://schemas.microsoft.com/office/drawing/2014/main" id="{13AA639E-A127-4344-B580-B7B8B1610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559" y="4295646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48" name="TextBox 9">
            <a:extLst>
              <a:ext uri="{FF2B5EF4-FFF2-40B4-BE49-F238E27FC236}">
                <a16:creationId xmlns:a16="http://schemas.microsoft.com/office/drawing/2014/main" id="{163D70D3-B9D0-4CC3-AA0C-ECA7BAB8C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59" y="4822804"/>
            <a:ext cx="65524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rgbClr val="1C1C1C"/>
                </a:solidFill>
              </a:rPr>
              <a:t>Отдел образовательных программ, фирма «1С»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721" y="2209883"/>
            <a:ext cx="3344668" cy="334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323842" y="396960"/>
            <a:ext cx="10868158" cy="1081088"/>
          </a:xfrm>
        </p:spPr>
        <p:txBody>
          <a:bodyPr>
            <a:noAutofit/>
          </a:bodyPr>
          <a:lstStyle/>
          <a:p>
            <a:r>
              <a:rPr lang="ru-RU" altLang="ru-RU" sz="3600" dirty="0">
                <a:latin typeface="+mn-lt"/>
              </a:rPr>
              <a:t>Библиотека «1С:Образование» - более 25 тысяч интерактивных мультимедийных цифровых ресурсов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13768" y="2147754"/>
            <a:ext cx="6386346" cy="3812430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</a:pPr>
            <a:r>
              <a:rPr lang="ru-RU" sz="2400" dirty="0"/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Математика, алгебра, геометрия, информатика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Русский язык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Физика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Химия, биология, география</a:t>
            </a:r>
          </a:p>
          <a:p>
            <a:pPr marL="342900" lvl="1" indent="-342900">
              <a:buClr>
                <a:srgbClr val="C00000"/>
              </a:buClr>
            </a:pPr>
            <a:r>
              <a:rPr lang="ru-RU" dirty="0"/>
              <a:t>История, экономика, обществознание</a:t>
            </a:r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464314" y="5617898"/>
            <a:ext cx="1152684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180975" algn="ctr">
              <a:lnSpc>
                <a:spcPct val="90000"/>
              </a:lnSpc>
              <a:buNone/>
            </a:pPr>
            <a:r>
              <a:rPr lang="ru-RU" altLang="ru-RU" dirty="0">
                <a:solidFill>
                  <a:srgbClr val="C00000"/>
                </a:solidFill>
                <a:latin typeface="Futura PT Demi" charset="0"/>
              </a:rPr>
              <a:t>Выпущены издательством «1С-Паблишинг», выпускающим пособия, допущенные к использованию в школах (приказ Минобрнауки РФ №699 от 09.06.16), соответствуют требованиям № 273 –ФЗ «Об образовании в РФ», ст. 18.3</a:t>
            </a:r>
            <a:endParaRPr lang="en-US" altLang="ru-RU" dirty="0">
              <a:solidFill>
                <a:srgbClr val="C00000"/>
              </a:solidFill>
              <a:latin typeface="Futura P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9A6F1-1314-4AC6-A0F9-809DEF80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02" y="356267"/>
            <a:ext cx="10201324" cy="969857"/>
          </a:xfrm>
        </p:spPr>
        <p:txBody>
          <a:bodyPr>
            <a:noAutofit/>
          </a:bodyPr>
          <a:lstStyle/>
          <a:p>
            <a:r>
              <a:rPr lang="ru-RU" sz="3600" dirty="0">
                <a:latin typeface="Futura PT Demi" panose="020B0604020202020204"/>
              </a:rPr>
              <a:t>Типы электронных ресурсов в составе учебных пособий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57B21A-E241-4423-8776-A4526AF4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930" y="1876983"/>
            <a:ext cx="5689663" cy="37569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2600" dirty="0"/>
              <a:t>Анимированные рисунки, карты, лекции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2600" dirty="0"/>
              <a:t>Интерактивные рисунки, карты, схемы и  таблицы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2600" dirty="0"/>
              <a:t>Интерактивные задания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2600" dirty="0"/>
              <a:t>Динамические  модели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2600" dirty="0"/>
              <a:t>Виртуальные лаборатории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sz="2600" dirty="0"/>
              <a:t>Виртуальные экскурсии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sz="2600" dirty="0"/>
              <a:t>Интерактивные энциклопедии, справочники, словари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1083355-A9BC-47DA-9232-F5E7244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18" y="1624584"/>
            <a:ext cx="2376639" cy="1776686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3364390-F738-4099-841F-00FE7F92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8" y="1876983"/>
            <a:ext cx="2327334" cy="2095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5108C217-AEC0-4BC3-8EF5-40E88D206A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55" y="3369809"/>
            <a:ext cx="2344970" cy="1748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5583A-1B43-4E6E-A9A0-1EC8C6FC7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581" y="2830366"/>
            <a:ext cx="2388245" cy="1776686"/>
          </a:xfrm>
          <a:prstGeom prst="rect">
            <a:avLst/>
          </a:prstGeom>
        </p:spPr>
      </p:pic>
      <p:pic>
        <p:nvPicPr>
          <p:cNvPr id="7" name="Picture 2" descr="K:\[1C]\_Доклады\[2019] ЦУМК\картинки для презентации\snap3579.png">
            <a:extLst>
              <a:ext uri="{FF2B5EF4-FFF2-40B4-BE49-F238E27FC236}">
                <a16:creationId xmlns:a16="http://schemas.microsoft.com/office/drawing/2014/main" id="{D58727A5-3940-4A84-BF16-46C2E5D8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2120" y="4696074"/>
            <a:ext cx="2289071" cy="1820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MapKit_Hist">
            <a:extLst>
              <a:ext uri="{FF2B5EF4-FFF2-40B4-BE49-F238E27FC236}">
                <a16:creationId xmlns:a16="http://schemas.microsoft.com/office/drawing/2014/main" id="{05D48486-7762-4FF4-B724-B6A129B93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3106" r="12452" b="14724"/>
          <a:stretch/>
        </p:blipFill>
        <p:spPr bwMode="auto">
          <a:xfrm>
            <a:off x="9336992" y="4270633"/>
            <a:ext cx="2327334" cy="169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84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1929" y="433057"/>
            <a:ext cx="9823764" cy="938213"/>
          </a:xfrm>
        </p:spPr>
        <p:txBody>
          <a:bodyPr>
            <a:noAutofit/>
          </a:bodyPr>
          <a:lstStyle/>
          <a:p>
            <a:r>
              <a:rPr lang="ru-RU" altLang="ru-RU" sz="3600" dirty="0">
                <a:latin typeface="Futura PT Demi" panose="020B0604020202020204"/>
              </a:rPr>
              <a:t>Какие учебные материалы можно создавать в системе «1С:Образование»?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ABF8C0-D924-406A-AF66-F9EB93EFEBD5}"/>
              </a:ext>
            </a:extLst>
          </p:cNvPr>
          <p:cNvSpPr txBox="1">
            <a:spLocks noChangeArrowheads="1"/>
          </p:cNvSpPr>
          <p:nvPr/>
        </p:nvSpPr>
        <p:spPr>
          <a:xfrm>
            <a:off x="242941" y="1928688"/>
            <a:ext cx="6057376" cy="5074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Иллюстрированные тексты (</a:t>
            </a:r>
            <a:r>
              <a:rPr lang="en-US" altLang="ru-RU" sz="2199" dirty="0">
                <a:latin typeface="Futura PT Demi" panose="020B0604020202020204" charset="-52"/>
              </a:rPr>
              <a:t>html-</a:t>
            </a:r>
            <a:r>
              <a:rPr lang="ru-RU" altLang="ru-RU" sz="2199" dirty="0">
                <a:latin typeface="Futura PT Demi" panose="020B0604020202020204" charset="-52"/>
              </a:rPr>
              <a:t>страницы)</a:t>
            </a:r>
          </a:p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Медиафайлы</a:t>
            </a:r>
          </a:p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Тестовые задания с автоматической проверкой</a:t>
            </a:r>
          </a:p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Творческие задания с ручной проверкой </a:t>
            </a:r>
          </a:p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200" dirty="0">
                <a:latin typeface="Futura PT Demi" panose="020B0604020202020204" charset="-52"/>
              </a:rPr>
              <a:t>Учебные материалы различного дидактического назначения: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ru-RU" altLang="ru-RU" sz="1900" dirty="0">
                <a:latin typeface="Futura PT Demi" panose="020B0604020202020204" charset="-52"/>
              </a:rPr>
              <a:t>Обучающие задания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ru-RU" altLang="ru-RU" sz="1900" dirty="0">
                <a:latin typeface="Futura PT Demi" panose="020B0604020202020204" charset="-52"/>
              </a:rPr>
              <a:t>Тренажеры, в том числе п</a:t>
            </a:r>
            <a:r>
              <a:rPr lang="ru-RU" altLang="ru-RU" sz="1999" dirty="0">
                <a:latin typeface="Futura PT Demi" panose="020B0604020202020204" charset="-52"/>
              </a:rPr>
              <a:t>ошаговые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ru-RU" altLang="ru-RU" sz="1999" dirty="0">
                <a:latin typeface="Futura PT Demi" panose="020B0604020202020204" charset="-52"/>
              </a:rPr>
              <a:t>Лабораторные и практические работы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ru-RU" altLang="ru-RU" sz="1999" dirty="0">
                <a:latin typeface="Futura PT Demi" panose="020B0604020202020204" charset="-52"/>
              </a:rPr>
              <a:t>Контрольные тесты</a:t>
            </a:r>
            <a:endParaRPr lang="ru-RU" altLang="ru-RU" sz="2199" dirty="0">
              <a:latin typeface="Futura PT Demi" panose="020B0604020202020204" charset="-52"/>
            </a:endParaRPr>
          </a:p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199" dirty="0">
                <a:latin typeface="Futura PT Demi" panose="020B0604020202020204" charset="-52"/>
              </a:rPr>
              <a:t>Структурированные учебные курсы</a:t>
            </a:r>
          </a:p>
          <a:p>
            <a:pPr>
              <a:lnSpc>
                <a:spcPct val="80000"/>
              </a:lnSpc>
            </a:pPr>
            <a:endParaRPr lang="ru-RU" altLang="ru-RU" sz="2199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99" dirty="0">
                <a:solidFill>
                  <a:schemeClr val="tx2"/>
                </a:solidFill>
              </a:rPr>
              <a:t>	</a:t>
            </a:r>
            <a:endParaRPr lang="ru-RU" altLang="ru-RU" sz="2199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99" dirty="0"/>
              <a:t>	</a:t>
            </a:r>
            <a:endParaRPr lang="ru-RU" altLang="ru-RU" sz="2199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312917-878D-8A2A-EDD7-D67EB7A29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652" y="1928688"/>
            <a:ext cx="5589407" cy="436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46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960F1C-11AB-4EED-B8BF-DB331E7BE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66" y="1238546"/>
            <a:ext cx="8007186" cy="3941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8B2486-F462-43CA-AF44-65A6DC064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959" y="2124663"/>
            <a:ext cx="4661758" cy="3494791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038F0DD-C854-4EBC-9345-100798FE8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06949" y="2777270"/>
            <a:ext cx="4349685" cy="3728301"/>
          </a:xfrm>
        </p:spPr>
      </p:pic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5838" y="152400"/>
            <a:ext cx="9687962" cy="938213"/>
          </a:xfrm>
        </p:spPr>
        <p:txBody>
          <a:bodyPr>
            <a:normAutofit/>
          </a:bodyPr>
          <a:lstStyle/>
          <a:p>
            <a:r>
              <a:rPr lang="ru-RU" altLang="ru-RU" sz="3600" dirty="0">
                <a:latin typeface="Futura PT Demi" panose="020B0604020202020204"/>
              </a:rPr>
              <a:t>Конструктор тестов</a:t>
            </a:r>
          </a:p>
        </p:txBody>
      </p:sp>
    </p:spTree>
    <p:extLst>
      <p:ext uri="{BB962C8B-B14F-4D97-AF65-F5344CB8AC3E}">
        <p14:creationId xmlns:p14="http://schemas.microsoft.com/office/powerpoint/2010/main" val="22796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C6B2DAD6-C202-4D3E-A372-977FA9860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6382" y="152400"/>
            <a:ext cx="10027418" cy="938213"/>
          </a:xfrm>
        </p:spPr>
        <p:txBody>
          <a:bodyPr>
            <a:normAutofit/>
          </a:bodyPr>
          <a:lstStyle/>
          <a:p>
            <a:r>
              <a:rPr lang="ru-RU" altLang="ru-RU" sz="3600" dirty="0">
                <a:latin typeface="Futura PT Demi" panose="020B0604020202020204"/>
              </a:rPr>
              <a:t>Типы тестовых вопросов</a:t>
            </a:r>
          </a:p>
        </p:txBody>
      </p:sp>
      <p:pic>
        <p:nvPicPr>
          <p:cNvPr id="1026" name="Picture 6215">
            <a:extLst>
              <a:ext uri="{FF2B5EF4-FFF2-40B4-BE49-F238E27FC236}">
                <a16:creationId xmlns:a16="http://schemas.microsoft.com/office/drawing/2014/main" id="{EE16390C-0EF9-483A-B92C-C8EC6D43E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58" y="1396230"/>
            <a:ext cx="3022592" cy="341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252">
            <a:extLst>
              <a:ext uri="{FF2B5EF4-FFF2-40B4-BE49-F238E27FC236}">
                <a16:creationId xmlns:a16="http://schemas.microsoft.com/office/drawing/2014/main" id="{14ED498A-AFDC-4952-B81C-4BEE5B294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310" y="3552083"/>
            <a:ext cx="2784480" cy="300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9077">
            <a:extLst>
              <a:ext uri="{FF2B5EF4-FFF2-40B4-BE49-F238E27FC236}">
                <a16:creationId xmlns:a16="http://schemas.microsoft.com/office/drawing/2014/main" id="{423F5DD7-B51E-4F98-A6F5-4BE1AFF10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88" y="3785597"/>
            <a:ext cx="3125286" cy="300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551">
            <a:extLst>
              <a:ext uri="{FF2B5EF4-FFF2-40B4-BE49-F238E27FC236}">
                <a16:creationId xmlns:a16="http://schemas.microsoft.com/office/drawing/2014/main" id="{4BBA8312-A469-4FD8-BBB7-3FC9F6F3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993" y="1018404"/>
            <a:ext cx="3022592" cy="283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4">
            <a:extLst>
              <a:ext uri="{FF2B5EF4-FFF2-40B4-BE49-F238E27FC236}">
                <a16:creationId xmlns:a16="http://schemas.microsoft.com/office/drawing/2014/main" id="{773320F9-9548-452C-B34E-85A828B5498C}"/>
              </a:ext>
            </a:extLst>
          </p:cNvPr>
          <p:cNvSpPr txBox="1">
            <a:spLocks/>
          </p:cNvSpPr>
          <p:nvPr/>
        </p:nvSpPr>
        <p:spPr bwMode="auto">
          <a:xfrm>
            <a:off x="211756" y="1597607"/>
            <a:ext cx="6088503" cy="569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61925" indent="-161925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344488" indent="-180975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+mn-lt"/>
                <a:cs typeface="+mn-cs"/>
              </a:defRPr>
            </a:lvl2pPr>
            <a:lvl3pPr marL="536575" indent="-1905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+mn-lt"/>
                <a:cs typeface="+mn-cs"/>
              </a:defRPr>
            </a:lvl3pPr>
            <a:lvl4pPr marL="709613" indent="-1714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+mn-lt"/>
                <a:cs typeface="+mn-cs"/>
              </a:defRPr>
            </a:lvl4pPr>
            <a:lvl5pPr marL="876300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5pPr>
            <a:lvl6pPr marL="13335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6pPr>
            <a:lvl7pPr marL="17907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7pPr>
            <a:lvl8pPr marL="22479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8pPr>
            <a:lvl9pPr marL="27051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Выбор одного или нескольких правильных ответов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Выбор из выпадающего списка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Ввод текста ответа </a:t>
            </a:r>
            <a:r>
              <a:rPr lang="en-US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или формулы с клавиатуры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Установление правильного порядка или соответствия между элементами ответа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Сортировка элементов ответа </a:t>
            </a:r>
            <a:b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на группы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Размещение элементов ответ </a:t>
            </a:r>
            <a:b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на изображении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Выбор области на изображении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Futura PT Demi" panose="020B0604020202020204" charset="-52"/>
                <a:cs typeface="Calibri" panose="020F0502020204030204" pitchFamily="34" charset="0"/>
              </a:rPr>
              <a:t>Творческое задание с загрузкой файла и ответом в свободной форме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endParaRPr lang="ru-RU" sz="1900" b="0" kern="0" dirty="0"/>
          </a:p>
          <a:p>
            <a:pPr>
              <a:lnSpc>
                <a:spcPct val="100000"/>
              </a:lnSpc>
              <a:defRPr/>
            </a:pPr>
            <a:endParaRPr lang="ru-RU" b="0" kern="0" dirty="0"/>
          </a:p>
        </p:txBody>
      </p:sp>
    </p:spTree>
    <p:extLst>
      <p:ext uri="{BB962C8B-B14F-4D97-AF65-F5344CB8AC3E}">
        <p14:creationId xmlns:p14="http://schemas.microsoft.com/office/powerpoint/2010/main" val="1702341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/>
          <p:nvPr/>
        </p:nvSpPr>
        <p:spPr bwMode="auto">
          <a:xfrm>
            <a:off x="1647684" y="593553"/>
            <a:ext cx="9721850" cy="36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latin typeface="Futura PT Demi" panose="020B0702020204020303"/>
              </a:rPr>
              <a:t>Конструктор урока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63525" y="1766888"/>
            <a:ext cx="640873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Создание технологической карты урока любых форм и видов за 10 минут 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Подбор образовательных результатов урока в соответствии с Федеральной рабочей программой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Возможность подобрать все необходимые электронные ресурсы, как из библиотеки «1С:Образование», так и авторские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Хранение технологической карты в системе «1С:Образование» с возможностью редактирования и обмена с коллегами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Экспорт результатов в </a:t>
            </a:r>
            <a:r>
              <a:rPr lang="en-US" altLang="ru-RU" dirty="0"/>
              <a:t>PDF </a:t>
            </a:r>
            <a:r>
              <a:rPr lang="ru-RU" altLang="ru-RU" dirty="0"/>
              <a:t>и электронные таблицы</a:t>
            </a:r>
          </a:p>
        </p:txBody>
      </p:sp>
      <p:pic>
        <p:nvPicPr>
          <p:cNvPr id="15364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422" y="2385714"/>
            <a:ext cx="4946053" cy="261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383DA-B7C5-C05B-15C8-5C798FBE5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>
            <a:extLst>
              <a:ext uri="{FF2B5EF4-FFF2-40B4-BE49-F238E27FC236}">
                <a16:creationId xmlns:a16="http://schemas.microsoft.com/office/drawing/2014/main" id="{16170189-586C-C5F4-62FA-E0CE3115F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7" y="2044433"/>
            <a:ext cx="8910192" cy="236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lnSpc>
                <a:spcPct val="100000"/>
              </a:lnSpc>
              <a:buNone/>
            </a:pPr>
            <a:r>
              <a:rPr lang="ru-RU" altLang="ru-RU" sz="3600" b="1" dirty="0">
                <a:solidFill>
                  <a:srgbClr val="222222"/>
                </a:solidFill>
                <a:cs typeface="Times New Roman" panose="02020603050405020304" pitchFamily="18" charset="0"/>
              </a:rPr>
              <a:t>Взгляд на работу с облачным сервисом </a:t>
            </a:r>
          </a:p>
          <a:p>
            <a:pPr>
              <a:lnSpc>
                <a:spcPct val="100000"/>
              </a:lnSpc>
              <a:buNone/>
            </a:pPr>
            <a:r>
              <a:rPr lang="ru-RU" altLang="ru-RU" sz="3600" b="1" dirty="0">
                <a:solidFill>
                  <a:srgbClr val="222222"/>
                </a:solidFill>
                <a:cs typeface="Times New Roman" panose="02020603050405020304" pitchFamily="18" charset="0"/>
              </a:rPr>
              <a:t>«1С:Образование» изнутри </a:t>
            </a:r>
            <a:endParaRPr lang="ru-RU" sz="3600" b="1" dirty="0">
              <a:solidFill>
                <a:srgbClr val="222222"/>
              </a:solidFill>
              <a:ea typeface="Times New Roman" panose="02020603050405020304" pitchFamily="18" charset="0"/>
            </a:endParaRPr>
          </a:p>
        </p:txBody>
      </p:sp>
      <p:sp>
        <p:nvSpPr>
          <p:cNvPr id="6147" name="Прямоугольник 8">
            <a:extLst>
              <a:ext uri="{FF2B5EF4-FFF2-40B4-BE49-F238E27FC236}">
                <a16:creationId xmlns:a16="http://schemas.microsoft.com/office/drawing/2014/main" id="{B9E116F3-4151-AE57-D5C1-BFD29DD60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07" y="4092401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48" name="TextBox 9">
            <a:extLst>
              <a:ext uri="{FF2B5EF4-FFF2-40B4-BE49-F238E27FC236}">
                <a16:creationId xmlns:a16="http://schemas.microsoft.com/office/drawing/2014/main" id="{1B800187-A132-4379-4FC2-4650EDE49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59" y="4822804"/>
            <a:ext cx="927537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buNone/>
            </a:pPr>
            <a:r>
              <a:rPr lang="ru-RU" altLang="ru-RU" sz="2000" dirty="0">
                <a:solidFill>
                  <a:srgbClr val="222222"/>
                </a:solidFill>
                <a:cs typeface="Times New Roman" panose="02020603050405020304" pitchFamily="18" charset="0"/>
              </a:rPr>
              <a:t>Шабаева И.А., </a:t>
            </a:r>
          </a:p>
          <a:p>
            <a:pPr>
              <a:buNone/>
            </a:pPr>
            <a:r>
              <a:rPr lang="ru-RU" altLang="ru-RU" sz="2000" dirty="0">
                <a:solidFill>
                  <a:srgbClr val="222222"/>
                </a:solidFill>
                <a:cs typeface="Times New Roman" panose="02020603050405020304" pitchFamily="18" charset="0"/>
              </a:rPr>
              <a:t>родитель школы "Решит Хохма"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286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C74A2-2EF4-BD5D-5E5A-AD96CEC49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066D61E2-4AD9-58A0-6473-98356AEDB139}"/>
              </a:ext>
            </a:extLst>
          </p:cNvPr>
          <p:cNvSpPr txBox="1"/>
          <p:nvPr/>
        </p:nvSpPr>
        <p:spPr bwMode="auto">
          <a:xfrm>
            <a:off x="1647684" y="593553"/>
            <a:ext cx="9721850" cy="36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latin typeface="Futura PT Demi" panose="020B0702020204020303"/>
              </a:rPr>
              <a:t>О школе</a:t>
            </a:r>
          </a:p>
        </p:txBody>
      </p:sp>
      <p:sp>
        <p:nvSpPr>
          <p:cNvPr id="15363" name="TextBox 4">
            <a:extLst>
              <a:ext uri="{FF2B5EF4-FFF2-40B4-BE49-F238E27FC236}">
                <a16:creationId xmlns:a16="http://schemas.microsoft.com/office/drawing/2014/main" id="{418D1E08-CCDF-BE95-14C8-4A5463931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1766888"/>
            <a:ext cx="64087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2800" dirty="0"/>
              <a:t>Школа была основана 2012 году.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2800" dirty="0"/>
              <a:t>Школа, в которой учатся дети семей, соблюдающих еврейскую традицию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2800" dirty="0"/>
              <a:t>При этом в нашей школе дети имеют возможность получить и современное светское образование и еврейское. Сдать ОГЕ, ЕГЭ и т.д.</a:t>
            </a:r>
          </a:p>
        </p:txBody>
      </p:sp>
      <p:pic>
        <p:nvPicPr>
          <p:cNvPr id="3" name="Рисунок 2" descr="Изображение выглядит как логотип, Шрифт, График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26A0E64-35E4-9817-5DB6-C5CA92222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61" y="1624427"/>
            <a:ext cx="3627434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46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022BC-597B-B7AF-DD87-5425FEE68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42A25DC8-E2EE-F5BB-74DB-43AF396816DC}"/>
              </a:ext>
            </a:extLst>
          </p:cNvPr>
          <p:cNvSpPr txBox="1"/>
          <p:nvPr/>
        </p:nvSpPr>
        <p:spPr bwMode="auto">
          <a:xfrm>
            <a:off x="1647684" y="593553"/>
            <a:ext cx="9721850" cy="36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latin typeface="Futura PT Demi" panose="020B0702020204020303"/>
              </a:rPr>
              <a:t>Поиск системы и первый опыт </a:t>
            </a:r>
            <a:br>
              <a:rPr lang="ru-RU" sz="3600" b="1" dirty="0">
                <a:solidFill>
                  <a:schemeClr val="tx1"/>
                </a:solidFill>
                <a:latin typeface="Futura PT Demi" panose="020B0702020204020303"/>
              </a:rPr>
            </a:br>
            <a:r>
              <a:rPr lang="ru-RU" sz="3600" b="1" dirty="0">
                <a:solidFill>
                  <a:schemeClr val="tx1"/>
                </a:solidFill>
                <a:latin typeface="Futura PT Demi" panose="020B0702020204020303"/>
              </a:rPr>
              <a:t>с «1С:Образование»</a:t>
            </a:r>
          </a:p>
        </p:txBody>
      </p:sp>
      <p:sp>
        <p:nvSpPr>
          <p:cNvPr id="15363" name="TextBox 4">
            <a:extLst>
              <a:ext uri="{FF2B5EF4-FFF2-40B4-BE49-F238E27FC236}">
                <a16:creationId xmlns:a16="http://schemas.microsoft.com/office/drawing/2014/main" id="{9C6B4F87-94B6-AE81-4E74-F2AD8F36C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40" y="1439287"/>
            <a:ext cx="6900382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None/>
            </a:pPr>
            <a:r>
              <a:rPr lang="ru-RU" altLang="ru-RU" b="1" dirty="0">
                <a:latin typeface="Futura PT Demi" panose="020B0702020204020303"/>
              </a:rPr>
              <a:t>Основная проблема</a:t>
            </a:r>
            <a:r>
              <a:rPr lang="ru-RU" altLang="ru-RU" dirty="0">
                <a:latin typeface="Futura PT Demi" panose="020B0702020204020303"/>
              </a:rPr>
              <a:t>: не было какой-то системы, в которой можно было бы видеть все основные данные по учебному процессу по своем детям, получить обратную связь от преподавателя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None/>
            </a:pPr>
            <a:r>
              <a:rPr lang="ru-RU" altLang="ru-RU" b="1" dirty="0">
                <a:latin typeface="Futura PT Demi" panose="020B0702020204020303"/>
              </a:rPr>
              <a:t>Сложности при использовании систем</a:t>
            </a:r>
            <a:r>
              <a:rPr lang="ru-RU" altLang="ru-RU" dirty="0">
                <a:latin typeface="Futura PT Demi" panose="020B0702020204020303"/>
              </a:rPr>
              <a:t>: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>
                <a:latin typeface="Futura PT Demi" panose="020B0702020204020303"/>
              </a:rPr>
              <a:t>сложные настройки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>
                <a:latin typeface="Futura PT Demi" panose="020B0702020204020303"/>
              </a:rPr>
              <a:t>трудности в реализации ролей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>
                <a:latin typeface="Futura PT Demi" panose="020B0702020204020303"/>
              </a:rPr>
              <a:t>отсутствие комментариев учителя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>
                <a:latin typeface="Futura PT Demi" panose="020B0702020204020303"/>
              </a:rPr>
              <a:t>отсутствие возможности наделения оценки весом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None/>
            </a:pPr>
            <a:r>
              <a:rPr lang="ru-RU" altLang="ru-RU" dirty="0">
                <a:latin typeface="Futura PT Demi" panose="020B0702020204020303"/>
              </a:rPr>
              <a:t>Работа с «1С:Образованием» началась </a:t>
            </a:r>
            <a:r>
              <a:rPr lang="ru-RU" altLang="ru-RU" b="1" dirty="0">
                <a:latin typeface="Futura PT Demi" panose="020B0702020204020303"/>
              </a:rPr>
              <a:t>сначала в рамках одного класса</a:t>
            </a:r>
            <a:r>
              <a:rPr lang="ru-RU" altLang="ru-RU" dirty="0">
                <a:latin typeface="Futura PT Demi" panose="020B0702020204020303"/>
              </a:rPr>
              <a:t>.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None/>
            </a:pPr>
            <a:r>
              <a:rPr lang="ru-RU" altLang="ru-RU" dirty="0">
                <a:latin typeface="Futura PT Demi" panose="020B0702020204020303"/>
              </a:rPr>
              <a:t>2023/2024 был уже год </a:t>
            </a:r>
            <a:r>
              <a:rPr lang="ru-RU" altLang="ru-RU" b="1" dirty="0">
                <a:latin typeface="Futura PT Demi" panose="020B0702020204020303"/>
              </a:rPr>
              <a:t>полноценного использования системы «1С:Образование»</a:t>
            </a: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A250792F-3225-C060-6668-57BDCF3C6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436" y="2313005"/>
            <a:ext cx="4760279" cy="267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87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AA7D2-1168-F0F5-5A94-4091617B6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F985EA9A-881C-FD90-C26F-17A0B4205F90}"/>
              </a:ext>
            </a:extLst>
          </p:cNvPr>
          <p:cNvSpPr txBox="1"/>
          <p:nvPr/>
        </p:nvSpPr>
        <p:spPr bwMode="auto">
          <a:xfrm>
            <a:off x="1647684" y="593553"/>
            <a:ext cx="9721850" cy="3698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latin typeface="Futura PT Demi" panose="020B0702020204020303"/>
              </a:rPr>
              <a:t>Преимущества работы с «1С:Образование»</a:t>
            </a:r>
          </a:p>
        </p:txBody>
      </p:sp>
      <p:sp>
        <p:nvSpPr>
          <p:cNvPr id="15363" name="TextBox 4">
            <a:extLst>
              <a:ext uri="{FF2B5EF4-FFF2-40B4-BE49-F238E27FC236}">
                <a16:creationId xmlns:a16="http://schemas.microsoft.com/office/drawing/2014/main" id="{01617057-C7E3-04E6-124A-119A88F4C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78" y="1498890"/>
            <a:ext cx="712410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Возможность объединять классы в группы и проводить урок в этой группе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Очень гибкая система работы с учебными периодами, расписанием и т.д. Возможность выставлять свои границы полугодий, каникул, расписание на воскресенье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Один аккаунт родителя, где информация по всем детям в очень удобном формате (у нас много многодетных семей)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Перевод учащихся из одного учебного года в другой с автоматическим формированием классов, зачислением детей, созданием журнальных страниц – очень много рутинных процессов автоматизировано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dirty="0"/>
              <a:t>Техподдержка, всегда можно обратиться, спросить, рассказать про какие-то проблемы, которые будут решены при обновлении системы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76DBE7FE-95A2-DC7E-294B-41D983178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714" y="2138881"/>
            <a:ext cx="5075600" cy="338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3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00013-2A7C-DDEB-0469-6C127A730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9C0EB57-592B-3D33-87B2-18CD76DCCFF8}"/>
              </a:ext>
            </a:extLst>
          </p:cNvPr>
          <p:cNvSpPr txBox="1">
            <a:spLocks noChangeArrowheads="1"/>
          </p:cNvSpPr>
          <p:nvPr/>
        </p:nvSpPr>
        <p:spPr>
          <a:xfrm>
            <a:off x="1929284" y="395926"/>
            <a:ext cx="9424516" cy="694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dirty="0">
                <a:latin typeface="Futura PT Demi" panose="020B0604020202020204"/>
              </a:rPr>
              <a:t>Что такое семейное обучение?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353DF4-495E-FAEB-104B-3E7F104198F3}"/>
              </a:ext>
            </a:extLst>
          </p:cNvPr>
          <p:cNvSpPr txBox="1">
            <a:spLocks/>
          </p:cNvSpPr>
          <p:nvPr/>
        </p:nvSpPr>
        <p:spPr>
          <a:xfrm>
            <a:off x="236464" y="1671739"/>
            <a:ext cx="7160217" cy="41654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Clr>
                <a:srgbClr val="C00000"/>
              </a:buClr>
            </a:pPr>
            <a:r>
              <a:rPr lang="ru-RU" sz="2000" b="1" i="0" dirty="0">
                <a:solidFill>
                  <a:srgbClr val="333333"/>
                </a:solidFill>
                <a:effectLst/>
              </a:rPr>
              <a:t>Семейное обучение </a:t>
            </a:r>
            <a:r>
              <a:rPr lang="ru-RU" sz="2000" i="0" dirty="0">
                <a:solidFill>
                  <a:srgbClr val="333333"/>
                </a:solidFill>
                <a:effectLst/>
              </a:rPr>
              <a:t>— это форма получения среднего образования, при которой школьник учится вне учебного заведения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</a:pPr>
            <a:r>
              <a:rPr lang="ru-RU" sz="2000" b="1" i="0" dirty="0">
                <a:solidFill>
                  <a:srgbClr val="333333"/>
                </a:solidFill>
                <a:effectLst/>
              </a:rPr>
              <a:t>Семейная школа </a:t>
            </a:r>
            <a:r>
              <a:rPr lang="ru-RU" sz="2000" i="0" dirty="0">
                <a:solidFill>
                  <a:srgbClr val="333333"/>
                </a:solidFill>
                <a:effectLst/>
              </a:rPr>
              <a:t>— это форма образования, при которой родители нескольких семей решают объединить</a:t>
            </a:r>
            <a:r>
              <a:rPr lang="en-US" sz="2000" i="0" dirty="0">
                <a:solidFill>
                  <a:srgbClr val="333333"/>
                </a:solidFill>
                <a:effectLst/>
              </a:rPr>
              <a:t> </a:t>
            </a:r>
            <a:r>
              <a:rPr lang="ru-RU" sz="2000" i="0" dirty="0">
                <a:solidFill>
                  <a:srgbClr val="333333"/>
                </a:solidFill>
                <a:effectLst/>
              </a:rPr>
              <a:t>детей в группу для совместного обучения </a:t>
            </a:r>
          </a:p>
          <a:p>
            <a:pPr algn="just">
              <a:spcAft>
                <a:spcPts val="600"/>
              </a:spcAft>
              <a:buClr>
                <a:srgbClr val="C00000"/>
              </a:buClr>
            </a:pPr>
            <a:r>
              <a:rPr lang="ru-RU" sz="2000" i="0" dirty="0">
                <a:solidFill>
                  <a:srgbClr val="333333"/>
                </a:solidFill>
                <a:effectLst/>
              </a:rPr>
              <a:t>Семейное обучение часто организуют </a:t>
            </a:r>
            <a:r>
              <a:rPr lang="ru-RU" sz="2000" dirty="0">
                <a:solidFill>
                  <a:srgbClr val="333333"/>
                </a:solidFill>
              </a:rPr>
              <a:t>в формате </a:t>
            </a:r>
            <a:r>
              <a:rPr lang="ru-RU" sz="2000" i="0" dirty="0">
                <a:solidFill>
                  <a:srgbClr val="333333"/>
                </a:solidFill>
                <a:effectLst/>
              </a:rPr>
              <a:t>частных школ</a:t>
            </a:r>
          </a:p>
          <a:p>
            <a:pPr algn="just">
              <a:spcAft>
                <a:spcPts val="600"/>
              </a:spcAft>
              <a:buClr>
                <a:srgbClr val="C00000"/>
              </a:buClr>
            </a:pPr>
            <a:r>
              <a:rPr lang="ru-RU" sz="2000" dirty="0">
                <a:solidFill>
                  <a:srgbClr val="333333"/>
                </a:solidFill>
              </a:rPr>
              <a:t>На данный момент системой «1С:Образование» пользуется 10 частных образовательных организаций</a:t>
            </a:r>
            <a:endParaRPr lang="ru-RU" sz="200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E5A3FE-C849-5BCB-D6F8-E2949836D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247" y="2317688"/>
            <a:ext cx="4699753" cy="264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11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3AFA3-8A1F-8E95-FAEA-C7495A04A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1AF6BEF6-F42E-3110-34CD-5D9624C33A8F}"/>
              </a:ext>
            </a:extLst>
          </p:cNvPr>
          <p:cNvSpPr txBox="1"/>
          <p:nvPr/>
        </p:nvSpPr>
        <p:spPr bwMode="auto">
          <a:xfrm>
            <a:off x="1647683" y="593553"/>
            <a:ext cx="10266609" cy="70015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latin typeface="Futura PT Demi" panose="020B0702020204020303"/>
              </a:rPr>
              <a:t>Результаты первого года в системе «1С:Образование»</a:t>
            </a:r>
          </a:p>
        </p:txBody>
      </p:sp>
      <p:sp>
        <p:nvSpPr>
          <p:cNvPr id="15363" name="TextBox 4">
            <a:extLst>
              <a:ext uri="{FF2B5EF4-FFF2-40B4-BE49-F238E27FC236}">
                <a16:creationId xmlns:a16="http://schemas.microsoft.com/office/drawing/2014/main" id="{0D7DA7F0-2192-C340-FF04-02BDC753E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" y="1730674"/>
            <a:ext cx="11745595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-52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None/>
            </a:pPr>
            <a:r>
              <a:rPr lang="ru-RU" altLang="ru-RU" sz="2400" dirty="0"/>
              <a:t>Мы используем </a:t>
            </a:r>
            <a:r>
              <a:rPr lang="ru-RU" altLang="ru-RU" sz="2400" b="1" dirty="0">
                <a:solidFill>
                  <a:srgbClr val="C00000"/>
                </a:solidFill>
              </a:rPr>
              <a:t>только часть </a:t>
            </a:r>
            <a:r>
              <a:rPr lang="ru-RU" altLang="ru-RU" sz="2400" dirty="0"/>
              <a:t>функционала. 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None/>
            </a:pPr>
            <a:r>
              <a:rPr lang="ru-RU" altLang="ru-RU" sz="2400" dirty="0"/>
              <a:t>Но уже понятно: 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2400" dirty="0"/>
              <a:t>это очень </a:t>
            </a:r>
            <a:r>
              <a:rPr lang="ru-RU" altLang="ru-RU" sz="2400" b="1" dirty="0">
                <a:solidFill>
                  <a:srgbClr val="C00000"/>
                </a:solidFill>
              </a:rPr>
              <a:t>удобно</a:t>
            </a:r>
            <a:r>
              <a:rPr lang="ru-RU" altLang="ru-RU" sz="2400" dirty="0"/>
              <a:t> </a:t>
            </a:r>
            <a:r>
              <a:rPr lang="ru-RU" altLang="ru-RU" sz="2400" b="1" dirty="0">
                <a:solidFill>
                  <a:srgbClr val="C00000"/>
                </a:solidFill>
              </a:rPr>
              <a:t>для всех </a:t>
            </a:r>
            <a:r>
              <a:rPr lang="ru-RU" altLang="ru-RU" sz="2400" dirty="0"/>
              <a:t>участников процесса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2400" dirty="0"/>
              <a:t>грамотно распределено, кто, что видит и в каком формате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2400" b="1" dirty="0"/>
              <a:t>пропорция цена - качество </a:t>
            </a:r>
            <a:r>
              <a:rPr lang="ru-RU" altLang="ru-RU" sz="2400" dirty="0"/>
              <a:t>прекрасна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2400" dirty="0"/>
              <a:t>впервые на собрании </a:t>
            </a:r>
            <a:r>
              <a:rPr lang="ru-RU" altLang="ru-RU" sz="2400" b="1" dirty="0"/>
              <a:t>ни один из родителей не жаловался</a:t>
            </a:r>
            <a:r>
              <a:rPr lang="ru-RU" altLang="ru-RU" sz="2400" dirty="0"/>
              <a:t> на проблемы с обратной связью, на отсутствие каких-то данных и т.д. 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2400" dirty="0"/>
              <a:t>учитель может использовать большое количество материалов, которые уже есть в системе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None/>
            </a:pPr>
            <a:r>
              <a:rPr lang="ru-RU" altLang="ru-RU" sz="2400" dirty="0"/>
              <a:t>Мы искренне считаем, что это прекрасное вложение! </a:t>
            </a:r>
          </a:p>
        </p:txBody>
      </p:sp>
    </p:spTree>
    <p:extLst>
      <p:ext uri="{BB962C8B-B14F-4D97-AF65-F5344CB8AC3E}">
        <p14:creationId xmlns:p14="http://schemas.microsoft.com/office/powerpoint/2010/main" val="1198822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1A91B-9B0F-968B-7D7B-4EC15B6E3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>
            <a:extLst>
              <a:ext uri="{FF2B5EF4-FFF2-40B4-BE49-F238E27FC236}">
                <a16:creationId xmlns:a16="http://schemas.microsoft.com/office/drawing/2014/main" id="{4247D25E-25C2-4FF0-A699-80051E165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7" y="2044433"/>
            <a:ext cx="8910192" cy="236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l">
              <a:buNone/>
            </a:pPr>
            <a:r>
              <a:rPr lang="ru-RU" sz="3600" b="1" dirty="0"/>
              <a:t>Из опыта работы с облачной версией </a:t>
            </a:r>
          </a:p>
          <a:p>
            <a:pPr algn="l">
              <a:buNone/>
            </a:pPr>
            <a:r>
              <a:rPr lang="ru-RU" sz="3600" b="1" dirty="0"/>
              <a:t>«1С:Образование» </a:t>
            </a:r>
            <a:br>
              <a:rPr lang="ru-RU" sz="3600" b="1" dirty="0"/>
            </a:br>
            <a:r>
              <a:rPr lang="ru-RU" sz="3600" b="1" dirty="0"/>
              <a:t>в репетиторском центре «</a:t>
            </a:r>
            <a:r>
              <a:rPr lang="ru-RU" sz="3600" b="1" dirty="0" err="1"/>
              <a:t>Дистант</a:t>
            </a:r>
            <a:r>
              <a:rPr lang="ru-RU" sz="3600" b="1" dirty="0"/>
              <a:t>»</a:t>
            </a:r>
            <a:endParaRPr lang="ru-RU" sz="3600" b="1" i="0" dirty="0">
              <a:latin typeface="Futura PT Demi" panose="020B0702020204020303"/>
            </a:endParaRPr>
          </a:p>
        </p:txBody>
      </p:sp>
      <p:sp>
        <p:nvSpPr>
          <p:cNvPr id="6147" name="Прямоугольник 8">
            <a:extLst>
              <a:ext uri="{FF2B5EF4-FFF2-40B4-BE49-F238E27FC236}">
                <a16:creationId xmlns:a16="http://schemas.microsoft.com/office/drawing/2014/main" id="{28E7C11F-A761-4449-1810-C5A0CAF19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07" y="4092401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48" name="TextBox 9">
            <a:extLst>
              <a:ext uri="{FF2B5EF4-FFF2-40B4-BE49-F238E27FC236}">
                <a16:creationId xmlns:a16="http://schemas.microsoft.com/office/drawing/2014/main" id="{434AF021-D1D7-B843-81F7-873EE8DBB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59" y="4822804"/>
            <a:ext cx="92753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buNone/>
            </a:pPr>
            <a:r>
              <a:rPr lang="ru-RU" dirty="0"/>
              <a:t>Григоров В.В., </a:t>
            </a:r>
            <a:br>
              <a:rPr lang="ru-RU" dirty="0"/>
            </a:br>
            <a:r>
              <a:rPr lang="ru-RU" dirty="0"/>
              <a:t>Учитель математики высшей квалификационной категории, индивидуальный предприниматель, г. Самара</a:t>
            </a:r>
          </a:p>
        </p:txBody>
      </p:sp>
    </p:spTree>
    <p:extLst>
      <p:ext uri="{BB962C8B-B14F-4D97-AF65-F5344CB8AC3E}">
        <p14:creationId xmlns:p14="http://schemas.microsoft.com/office/powerpoint/2010/main" val="1894899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15ABD-4510-8417-DED4-0C1B180B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580" y="312225"/>
            <a:ext cx="10515600" cy="631653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Futura PT Demi"/>
              </a:rPr>
              <a:t>Репетиторский центр «</a:t>
            </a:r>
            <a:r>
              <a:rPr lang="ru-RU" sz="3200" b="1" dirty="0" err="1">
                <a:latin typeface="Futura PT Demi"/>
              </a:rPr>
              <a:t>Дистант</a:t>
            </a:r>
            <a:r>
              <a:rPr lang="ru-RU" sz="3200" b="1" dirty="0">
                <a:latin typeface="Futura PT Demi"/>
              </a:rPr>
              <a:t>» и выбор 1С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3D9FA4-53F4-625C-FCB3-99FB6116B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806" y="2073395"/>
            <a:ext cx="6760888" cy="34349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D4893-A90F-858C-E827-BB418DBACFB9}"/>
              </a:ext>
            </a:extLst>
          </p:cNvPr>
          <p:cNvSpPr txBox="1"/>
          <p:nvPr/>
        </p:nvSpPr>
        <p:spPr>
          <a:xfrm>
            <a:off x="7603730" y="3621354"/>
            <a:ext cx="43413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Платформа для организации учебного процесса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Система «одного окна» (журнал-дневник; интеграция с платформой для видеоуроков)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Доступный, интуитивно-понятный интерфейс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Встроенная Библиотека ресурсов (около 29 000 ресурсов)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Невысокая стоимость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C4FCB-D886-AEF8-D2D9-B26F59632CE5}"/>
              </a:ext>
            </a:extLst>
          </p:cNvPr>
          <p:cNvSpPr txBox="1"/>
          <p:nvPr/>
        </p:nvSpPr>
        <p:spPr>
          <a:xfrm>
            <a:off x="421394" y="1430585"/>
            <a:ext cx="6614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Futura PT Demi" panose="020B0702020204020303"/>
              </a:rPr>
              <a:t>Кто мы?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075163-3CFC-5CF7-5C33-152781942CA3}"/>
              </a:ext>
            </a:extLst>
          </p:cNvPr>
          <p:cNvSpPr txBox="1"/>
          <p:nvPr/>
        </p:nvSpPr>
        <p:spPr>
          <a:xfrm>
            <a:off x="7859103" y="3102370"/>
            <a:ext cx="2693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ru-RU" b="1" dirty="0"/>
              <a:t>Почему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4C0740-5F33-B04B-04A7-6536F1499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070" y="2756381"/>
            <a:ext cx="967946" cy="96794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51BA60-7BEE-D62A-5612-6380CBCE0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257" y="914563"/>
            <a:ext cx="3893923" cy="16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43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94B7F-42E1-317D-32C7-99F303701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86" y="68564"/>
            <a:ext cx="10515600" cy="7222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Futura PT Demi"/>
              </a:rPr>
              <a:t>Цели и реализация: «плюсы» и «минусы»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D353A-8A4B-72A7-6256-55C72E0D566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0528" y="941885"/>
            <a:ext cx="10948558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Платформа для организации учебного процесса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Система «одного окна» (журнал-дневник; интеграция с платформой для видеоуроков)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B165B2-C6AE-8CB9-5454-EC3F7423D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01" y="1985492"/>
            <a:ext cx="8975498" cy="45061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AE9695-A11E-904B-8D55-C70ABFEBD3AA}"/>
              </a:ext>
            </a:extLst>
          </p:cNvPr>
          <p:cNvSpPr txBox="1"/>
          <p:nvPr/>
        </p:nvSpPr>
        <p:spPr>
          <a:xfrm>
            <a:off x="9486900" y="1805940"/>
            <a:ext cx="22377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Настраиваемая система отметок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Встроенная ссылка на урок (превращается в ссылку на запись урока)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Планирование уроков (нет функции единого расписания)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Время урока – местное для каждого учителя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Отражение в Дневнике – по алфавиту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291122-52FB-909E-9FFE-472E66C1D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85517" y="5003967"/>
            <a:ext cx="2632562" cy="1756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6214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1BD7746B-4D44-B19B-7FAA-3393B7F89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1" y="914957"/>
            <a:ext cx="3640494" cy="3657042"/>
          </a:xfr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B937727-E208-6F88-87A7-43967E374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60"/>
            <a:ext cx="10515600" cy="72884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Futura PT Demi"/>
              </a:rPr>
              <a:t>Доступный, интуитивно-понятный интерфейс</a:t>
            </a:r>
            <a:endParaRPr lang="ru-RU" sz="2800" dirty="0">
              <a:latin typeface="Futura PT Dem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F5483-C339-79A5-AB51-F152FA1282FC}"/>
              </a:ext>
            </a:extLst>
          </p:cNvPr>
          <p:cNvSpPr txBox="1"/>
          <p:nvPr/>
        </p:nvSpPr>
        <p:spPr>
          <a:xfrm>
            <a:off x="4091115" y="980303"/>
            <a:ext cx="78753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Планирование (проектирование урока)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Важно делать сразу на неделю КАЖДОМУ учителю по СВОЕМУ часовому поясу, чтобы в Дневнике сформировалось недельное расписание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ДЗ записанное в верхней ячейке отражается на следующий урок, прикрепленные же ресурсы отображаются в этот день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Если ученик пропустил урок, то он сможет посмотреть видеозапись по прикрепленной ссылке, но выполнить ДЗ в виде ресурса он НЕ СМОЖЕТ, так как назначение идет до следующего урока. Есть возможность редактировать, назначая срок действия ресурса, например, до конца месяца. Тогда в Дневнике ученика все «действующие» задания отображаются полным списком, независимо от их выполнений, что нагромождает страницу Дневника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Прикрепляемые ссылки на внешние ресурсы – неактивные.</a:t>
            </a:r>
          </a:p>
          <a:p>
            <a:pPr algn="just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542136-7ECA-C3B6-4115-6DF98CB2CCB7}"/>
              </a:ext>
            </a:extLst>
          </p:cNvPr>
          <p:cNvSpPr txBox="1"/>
          <p:nvPr/>
        </p:nvSpPr>
        <p:spPr>
          <a:xfrm>
            <a:off x="4629664" y="5428736"/>
            <a:ext cx="7274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Выход всегда можно найти, но…. Если бы эти нюансы были прописаны в Руководстве пользователя, то не нужно было бы тратить половину учебного года для того, чтобы до этого додуматься.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13EAC1-E862-9A61-E9D7-1BFD8963C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0" y="4571999"/>
            <a:ext cx="4240204" cy="222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19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9288B-899C-486E-181E-1A27967E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75" y="159180"/>
            <a:ext cx="10515600" cy="12352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Futura PT Demi"/>
              </a:rPr>
              <a:t>Встроенная Библиотека ресурсов (около 29 000 ресурсов)</a:t>
            </a:r>
            <a:br>
              <a:rPr lang="ru-RU" sz="2800" b="1" dirty="0">
                <a:latin typeface="Futura PT Demi"/>
              </a:rPr>
            </a:br>
            <a:endParaRPr lang="ru-RU" sz="2800" b="1" dirty="0">
              <a:latin typeface="Futura PT Demi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4CFF1E-1619-9C29-8A06-648110E9F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2771"/>
            <a:ext cx="10515600" cy="1013254"/>
          </a:xfrm>
        </p:spPr>
        <p:txBody>
          <a:bodyPr>
            <a:normAutofit/>
          </a:bodyPr>
          <a:lstStyle/>
          <a:p>
            <a:r>
              <a:rPr lang="ru-RU" sz="1600" dirty="0"/>
              <a:t>Действительно много ресурсов. Большинство из них рассчитано на высокий уровень подготовки учеников и умение работать самостоятельно</a:t>
            </a:r>
          </a:p>
          <a:p>
            <a:r>
              <a:rPr lang="ru-RU" sz="1600" dirty="0"/>
              <a:t>Есть возможность составлять ресурсы самостоятельно</a:t>
            </a:r>
          </a:p>
          <a:p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8CCD6D-A782-5110-5D25-F13AB93E4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0" y="2120025"/>
            <a:ext cx="7901724" cy="44920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21FA26-79D1-D70E-2477-55E3B7047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190" y="1875568"/>
            <a:ext cx="3553818" cy="465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19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EB79EF-5D1A-AEFB-99F1-6C1C1ED7E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01" y="830580"/>
            <a:ext cx="4408993" cy="50530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F171B5-E4CD-7737-9EEE-817CF4BA1FC0}"/>
              </a:ext>
            </a:extLst>
          </p:cNvPr>
          <p:cNvSpPr txBox="1"/>
          <p:nvPr/>
        </p:nvSpPr>
        <p:spPr>
          <a:xfrm>
            <a:off x="5821679" y="607067"/>
            <a:ext cx="6079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Для проведения дистанционных уроков нужен яркий, интересный контент. Особенно для учащихся начальной школы и 5-6 класса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Для проведения уроков физики с помощью встроенного инструмента «Создание тестов» можно составлять виртуальные лабораторные работы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D995A9-1D4D-D38D-DEAD-744B0FC32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719" y="1561174"/>
            <a:ext cx="5822297" cy="44277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B1A0B9-BC46-0AA5-4AE4-BD64CDAF6BAA}"/>
              </a:ext>
            </a:extLst>
          </p:cNvPr>
          <p:cNvSpPr txBox="1"/>
          <p:nvPr/>
        </p:nvSpPr>
        <p:spPr>
          <a:xfrm>
            <a:off x="271849" y="5988909"/>
            <a:ext cx="6647935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Такие виды заданий позволяют алгоритмизировать самостоятельную деятельность ученика, формируя навыки решения задач, оформления шагов решения, формулировке выводов </a:t>
            </a:r>
          </a:p>
        </p:txBody>
      </p:sp>
    </p:spTree>
    <p:extLst>
      <p:ext uri="{BB962C8B-B14F-4D97-AF65-F5344CB8AC3E}">
        <p14:creationId xmlns:p14="http://schemas.microsoft.com/office/powerpoint/2010/main" val="312958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81CB1A-948C-1ADA-4DF0-17EDB1CB8C76}"/>
              </a:ext>
            </a:extLst>
          </p:cNvPr>
          <p:cNvSpPr txBox="1"/>
          <p:nvPr/>
        </p:nvSpPr>
        <p:spPr>
          <a:xfrm>
            <a:off x="4843849" y="98855"/>
            <a:ext cx="5972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Futura PT Demi"/>
              </a:rPr>
              <a:t>Выводы: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FA07DE-9716-67A0-5797-AABDCE4E6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6" y="90617"/>
            <a:ext cx="3071318" cy="2586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01B21D-70F7-D2F6-B39D-93A5DA6FADDC}"/>
              </a:ext>
            </a:extLst>
          </p:cNvPr>
          <p:cNvSpPr txBox="1"/>
          <p:nvPr/>
        </p:nvSpPr>
        <p:spPr>
          <a:xfrm>
            <a:off x="3517556" y="683740"/>
            <a:ext cx="8476735" cy="59093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Платформа есть, она рабочая, к ней можно приноровиться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Функция «журнал-дневник», включая вовлеченность родителей, выполняется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 всем нюансам (проектирование уроков, планирование учебного времени, обмен ссылками для входа на урок и на запись урока) – можно придумать выходы и приспособиться, что делает систему гибкой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Сопровождающие менеджеры на связи – в случае возникновения вопросов и проблем отвечают, подсказывают, принимают замечания к сведению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Библиотека ресурсов, если и не позволяет использовать дидактический материал на 100%, но инициирует создание собственного контента, стимулирует творческую составляющую работы учителя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 этом создание ресурсов и пользование платформой </a:t>
            </a:r>
            <a:r>
              <a:rPr lang="ru-RU" dirty="0">
                <a:solidFill>
                  <a:srgbClr val="FF0000"/>
                </a:solidFill>
              </a:rPr>
              <a:t>требует курирование специалиста в ОО</a:t>
            </a:r>
            <a:r>
              <a:rPr lang="ru-RU" dirty="0"/>
              <a:t>. Это должен быть специалист-учитель, администратор, технический пользователь, архитектор цифрового контента, просто увлеченный человек – в одном лице! Например, у нас в РЦ мною проводятся тематические обучающие вебинары с учителями по различным аспектам пользования платформой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Хотелось бы более подробной инструкции по всем нюансам, чтобы пользователям «не открывать велосипед»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Последний пункт «невысокая стоимость» вполне объясняет все возможные сложности сделать всё идеально, в то же время, остаётся весомым аргументом в пользу выбора обсуждаемой системы.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9D35FF-21B6-A149-3559-C46D8D8359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9" y="2924433"/>
            <a:ext cx="1651348" cy="231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653B0985-462E-7858-1559-C3B8BE53F090}"/>
              </a:ext>
            </a:extLst>
          </p:cNvPr>
          <p:cNvSpPr txBox="1">
            <a:spLocks/>
          </p:cNvSpPr>
          <p:nvPr/>
        </p:nvSpPr>
        <p:spPr>
          <a:xfrm>
            <a:off x="0" y="5288691"/>
            <a:ext cx="1894703" cy="13942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Григоров Виталий Владимирович, учитель математики высшей категории, индивидуальный предприниматель, </a:t>
            </a:r>
            <a:r>
              <a:rPr lang="ru-RU" sz="1200" dirty="0" err="1"/>
              <a:t>г.Самара</a:t>
            </a:r>
            <a:endParaRPr lang="ru-RU" sz="1200" dirty="0"/>
          </a:p>
          <a:p>
            <a:endParaRPr lang="ru-RU" sz="1200" dirty="0"/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53351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F221C-E7C7-ECD5-5869-7BB832294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>
            <a:extLst>
              <a:ext uri="{FF2B5EF4-FFF2-40B4-BE49-F238E27FC236}">
                <a16:creationId xmlns:a16="http://schemas.microsoft.com/office/drawing/2014/main" id="{8A9E9A89-C74F-16D4-1358-E1CA97CC4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6" y="2044433"/>
            <a:ext cx="8917079" cy="231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l">
              <a:buNone/>
            </a:pPr>
            <a:r>
              <a:rPr lang="ru-RU" sz="3600" b="1" dirty="0"/>
              <a:t>Внедрение продукта «1С:Образование» </a:t>
            </a:r>
            <a:br>
              <a:rPr lang="ru-RU" sz="3600" b="1" dirty="0"/>
            </a:br>
            <a:r>
              <a:rPr lang="ru-RU" sz="3600" b="1" dirty="0"/>
              <a:t>в</a:t>
            </a:r>
            <a:r>
              <a:rPr lang="ru-RU" sz="3600" b="1" i="0" dirty="0">
                <a:latin typeface="Futura PT Demi" panose="020B0702020204020303"/>
              </a:rPr>
              <a:t> АНО ДО «Синяя чайка»: первые итоги</a:t>
            </a:r>
          </a:p>
        </p:txBody>
      </p:sp>
      <p:sp>
        <p:nvSpPr>
          <p:cNvPr id="6147" name="Прямоугольник 8">
            <a:extLst>
              <a:ext uri="{FF2B5EF4-FFF2-40B4-BE49-F238E27FC236}">
                <a16:creationId xmlns:a16="http://schemas.microsoft.com/office/drawing/2014/main" id="{B1589D58-2E24-FFC3-2292-31ECA19DF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559" y="3913291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48" name="TextBox 9">
            <a:extLst>
              <a:ext uri="{FF2B5EF4-FFF2-40B4-BE49-F238E27FC236}">
                <a16:creationId xmlns:a16="http://schemas.microsoft.com/office/drawing/2014/main" id="{B6770978-843D-2214-A592-AE448A7E5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59" y="4822804"/>
            <a:ext cx="6552477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Futura PT Demi" panose="020B0604020202020204"/>
              </a:rPr>
              <a:t>Литовка Д.М.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Futura PT Demi" panose="020B0604020202020204"/>
              </a:rPr>
              <a:t>Директор АНО ДО «Синяя чайка»,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421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4513D-A7CB-432E-9E8A-B795DBE6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470209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Futura PT Demi" panose="020B0604020202020204"/>
              </a:rPr>
              <a:t>О «Синей чайке»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736317-4DA3-4D46-8692-D8FE1C00F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881" y="1947618"/>
            <a:ext cx="8079557" cy="46489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Работает с 2016 года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Направленность: развивающее образование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Возраст обучающихся от 6 до 15 лет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Место расположения - Южное Бутово, Москва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Численность обучающихся – 80+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Численность педагогических работников – 30+</a:t>
            </a:r>
          </a:p>
          <a:p>
            <a:endParaRPr lang="ru-RU" dirty="0">
              <a:latin typeface="Futura PT Demi" panose="020B0604020202020204"/>
            </a:endParaRPr>
          </a:p>
          <a:p>
            <a:endParaRPr lang="ru-RU" dirty="0">
              <a:latin typeface="Futura PT Demi" panose="020B0604020202020204"/>
            </a:endParaRPr>
          </a:p>
        </p:txBody>
      </p:sp>
      <p:pic>
        <p:nvPicPr>
          <p:cNvPr id="5" name="Рисунок 4" descr="Изображение выглядит как текст, Графика, Шрифт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3D4F1E6-8F9E-6D35-4B3A-EDFF21037D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615" y="2167377"/>
            <a:ext cx="3567480" cy="25232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893405-775D-2C0F-E709-EF2E7A71AF81}"/>
              </a:ext>
            </a:extLst>
          </p:cNvPr>
          <p:cNvSpPr txBox="1"/>
          <p:nvPr/>
        </p:nvSpPr>
        <p:spPr>
          <a:xfrm>
            <a:off x="8804805" y="4994315"/>
            <a:ext cx="3236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https</a:t>
            </a:r>
            <a:r>
              <a:rPr lang="en-US" sz="2000" dirty="0">
                <a:sym typeface="Wingdings" panose="05000000000000000000" pitchFamily="2" charset="2"/>
                <a:hlinkClick r:id="rId3"/>
              </a:rPr>
              <a:t>:</a:t>
            </a:r>
            <a:r>
              <a:rPr lang="ru-RU" sz="2000" dirty="0">
                <a:sym typeface="Wingdings" panose="05000000000000000000" pitchFamily="2" charset="2"/>
                <a:hlinkClick r:id="rId3"/>
              </a:rPr>
              <a:t>//</a:t>
            </a:r>
            <a:r>
              <a:rPr lang="ru-RU" sz="2000" dirty="0">
                <a:hlinkClick r:id="rId3"/>
              </a:rPr>
              <a:t>синяя-</a:t>
            </a:r>
            <a:r>
              <a:rPr lang="ru-RU" sz="2000" dirty="0" err="1">
                <a:hlinkClick r:id="rId3"/>
              </a:rPr>
              <a:t>чайка.рф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762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B9C13A7-B3A4-B530-1F87-B76E3B87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570" y="270095"/>
            <a:ext cx="9733230" cy="938213"/>
          </a:xfrm>
        </p:spPr>
        <p:txBody>
          <a:bodyPr>
            <a:noAutofit/>
          </a:bodyPr>
          <a:lstStyle/>
          <a:p>
            <a:r>
              <a:rPr lang="ru-RU" sz="3600" dirty="0">
                <a:latin typeface="Futura PT Demi" panose="020B0604020202020204"/>
              </a:rPr>
              <a:t>С какими проблемами сталкиваются родители на семейном обучении?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D8F434-9B0A-276C-7D05-B8F09E2DA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68" y="2033587"/>
            <a:ext cx="10515600" cy="48244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sz="2400" dirty="0"/>
              <a:t>Необходимость самостоятельно контролировать и организовывать весь процесс обучения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sz="2400" dirty="0"/>
              <a:t>Сложности с составлением календарно-тематического планирования по предметам на год и четким следованием ему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sz="2400" dirty="0"/>
              <a:t>Немалый бюджет для оплаты труда учителей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sz="2400" dirty="0"/>
              <a:t>Сложности с прохождением промежуточной и итоговой аттестации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E38A13E-418E-6D35-C2B9-0BBBB79DD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18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C1790-567D-4CAC-B8A0-8726E1D26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552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Futura PT Demi" panose="020B0604020202020204"/>
              </a:rPr>
              <a:t>Выступающий. Экономист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FA2709-C2E5-4A2F-801F-9A96F203A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115"/>
            <a:ext cx="10515600" cy="486740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Futura PT Demi" panose="020B0604020202020204"/>
              </a:rPr>
              <a:t>Литовка Дмитрий Михайлович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Futura PT Demi" panose="020B0604020202020204"/>
              </a:rPr>
              <a:t>Директор АНО ДО «Синяя чайка», создатель организации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Экономист, менеджер по первым двум высшим образованиям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Отрасли: рыбная промышленность, машиностроение, девелопмент, мобильные сервисы, пищевая промышленность, банки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Финансовый директор, директор по экономике и стратегическому развитию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Методолог - своды положений, задающие смысловую архитектуру систем управления;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Организационный проектировщик - наборы регламентов, бизнес-процессов, организационная структура;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Функциональный архитектор - логическая архитектура и ТЗ;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Лидер изменений - внедряю изменения в практике компании и закрепляю их в организационной культуре.</a:t>
            </a:r>
            <a:endParaRPr lang="en-US" dirty="0"/>
          </a:p>
          <a:p>
            <a:endParaRPr lang="ru-RU" dirty="0">
              <a:latin typeface="Futura PT Demi" panose="020B0604020202020204"/>
            </a:endParaRPr>
          </a:p>
          <a:p>
            <a:endParaRPr lang="ru-RU" dirty="0">
              <a:latin typeface="Futura PT Demi" panose="020B0604020202020204"/>
            </a:endParaRPr>
          </a:p>
          <a:p>
            <a:endParaRPr lang="ru-RU" dirty="0">
              <a:latin typeface="Futura PT Demi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41601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81865-CB91-4835-A952-4B41DEE90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Futura PT Demi" panose="020B0604020202020204"/>
              </a:rPr>
              <a:t>Выступающий. Методолог 1С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969355-341C-4033-B222-3D95918D4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59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Внедрение 1С:Управление холдингом, 1С</a:t>
            </a:r>
            <a:r>
              <a:rPr lang="en-US" dirty="0"/>
              <a:t> ERP</a:t>
            </a:r>
            <a:r>
              <a:rPr lang="ru-RU" dirty="0">
                <a:latin typeface="Futura PT Demi" panose="020B0604020202020204"/>
              </a:rPr>
              <a:t>, БИТ-</a:t>
            </a:r>
            <a:r>
              <a:rPr lang="ru-RU" dirty="0" err="1">
                <a:latin typeface="Futura PT Demi" panose="020B0604020202020204"/>
              </a:rPr>
              <a:t>Финанс</a:t>
            </a:r>
            <a:r>
              <a:rPr lang="ru-RU" dirty="0">
                <a:latin typeface="Futura PT Demi" panose="020B0604020202020204"/>
              </a:rPr>
              <a:t>, Инталев-КФ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Компании-франчайзи </a:t>
            </a:r>
            <a:r>
              <a:rPr lang="en-US" dirty="0"/>
              <a:t>NFP</a:t>
            </a:r>
            <a:r>
              <a:rPr lang="ru-RU" dirty="0">
                <a:latin typeface="Futura PT Demi" panose="020B0604020202020204"/>
              </a:rPr>
              <a:t>, </a:t>
            </a:r>
            <a:r>
              <a:rPr lang="en-US" dirty="0" err="1"/>
              <a:t>WiseAdvice</a:t>
            </a:r>
            <a:endParaRPr lang="ru-RU" dirty="0">
              <a:latin typeface="Futura PT Demi" panose="020B0604020202020204"/>
            </a:endParaRP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1С:Специалист-консультант по внедрению подсистемы "Бюджетирование" в "1С:Управление холдингом 8" 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1С:Профессионал по программным продуктам: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Бюджетирование в 1С:УХ 8 и 1С:ERP. УХ 8 (ред. 3.0) 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Учет и отчетность МСФО в 1С:УХ 8 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ERP Агропромышленный комплекс (ред. 2.4)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ERP Управление предприятием 2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Медицина 8 (редакция 2) </a:t>
            </a:r>
          </a:p>
          <a:p>
            <a:pPr lvl="1">
              <a:lnSpc>
                <a:spcPct val="12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Управление холдингом 8 (ред. 3.0)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536849-3301-4150-AF97-E63CE250C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695" y="3875439"/>
            <a:ext cx="2332348" cy="23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82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5E1CC-EEA0-43A3-930F-D2F48CF03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468" y="544234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Futura PT Demi" panose="020B0604020202020204"/>
              </a:rPr>
              <a:t>Выступающий. Педагог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B12990-14A5-4B57-AFF6-C63BACF86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0925"/>
            <a:ext cx="10515600" cy="448638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Futura PT Demi" panose="020B0604020202020204"/>
              </a:rPr>
              <a:t>Магистр по программе «Проектирование и экспертиза программ развивающего обучения» (МГПУ, 2021 - 44.04.02 «Психолого-педагогическое образование»):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Развивающее образование в образовательных организациях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Создатель и разработчик концепции семейных школ как общественных организаций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Консультировал родителей по созданию семейных школ</a:t>
            </a:r>
          </a:p>
          <a:p>
            <a:endParaRPr lang="ru-RU" dirty="0">
              <a:latin typeface="Futura PT Demi" panose="020B0604020202020204"/>
            </a:endParaRPr>
          </a:p>
          <a:p>
            <a:endParaRPr lang="ru-RU" dirty="0">
              <a:latin typeface="Futura PT Demi" panose="020B0604020202020204"/>
            </a:endParaRPr>
          </a:p>
          <a:p>
            <a:endParaRPr lang="ru-RU" dirty="0">
              <a:latin typeface="Futura PT Demi" panose="020B0604020202020204"/>
            </a:endParaRPr>
          </a:p>
          <a:p>
            <a:endParaRPr lang="ru-RU" dirty="0">
              <a:latin typeface="Futura PT Demi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3808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B58C1-7282-4BD3-B763-94919678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63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Futura PT Demi" panose="020B0604020202020204"/>
              </a:rPr>
              <a:t>Почему «1С:Образование»?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4D7485-2801-4732-B8A4-28A96A9FE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702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Futura PT Demi" panose="020B0604020202020204"/>
              </a:rPr>
              <a:t>Цель</a:t>
            </a:r>
            <a:r>
              <a:rPr lang="ru-RU" dirty="0">
                <a:latin typeface="Futura PT Demi" panose="020B0604020202020204"/>
              </a:rPr>
              <a:t> – </a:t>
            </a:r>
            <a:r>
              <a:rPr lang="ru-RU" dirty="0">
                <a:solidFill>
                  <a:srgbClr val="C00000"/>
                </a:solidFill>
                <a:latin typeface="Futura PT Demi" panose="020B0604020202020204"/>
              </a:rPr>
              <a:t>автоматизация учебной деятельности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Многолетний опыт работы с программами 1С привёл к семейству образовательных продуктов 1С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Начали внедрение с «1С:Общеобразовательное учреждение»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Далее потребность в электронном журнале и в электронных дневниках, которых нет в «1С:Общеобразовательное учреждение», привела к совместимому с 1С:ОУ продукту –системе 1С:Образование</a:t>
            </a:r>
          </a:p>
          <a:p>
            <a:endParaRPr lang="ru-RU" dirty="0">
              <a:latin typeface="Futura PT Demi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87375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680CB-33FE-45FC-8FE3-BB9EFE64F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71" y="383978"/>
            <a:ext cx="10515600" cy="1325563"/>
          </a:xfrm>
        </p:spPr>
        <p:txBody>
          <a:bodyPr/>
          <a:lstStyle/>
          <a:p>
            <a:r>
              <a:rPr lang="ru-RU" sz="3600" dirty="0">
                <a:latin typeface="Futura PT Demi" panose="020B0604020202020204"/>
              </a:rPr>
              <a:t>Внедрение. Первые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9C6547-F2F9-48B9-BEB8-5AD58441F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42" y="1709541"/>
            <a:ext cx="10741058" cy="500563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>
                <a:solidFill>
                  <a:srgbClr val="C00000"/>
                </a:solidFill>
                <a:latin typeface="Futura PT Demi" panose="020B0604020202020204"/>
              </a:rPr>
              <a:t>1С:Общеобразовательное учреждение – локальная версия</a:t>
            </a:r>
            <a:br>
              <a:rPr lang="ru-RU" dirty="0">
                <a:solidFill>
                  <a:srgbClr val="C00000"/>
                </a:solidFill>
                <a:latin typeface="Futura PT Demi" panose="020B0604020202020204"/>
              </a:rPr>
            </a:br>
            <a:r>
              <a:rPr lang="ru-RU" dirty="0">
                <a:solidFill>
                  <a:srgbClr val="C00000"/>
                </a:solidFill>
                <a:latin typeface="Futura PT Demi" panose="020B0604020202020204"/>
              </a:rPr>
              <a:t>1С:Образование – облачная версия</a:t>
            </a:r>
          </a:p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Время внедрения – около полугода по обоим продуктам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b="1" dirty="0">
                <a:latin typeface="Futura PT Demi" panose="020B0604020202020204"/>
              </a:rPr>
              <a:t>Синхронизация учебной деятельности </a:t>
            </a:r>
            <a:r>
              <a:rPr lang="ru-RU" dirty="0">
                <a:latin typeface="Futura PT Demi" panose="020B0604020202020204"/>
              </a:rPr>
              <a:t>в 1С:Общеобразовательное учреждение и в 1С:Образование, хоть и неполная на данном этапе 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Родители лучше понимают, что задано на дом, т.к. домашние задания отображаются в электронном дневнике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b="1" dirty="0">
                <a:latin typeface="Futura PT Demi" panose="020B0604020202020204"/>
              </a:rPr>
              <a:t>Уходим от чатов </a:t>
            </a:r>
            <a:r>
              <a:rPr lang="ru-RU" dirty="0">
                <a:latin typeface="Futura PT Demi" panose="020B0604020202020204"/>
              </a:rPr>
              <a:t>как способа передачи заданий, </a:t>
            </a:r>
            <a:r>
              <a:rPr lang="ru-RU" b="1" dirty="0">
                <a:solidFill>
                  <a:srgbClr val="C00000"/>
                </a:solidFill>
                <a:latin typeface="Futura PT Demi" panose="020B0604020202020204"/>
              </a:rPr>
              <a:t>лучшая структурированность</a:t>
            </a:r>
            <a:r>
              <a:rPr lang="ru-RU" dirty="0">
                <a:latin typeface="Futura PT Demi" panose="020B0604020202020204"/>
              </a:rPr>
              <a:t> заданий и оценок для детей и родителей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Лучше понимание у администрации по исполнению педагогами учебных планов, анализируя записи в журналах</a:t>
            </a:r>
          </a:p>
          <a:p>
            <a:pPr>
              <a:lnSpc>
                <a:spcPct val="110000"/>
              </a:lnSpc>
              <a:buClr>
                <a:srgbClr val="C00000"/>
              </a:buClr>
            </a:pPr>
            <a:endParaRPr lang="ru-RU" dirty="0">
              <a:latin typeface="Futura PT Demi" panose="020B0604020202020204"/>
            </a:endParaRPr>
          </a:p>
          <a:p>
            <a:endParaRPr lang="ru-RU" dirty="0">
              <a:latin typeface="Futura PT Demi" panose="020B0604020202020204"/>
            </a:endParaRPr>
          </a:p>
          <a:p>
            <a:endParaRPr lang="ru-RU" dirty="0">
              <a:latin typeface="Futura PT Demi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37539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2E2E3-24A4-7813-4AFB-D8F7E3AB0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9062"/>
            <a:ext cx="10515600" cy="1325563"/>
          </a:xfrm>
        </p:spPr>
        <p:txBody>
          <a:bodyPr/>
          <a:lstStyle/>
          <a:p>
            <a:r>
              <a:rPr lang="ru-RU" sz="3600" dirty="0">
                <a:latin typeface="Futura PT Demi" panose="020B0604020202020204"/>
              </a:rPr>
              <a:t>Внедрение. Проблемы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5F1FDA-8639-9EAE-5AB4-FE7FEA16A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59" y="1957600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Трудности: два разных разработчика, нет ведущего интегратора со стороны разработки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Самостоятельное внедрение, даже с предыдущим опытом настроек продуктов 1С, практически невозможно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r>
              <a:rPr lang="ru-RU" dirty="0">
                <a:latin typeface="Futura PT Demi" panose="020B0604020202020204"/>
              </a:rPr>
              <a:t>Положительное: решение сбоев, проблем в продукте разработчиками по ходу внедрения. </a:t>
            </a:r>
            <a:br>
              <a:rPr lang="ru-RU" dirty="0">
                <a:latin typeface="Futura PT Demi" panose="020B0604020202020204"/>
              </a:rPr>
            </a:br>
            <a:r>
              <a:rPr lang="ru-RU" dirty="0">
                <a:latin typeface="Futura PT Demi" panose="020B0604020202020204"/>
              </a:rPr>
              <a:t>Пример: синхронизация блокировала введенные роли Родителей - </a:t>
            </a:r>
            <a:r>
              <a:rPr lang="ru-RU" dirty="0">
                <a:solidFill>
                  <a:srgbClr val="C00000"/>
                </a:solidFill>
                <a:latin typeface="Futura PT Demi" panose="020B0604020202020204"/>
              </a:rPr>
              <a:t>исправлено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584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F8621-3797-4AD1-B293-AFED917F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063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Futura PT Demi" panose="020B0604020202020204"/>
              </a:rPr>
              <a:t>Внедрение. Перспективы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D389F5-C16A-47E5-B630-189A7D0E2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71" y="2282939"/>
            <a:ext cx="10515600" cy="43513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Futura PT Demi" panose="020B0604020202020204"/>
              </a:rPr>
              <a:t>Полная</a:t>
            </a:r>
            <a:r>
              <a:rPr lang="ru-RU" dirty="0">
                <a:latin typeface="Futura PT Demi" panose="020B0604020202020204"/>
              </a:rPr>
              <a:t> синхронизация продуктов в наших конфигурациях</a:t>
            </a:r>
          </a:p>
          <a:p>
            <a:r>
              <a:rPr lang="ru-RU" dirty="0">
                <a:latin typeface="Futura PT Demi" panose="020B0604020202020204"/>
              </a:rPr>
              <a:t>Использование учебных материалов цифровой Библиотеки на следующем этапе: пробное использование на занятиях материалов Библиотеки привело к лучшему пониманию учебного материала у обучающихся</a:t>
            </a:r>
          </a:p>
          <a:p>
            <a:r>
              <a:rPr lang="ru-RU" b="1" dirty="0">
                <a:solidFill>
                  <a:srgbClr val="C00000"/>
                </a:solidFill>
                <a:latin typeface="Futura PT Demi" panose="020B0604020202020204"/>
              </a:rPr>
              <a:t>Упрощение</a:t>
            </a:r>
            <a:r>
              <a:rPr lang="ru-RU" dirty="0">
                <a:latin typeface="Futura PT Demi" panose="020B0604020202020204"/>
              </a:rPr>
              <a:t> настройки синхронизации между продуктами для сокращения трудозатрат и времени последующих внедрений</a:t>
            </a:r>
          </a:p>
          <a:p>
            <a:endParaRPr lang="ru-RU" dirty="0">
              <a:latin typeface="Futura PT Demi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5613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>
            <a:extLst>
              <a:ext uri="{FF2B5EF4-FFF2-40B4-BE49-F238E27FC236}">
                <a16:creationId xmlns:a16="http://schemas.microsoft.com/office/drawing/2014/main" id="{393D16F8-71F3-4EE1-97F4-559E576C4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7" y="2044433"/>
            <a:ext cx="8910192" cy="174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l">
              <a:buNone/>
            </a:pPr>
            <a:r>
              <a:rPr lang="ru-RU" altLang="ru-RU" sz="3600" b="1" dirty="0">
                <a:latin typeface="Futura PT Demi" panose="020B0702020204020303"/>
                <a:cs typeface="Times New Roman" panose="02020603050405020304" pitchFamily="18" charset="0"/>
              </a:rPr>
              <a:t>Как педагогу и родителю оценить </a:t>
            </a:r>
            <a:br>
              <a:rPr lang="ru-RU" altLang="ru-RU" sz="3600" b="1" dirty="0">
                <a:latin typeface="Futura PT Demi" panose="020B0702020204020303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Futura PT Demi" panose="020B0702020204020303"/>
                <a:cs typeface="Times New Roman" panose="02020603050405020304" pitchFamily="18" charset="0"/>
              </a:rPr>
              <a:t>успешность освоения ребёнком </a:t>
            </a:r>
            <a:br>
              <a:rPr lang="ru-RU" altLang="ru-RU" sz="3600" b="1" dirty="0">
                <a:latin typeface="Futura PT Demi" panose="020B0702020204020303"/>
                <a:cs typeface="Times New Roman" panose="02020603050405020304" pitchFamily="18" charset="0"/>
              </a:rPr>
            </a:br>
            <a:r>
              <a:rPr lang="ru-RU" altLang="ru-RU" sz="3600" b="1" dirty="0">
                <a:latin typeface="Futura PT Demi" panose="020B0702020204020303"/>
                <a:cs typeface="Times New Roman" panose="02020603050405020304" pitchFamily="18" charset="0"/>
              </a:rPr>
              <a:t>образовательной программы</a:t>
            </a:r>
            <a:endParaRPr lang="ru-RU" sz="3600" b="1" i="0" dirty="0">
              <a:effectLst/>
              <a:latin typeface="Futura PT Demi" panose="020B0702020204020303"/>
            </a:endParaRPr>
          </a:p>
        </p:txBody>
      </p:sp>
      <p:sp>
        <p:nvSpPr>
          <p:cNvPr id="6147" name="Прямоугольник 8">
            <a:extLst>
              <a:ext uri="{FF2B5EF4-FFF2-40B4-BE49-F238E27FC236}">
                <a16:creationId xmlns:a16="http://schemas.microsoft.com/office/drawing/2014/main" id="{13AA639E-A127-4344-B580-B7B8B1610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07" y="4092401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48" name="TextBox 9">
            <a:extLst>
              <a:ext uri="{FF2B5EF4-FFF2-40B4-BE49-F238E27FC236}">
                <a16:creationId xmlns:a16="http://schemas.microsoft.com/office/drawing/2014/main" id="{163D70D3-B9D0-4CC3-AA0C-ECA7BAB8C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59" y="4822804"/>
            <a:ext cx="65524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rgbClr val="1C1C1C"/>
                </a:solidFill>
              </a:rPr>
              <a:t>Т.А. Чернецкая, руководитель методического направления отдела образовательных программ, </a:t>
            </a:r>
            <a:r>
              <a:rPr lang="ru-RU" altLang="ru-RU" dirty="0" err="1">
                <a:solidFill>
                  <a:srgbClr val="1C1C1C"/>
                </a:solidFill>
              </a:rPr>
              <a:t>к.п.н</a:t>
            </a:r>
            <a:r>
              <a:rPr lang="ru-RU" altLang="ru-RU" dirty="0">
                <a:solidFill>
                  <a:srgbClr val="1C1C1C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rgbClr val="1C1C1C"/>
                </a:solidFill>
              </a:rPr>
              <a:t>Фирма «1С»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BB4F5162-8011-4B70-925D-0FC0FB755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1106" y="605180"/>
            <a:ext cx="9742127" cy="490915"/>
          </a:xfrm>
        </p:spPr>
        <p:txBody>
          <a:bodyPr>
            <a:noAutofit/>
          </a:bodyPr>
          <a:lstStyle/>
          <a:p>
            <a:r>
              <a:rPr lang="ru-RU" altLang="ru-RU" sz="2800" dirty="0">
                <a:latin typeface="Futura PT Demi" panose="020B0604020202020204" charset="-52"/>
              </a:rPr>
              <a:t>Изменения в методологии и методике оценки образовательных результатов общего образования</a:t>
            </a:r>
            <a:endParaRPr lang="ru-RU" altLang="ru-RU" sz="3600" dirty="0">
              <a:latin typeface="Futura PT Demi" panose="020B0604020202020204" charset="-52"/>
            </a:endParaRPr>
          </a:p>
        </p:txBody>
      </p:sp>
      <p:sp>
        <p:nvSpPr>
          <p:cNvPr id="9219" name="Объект 2">
            <a:extLst>
              <a:ext uri="{FF2B5EF4-FFF2-40B4-BE49-F238E27FC236}">
                <a16:creationId xmlns:a16="http://schemas.microsoft.com/office/drawing/2014/main" id="{F5F433FD-2341-4C71-8A1A-C30A7C233E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1637" y="4801236"/>
            <a:ext cx="11566130" cy="935278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Цель преобразований – формирование единого образовательного пространства и обеспечение единства содержания общего образования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63E43C19-618F-4F32-94B2-1CCB81469461}"/>
              </a:ext>
            </a:extLst>
          </p:cNvPr>
          <p:cNvGraphicFramePr/>
          <p:nvPr/>
        </p:nvGraphicFramePr>
        <p:xfrm>
          <a:off x="127348" y="1286466"/>
          <a:ext cx="11937304" cy="3982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65758-22F2-BCDA-C363-98FBF8D4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260350"/>
            <a:ext cx="9597368" cy="10810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>
                <a:latin typeface="Futura PT Demi" panose="020B0604020202020204" charset="-52"/>
              </a:rPr>
              <a:t>Какие планируемые образовательные результаты определены ФГОС и ФОП?</a:t>
            </a:r>
            <a:br>
              <a:rPr lang="ru-RU" sz="2800" dirty="0">
                <a:latin typeface="Futura PT Demi" panose="020B0604020202020204" charset="-52"/>
              </a:rPr>
            </a:br>
            <a:r>
              <a:rPr lang="ru-RU" sz="2800" dirty="0">
                <a:latin typeface="Futura PT Demi" panose="020B0604020202020204" charset="-52"/>
              </a:rPr>
              <a:t>(на примере ООО)</a:t>
            </a:r>
          </a:p>
        </p:txBody>
      </p:sp>
      <p:sp>
        <p:nvSpPr>
          <p:cNvPr id="10243" name="Объект 2">
            <a:extLst>
              <a:ext uri="{FF2B5EF4-FFF2-40B4-BE49-F238E27FC236}">
                <a16:creationId xmlns:a16="http://schemas.microsoft.com/office/drawing/2014/main" id="{6EE6EB34-B371-0BA3-F2EA-7EE6AC6F32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1150" y="1728788"/>
            <a:ext cx="11569700" cy="48688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000" dirty="0">
                <a:solidFill>
                  <a:srgbClr val="C00000"/>
                </a:solidFill>
                <a:latin typeface="Futura PT Demi" charset="-52"/>
              </a:rPr>
              <a:t>Личностные (</a:t>
            </a:r>
            <a:r>
              <a:rPr lang="ru-RU" altLang="ru-RU" sz="2000" dirty="0">
                <a:latin typeface="Futura PT Demi" charset="-52"/>
              </a:rPr>
              <a:t>не оцениваются)</a:t>
            </a:r>
          </a:p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000" dirty="0">
                <a:solidFill>
                  <a:srgbClr val="C00000"/>
                </a:solidFill>
                <a:latin typeface="Futura PT Demi" charset="-52"/>
              </a:rPr>
              <a:t>Метапредметные</a:t>
            </a:r>
            <a:r>
              <a:rPr lang="ru-RU" altLang="ru-RU" sz="2000" dirty="0">
                <a:latin typeface="Futura PT Demi" charset="-52"/>
              </a:rPr>
              <a:t> (оцениваются с периодичностью не менее чем один раз в два года ):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ru-RU" altLang="ru-RU" sz="2000" dirty="0">
                <a:latin typeface="Futura PT Demi" charset="-52"/>
              </a:rPr>
              <a:t>Универсальные учебно-познавательные действия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ru-RU" altLang="ru-RU" sz="2000" dirty="0">
                <a:latin typeface="Futura PT Demi" charset="-52"/>
              </a:rPr>
              <a:t>Универсальные учебные коммуникативные действия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ru-RU" altLang="ru-RU" sz="2000" dirty="0">
                <a:latin typeface="Futura PT Demi" charset="-52"/>
              </a:rPr>
              <a:t>Универсальные регулятивные действия </a:t>
            </a:r>
          </a:p>
          <a:p>
            <a:pPr>
              <a:lnSpc>
                <a:spcPct val="110000"/>
              </a:lnSpc>
              <a:buClr>
                <a:srgbClr val="C00000"/>
              </a:buClr>
            </a:pPr>
            <a:r>
              <a:rPr lang="ru-RU" altLang="ru-RU" sz="2000" dirty="0">
                <a:solidFill>
                  <a:srgbClr val="C00000"/>
                </a:solidFill>
                <a:latin typeface="Futura PT Demi" charset="-52"/>
              </a:rPr>
              <a:t>Предметные</a:t>
            </a:r>
            <a:r>
              <a:rPr lang="ru-RU" altLang="ru-RU" sz="2000" dirty="0">
                <a:latin typeface="Futura PT Demi" charset="-52"/>
              </a:rPr>
              <a:t> (оцениваются после изучения каждой темы): 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ru-RU" altLang="ru-RU" sz="2000" dirty="0">
                <a:latin typeface="Futura PT Demi" charset="-52"/>
              </a:rPr>
              <a:t>освоение обучающимися в ходе изучения учебного предмета научных знаний, умений и способов действий, специфических для соответствующей предметной области; 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ru-RU" altLang="ru-RU" sz="2000" dirty="0">
                <a:latin typeface="Futura PT Demi" charset="-52"/>
              </a:rPr>
              <a:t>предпосылки научного типа мышления;</a:t>
            </a:r>
          </a:p>
          <a:p>
            <a:pPr lvl="1">
              <a:lnSpc>
                <a:spcPct val="110000"/>
              </a:lnSpc>
              <a:buClr>
                <a:srgbClr val="C00000"/>
              </a:buClr>
            </a:pPr>
            <a:r>
              <a:rPr lang="ru-RU" altLang="ru-RU" sz="2000" dirty="0">
                <a:latin typeface="Futura PT Demi" charset="-52"/>
              </a:rPr>
              <a:t>виды деятельности по получению нового знания, его интерпретации, преобразованию и применению в различных учебных ситуациях, в том числе при создании учебных и социальных проектов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BD421-9208-A649-2FA9-2D575971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388" y="326342"/>
            <a:ext cx="10066746" cy="93821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Futura PT Demi" panose="020B0604020202020204"/>
              </a:rPr>
              <a:t>О чем сегодня поговорим: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B748AB-CF6C-B9EB-A760-9B653263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1CB5177-734E-EE96-C42F-65C5E6D52B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8902" y="1809199"/>
            <a:ext cx="11411138" cy="43960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fontAlgn="base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SzTx/>
              <a:tabLst/>
            </a:pPr>
            <a:r>
              <a:rPr lang="ru-RU" altLang="ru-RU" sz="2000" dirty="0"/>
              <a:t>Организация учебного процесса: как цифровые технологии помогают структурировать обучение в семейных школах</a:t>
            </a:r>
          </a:p>
          <a:p>
            <a:pPr marR="0" lvl="0" fontAlgn="base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SzTx/>
              <a:tabLst/>
            </a:pPr>
            <a:r>
              <a:rPr lang="ru-RU" altLang="ru-RU" sz="2000" dirty="0"/>
              <a:t>Персонализированное обучение: индивидуальные образовательные траектории с «1С:Образование»</a:t>
            </a:r>
          </a:p>
          <a:p>
            <a:pPr marR="0" lvl="0" fontAlgn="base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SzTx/>
              <a:tabLst/>
            </a:pPr>
            <a:r>
              <a:rPr lang="ru-RU" altLang="ru-RU" sz="2000" dirty="0"/>
              <a:t>Оценка знаний и контроль успеваемости: цифровые инструменты для автоматизированного мониторинга прогресса учащихся</a:t>
            </a:r>
          </a:p>
          <a:p>
            <a:pPr marR="0" lvl="0" fontAlgn="base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SzTx/>
              <a:tabLst/>
            </a:pPr>
            <a:r>
              <a:rPr lang="ru-RU" altLang="ru-RU" sz="2000" dirty="0"/>
              <a:t>Интерактивные технологии: использование цифровых ресурсов и проектного обучения в семейной школе</a:t>
            </a:r>
          </a:p>
          <a:p>
            <a:pPr marR="0" lvl="0" fontAlgn="base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SzTx/>
              <a:tabLst/>
            </a:pPr>
            <a:r>
              <a:rPr lang="ru-RU" altLang="ru-RU" sz="2000" dirty="0"/>
              <a:t>Подготовка к ОГЭ и ЕГЭ: как «1С:Образование» помогает в подготовке к итоговой аттестации</a:t>
            </a:r>
          </a:p>
          <a:p>
            <a:pPr marR="0" lvl="0" fontAlgn="base">
              <a:lnSpc>
                <a:spcPct val="100000"/>
              </a:lnSpc>
              <a:spcAft>
                <a:spcPct val="0"/>
              </a:spcAft>
              <a:buClr>
                <a:srgbClr val="C00000"/>
              </a:buClr>
              <a:buSzTx/>
              <a:tabLst/>
            </a:pPr>
            <a:r>
              <a:rPr lang="ru-RU" altLang="ru-RU" sz="2000" dirty="0"/>
              <a:t>Управление и администрирование «1С:Образование»: подключение и техническое сопровождение платформы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8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BC8E0-4ADE-2811-75F4-7F76AADD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Futura PT Demi" panose="020B0604020202020204" charset="-52"/>
              </a:rPr>
              <a:t>Как регулярно оценивать предметные результаты обучения на практике?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C915D97-407C-C978-03A7-896EA0CFAF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0207" y="1008993"/>
          <a:ext cx="11813627" cy="5712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2F45F5-0679-D54E-EDDC-28192F38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3177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834F9-D0EA-43FD-AF88-770E64C3A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Futura PT Demi"/>
                <a:cs typeface="Times New Roman" panose="02020603050405020304" pitchFamily="18" charset="0"/>
              </a:rPr>
              <a:t>Журнал системы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01B596-8133-41BC-8496-685F86DF1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26" y="1489713"/>
            <a:ext cx="5005195" cy="4866637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ru-RU" sz="2000" dirty="0">
                <a:latin typeface="Futura PT Demi" panose="020B0604020202020204"/>
                <a:cs typeface="Times New Roman" panose="02020603050405020304" pitchFamily="18" charset="0"/>
              </a:rPr>
              <a:t>Количество оценок</a:t>
            </a:r>
          </a:p>
          <a:p>
            <a:pPr>
              <a:buClr>
                <a:srgbClr val="C00000"/>
              </a:buClr>
            </a:pPr>
            <a:r>
              <a:rPr lang="ru-RU" sz="2000" dirty="0">
                <a:latin typeface="Futura PT Demi" panose="020B0604020202020204"/>
                <a:cs typeface="Times New Roman" panose="02020603050405020304" pitchFamily="18" charset="0"/>
              </a:rPr>
              <a:t>Средняя или средневзвешенная оценка по предмету</a:t>
            </a:r>
          </a:p>
          <a:p>
            <a:pPr>
              <a:buClr>
                <a:srgbClr val="C00000"/>
              </a:buClr>
            </a:pPr>
            <a:r>
              <a:rPr lang="ru-RU" sz="2000" dirty="0">
                <a:latin typeface="Futura PT Demi" panose="020B0604020202020204"/>
                <a:cs typeface="Times New Roman" panose="02020603050405020304" pitchFamily="18" charset="0"/>
              </a:rPr>
              <a:t>Текущая успеваемость и качество знаний</a:t>
            </a:r>
          </a:p>
          <a:p>
            <a:pPr>
              <a:buClr>
                <a:srgbClr val="C00000"/>
              </a:buClr>
            </a:pPr>
            <a:r>
              <a:rPr lang="ru-RU" sz="2000" dirty="0">
                <a:latin typeface="Futura PT Demi" panose="020B0604020202020204"/>
                <a:cs typeface="Times New Roman" panose="02020603050405020304" pitchFamily="18" charset="0"/>
              </a:rPr>
              <a:t>Учет видов учебной деятельности при выставлении оценки</a:t>
            </a:r>
          </a:p>
          <a:p>
            <a:pPr>
              <a:buClr>
                <a:srgbClr val="C00000"/>
              </a:buClr>
            </a:pPr>
            <a:r>
              <a:rPr lang="ru-RU" sz="2000" dirty="0">
                <a:latin typeface="Futura PT Demi" panose="020B0604020202020204"/>
                <a:cs typeface="Times New Roman" panose="02020603050405020304" pitchFamily="18" charset="0"/>
              </a:rPr>
              <a:t>Средний балл по видам учебной деятельности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9F8AAE-F612-4184-BA50-792DC5B4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AF07EC-AAB9-4153-ABA8-99D09E483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421" y="1090613"/>
            <a:ext cx="6979579" cy="39488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C82998-616D-451B-B14E-F301D10B0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461" y="4540830"/>
            <a:ext cx="3374174" cy="22771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3EA02E-6A3D-9BA6-7E96-E01516D47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012" y="3065062"/>
            <a:ext cx="5915988" cy="374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573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66983FFB-A92F-453C-AAEF-6A33A07E0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9439" y="165050"/>
            <a:ext cx="9886015" cy="1476977"/>
          </a:xfrm>
        </p:spPr>
        <p:txBody>
          <a:bodyPr>
            <a:noAutofit/>
          </a:bodyPr>
          <a:lstStyle/>
          <a:p>
            <a:r>
              <a:rPr lang="ru-RU" altLang="ru-RU" sz="2800" dirty="0">
                <a:latin typeface="Futura PT Demi" panose="020B0604020202020204"/>
              </a:rPr>
              <a:t>Детальный анализ результатов освоение образовательной программы – в системе «1С:Оценка качества образования»</a:t>
            </a:r>
          </a:p>
        </p:txBody>
      </p:sp>
      <p:pic>
        <p:nvPicPr>
          <p:cNvPr id="8195" name="Рисунок 6">
            <a:extLst>
              <a:ext uri="{FF2B5EF4-FFF2-40B4-BE49-F238E27FC236}">
                <a16:creationId xmlns:a16="http://schemas.microsoft.com/office/drawing/2014/main" id="{F5F5B023-544C-4B9D-B030-8E0F6453E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25" y="1893833"/>
            <a:ext cx="5711120" cy="422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8">
            <a:extLst>
              <a:ext uri="{FF2B5EF4-FFF2-40B4-BE49-F238E27FC236}">
                <a16:creationId xmlns:a16="http://schemas.microsoft.com/office/drawing/2014/main" id="{D714630E-256A-4FC4-959F-E6D5AF1F2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6337" y="2661945"/>
            <a:ext cx="5309077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399">
                <a:hlinkClick r:id="rId3"/>
              </a:rPr>
              <a:t>https://obrazovanie.1c.ru/oko/</a:t>
            </a:r>
            <a:r>
              <a:rPr lang="ru-RU" altLang="ru-RU" sz="2399"/>
              <a:t> </a:t>
            </a:r>
          </a:p>
        </p:txBody>
      </p:sp>
      <p:pic>
        <p:nvPicPr>
          <p:cNvPr id="8197" name="Picture 2">
            <a:extLst>
              <a:ext uri="{FF2B5EF4-FFF2-40B4-BE49-F238E27FC236}">
                <a16:creationId xmlns:a16="http://schemas.microsoft.com/office/drawing/2014/main" id="{9DD39BE5-1D80-4FAE-8013-37CA5D819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043" y="3461798"/>
            <a:ext cx="2348775" cy="234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0ACDC054-1278-410E-8637-8CEE5A167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21106" y="454944"/>
            <a:ext cx="9549569" cy="986062"/>
          </a:xfrm>
        </p:spPr>
        <p:txBody>
          <a:bodyPr>
            <a:noAutofit/>
          </a:bodyPr>
          <a:lstStyle/>
          <a:p>
            <a:r>
              <a:rPr lang="ru-RU" altLang="ru-RU" sz="2800" dirty="0">
                <a:latin typeface="Futura PT Demi" panose="020B0604020202020204" charset="-52"/>
              </a:rPr>
              <a:t>Возможности облачной системы </a:t>
            </a:r>
            <a:br>
              <a:rPr lang="ru-RU" altLang="ru-RU" sz="2800" dirty="0">
                <a:latin typeface="Futura PT Demi" panose="020B0604020202020204" charset="-52"/>
              </a:rPr>
            </a:br>
            <a:r>
              <a:rPr lang="ru-RU" altLang="ru-RU" sz="2800" dirty="0">
                <a:latin typeface="Futura PT Demi" panose="020B0604020202020204" charset="-52"/>
              </a:rPr>
              <a:t>1С:Оценка качества образования</a:t>
            </a:r>
          </a:p>
        </p:txBody>
      </p:sp>
      <p:sp>
        <p:nvSpPr>
          <p:cNvPr id="10243" name="Объект 1">
            <a:extLst>
              <a:ext uri="{FF2B5EF4-FFF2-40B4-BE49-F238E27FC236}">
                <a16:creationId xmlns:a16="http://schemas.microsoft.com/office/drawing/2014/main" id="{54D4BBC7-76DA-49DD-A0C7-4350796571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2356" y="1989052"/>
            <a:ext cx="11566130" cy="373749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Для педагога: </a:t>
            </a:r>
            <a:r>
              <a:rPr lang="ru-RU" altLang="ru-RU" dirty="0">
                <a:latin typeface="Futura PT Demi" panose="020B0604020202020204" charset="-52"/>
              </a:rPr>
              <a:t>своевременный поэлементный анализ освоения каждым учащимся Федеральной образовательной программы по предмету (т.е. ФГОС)</a:t>
            </a: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Для классного руководителя:</a:t>
            </a:r>
            <a:r>
              <a:rPr lang="ru-RU" altLang="ru-RU" dirty="0">
                <a:latin typeface="Futura PT Demi" panose="020B0604020202020204" charset="-52"/>
              </a:rPr>
              <a:t> оперативная информация по освоению ФГОС по всем предметам каждым учеником и классом в целом</a:t>
            </a: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Для родителя: </a:t>
            </a:r>
            <a:r>
              <a:rPr lang="ru-RU" altLang="ru-RU" sz="2800" dirty="0">
                <a:latin typeface="Futura PT Demi" panose="020B0604020202020204" charset="-52"/>
              </a:rPr>
              <a:t>понятный отчет по итогам учебного периода с перечнем «западающих» тем по всем предметам</a:t>
            </a:r>
            <a:endParaRPr lang="ru-RU" altLang="ru-RU" dirty="0">
              <a:latin typeface="Futura PT Demi" panose="020B0604020202020204" charset="-52"/>
            </a:endParaRPr>
          </a:p>
          <a:p>
            <a:pPr>
              <a:lnSpc>
                <a:spcPct val="120000"/>
              </a:lnSpc>
            </a:pPr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Для директора /заместителя директора по УВР или качеству образования: </a:t>
            </a:r>
            <a:r>
              <a:rPr lang="ru-RU" altLang="ru-RU" dirty="0">
                <a:latin typeface="Futura PT Demi" panose="020B0604020202020204" charset="-52"/>
              </a:rPr>
              <a:t>анализ ситуации с качеством образования в школе, контроль профессиональной деятельности педагогов, отслеживание динамики показателей качества, прогнозы результатов ВПР, ЕГЭ, ОГЭ</a:t>
            </a:r>
          </a:p>
        </p:txBody>
      </p:sp>
      <p:sp>
        <p:nvSpPr>
          <p:cNvPr id="9220" name=" 2">
            <a:extLst>
              <a:ext uri="{FF2B5EF4-FFF2-40B4-BE49-F238E27FC236}">
                <a16:creationId xmlns:a16="http://schemas.microsoft.com/office/drawing/2014/main" id="{647196AA-1288-4CF8-9CD2-5DD507821481}"/>
              </a:ext>
            </a:extLst>
          </p:cNvPr>
          <p:cNvSpPr>
            <a:spLocks noGrp="1"/>
          </p:cNvSpPr>
          <p:nvPr/>
        </p:nvSpPr>
        <p:spPr bwMode="auto">
          <a:xfrm>
            <a:off x="2153868" y="1826120"/>
            <a:ext cx="7884267" cy="43505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1799">
              <a:latin typeface="Futura PT Book" panose="020B0604020202020204" pitchFamily="34" charset="-5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DD9417ED-BFDC-4BCB-BEFE-CF06BD5F9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215" y="452826"/>
            <a:ext cx="9215240" cy="493032"/>
          </a:xfrm>
        </p:spPr>
        <p:txBody>
          <a:bodyPr>
            <a:noAutofit/>
          </a:bodyPr>
          <a:lstStyle/>
          <a:p>
            <a:r>
              <a:rPr lang="ru-RU" altLang="ru-RU" sz="2800" dirty="0">
                <a:latin typeface="Futura PT Demi" panose="020B0604020202020204"/>
              </a:rPr>
              <a:t>Индивидуальный</a:t>
            </a:r>
            <a:r>
              <a:rPr lang="ru-RU" altLang="ru-RU" sz="2800" dirty="0">
                <a:latin typeface="Futura de"/>
              </a:rPr>
              <a:t> уровень</a:t>
            </a:r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2FE190FA-29ED-4297-9D66-912B7F709B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247" y="1723747"/>
            <a:ext cx="5376791" cy="3910393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ru-RU" altLang="ru-RU" sz="1800" dirty="0">
                <a:latin typeface="Futura PT Demi" panose="020B0604020202020204"/>
              </a:rPr>
              <a:t>Сравнение ожидаемых и реальных результатов освоения образовательной программы по каждой теме</a:t>
            </a:r>
          </a:p>
          <a:p>
            <a:pPr>
              <a:buClr>
                <a:srgbClr val="C00000"/>
              </a:buClr>
            </a:pPr>
            <a:r>
              <a:rPr lang="ru-RU" altLang="ru-RU" sz="1800" dirty="0">
                <a:latin typeface="Futura PT Demi" panose="020B0604020202020204"/>
              </a:rPr>
              <a:t>Уровень освоения планируемых результатов обучения</a:t>
            </a:r>
          </a:p>
          <a:p>
            <a:pPr>
              <a:buClr>
                <a:srgbClr val="C00000"/>
              </a:buClr>
            </a:pPr>
            <a:r>
              <a:rPr lang="ru-RU" altLang="ru-RU" sz="1800" dirty="0">
                <a:latin typeface="Futura PT Demi" panose="020B0604020202020204"/>
              </a:rPr>
              <a:t>Анализ результатов тематической проверочной работы</a:t>
            </a:r>
          </a:p>
          <a:p>
            <a:pPr>
              <a:buClr>
                <a:srgbClr val="C00000"/>
              </a:buClr>
            </a:pPr>
            <a:r>
              <a:rPr lang="ru-RU" altLang="ru-RU" sz="1800" dirty="0">
                <a:latin typeface="Futura PT Demi" panose="020B0604020202020204"/>
              </a:rPr>
              <a:t>Перечень неосвоенных элементов содержания (КЭС)</a:t>
            </a:r>
          </a:p>
          <a:p>
            <a:pPr>
              <a:buClr>
                <a:srgbClr val="C00000"/>
              </a:buClr>
            </a:pPr>
            <a:r>
              <a:rPr lang="ru-RU" altLang="ru-RU" sz="1800" dirty="0">
                <a:latin typeface="Futura PT Demi" panose="020B0604020202020204"/>
              </a:rPr>
              <a:t>Рекомендации для учителя по проведению индивидуальной работы с учащимися</a:t>
            </a:r>
          </a:p>
          <a:p>
            <a:endParaRPr lang="ru-RU" altLang="ru-RU" sz="1800" dirty="0">
              <a:latin typeface="Futura PT Demi" panose="020B0604020202020204"/>
            </a:endParaRP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CDCBF286-3E2B-46AD-BD95-40123010D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491" y="1400800"/>
            <a:ext cx="6502509" cy="477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926A855E-2357-44FA-BBD3-A4642D0D2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215" y="452826"/>
            <a:ext cx="9215240" cy="493032"/>
          </a:xfrm>
        </p:spPr>
        <p:txBody>
          <a:bodyPr>
            <a:noAutofit/>
          </a:bodyPr>
          <a:lstStyle/>
          <a:p>
            <a:r>
              <a:rPr lang="ru-RU" altLang="ru-RU" sz="2800" dirty="0">
                <a:latin typeface="Futura PT Demi" panose="020B0604020202020204"/>
              </a:rPr>
              <a:t>Уровень класса</a:t>
            </a:r>
          </a:p>
        </p:txBody>
      </p:sp>
      <p:sp>
        <p:nvSpPr>
          <p:cNvPr id="12291" name="Объект 2">
            <a:extLst>
              <a:ext uri="{FF2B5EF4-FFF2-40B4-BE49-F238E27FC236}">
                <a16:creationId xmlns:a16="http://schemas.microsoft.com/office/drawing/2014/main" id="{BD435A0C-E631-4A36-B370-70E0775E94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8907" y="1474862"/>
            <a:ext cx="6322649" cy="452654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sz="2000" dirty="0">
                <a:latin typeface="Futura PT Demi" panose="020B0604020202020204"/>
              </a:rPr>
              <a:t>График проведения и отчет о количестве оценочных процедур в классе </a:t>
            </a:r>
            <a:r>
              <a:rPr lang="ru-RU" altLang="ru-RU" sz="2000" dirty="0">
                <a:solidFill>
                  <a:srgbClr val="C00000"/>
                </a:solidFill>
                <a:latin typeface="Futura PT Demi" panose="020B0604020202020204"/>
              </a:rPr>
              <a:t>(новое!)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sz="2000" dirty="0">
                <a:latin typeface="Futura PT Demi" panose="020B0604020202020204"/>
              </a:rPr>
              <a:t>Анализ результатов всех тематических проверочных работ по всем предметам учебного плана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sz="2000" dirty="0">
                <a:latin typeface="Futura PT Demi" panose="020B0604020202020204"/>
              </a:rPr>
              <a:t>Объективность оценивания образовательных результатов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sz="2000" dirty="0">
                <a:latin typeface="Futura PT Demi" panose="020B0604020202020204"/>
              </a:rPr>
              <a:t>Результативность освоения образовательной программы классом за учебный период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sz="2000" dirty="0">
                <a:latin typeface="Futura PT Demi" panose="020B0604020202020204"/>
              </a:rPr>
              <a:t>Выявление затруднений в работе педагогов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sz="2000" dirty="0">
                <a:latin typeface="Futura PT Demi" panose="020B0604020202020204"/>
              </a:rPr>
              <a:t>Отчет классного руководителя для заместителя директора по УВР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sz="2000" dirty="0">
                <a:latin typeface="Futura PT Demi" panose="020B0604020202020204"/>
              </a:rPr>
              <a:t>Отчеты для родителей</a:t>
            </a:r>
          </a:p>
          <a:p>
            <a:pPr>
              <a:lnSpc>
                <a:spcPct val="100000"/>
              </a:lnSpc>
              <a:buClr>
                <a:srgbClr val="C00000"/>
              </a:buClr>
            </a:pPr>
            <a:endParaRPr lang="ru-RU" altLang="ru-RU" sz="2000" dirty="0">
              <a:latin typeface="Futura PT Demi" panose="020B0604020202020204"/>
            </a:endParaRPr>
          </a:p>
        </p:txBody>
      </p:sp>
      <p:pic>
        <p:nvPicPr>
          <p:cNvPr id="12292" name="Picture 5">
            <a:extLst>
              <a:ext uri="{FF2B5EF4-FFF2-40B4-BE49-F238E27FC236}">
                <a16:creationId xmlns:a16="http://schemas.microsoft.com/office/drawing/2014/main" id="{C6931D3A-DFD4-4E4D-98D5-E6EDA21E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654" y="518424"/>
            <a:ext cx="5156726" cy="348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91CAD55A-403F-4909-B0D3-13BC28D9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672" y="3717836"/>
            <a:ext cx="5459315" cy="202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11B93881-91B2-4AB1-8384-02C8FF3F1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215" y="452826"/>
            <a:ext cx="9215240" cy="493032"/>
          </a:xfrm>
        </p:spPr>
        <p:txBody>
          <a:bodyPr>
            <a:noAutofit/>
          </a:bodyPr>
          <a:lstStyle/>
          <a:p>
            <a:r>
              <a:rPr lang="ru-RU" altLang="ru-RU" sz="2800" dirty="0">
                <a:latin typeface="Futura PT Demi" panose="020B0604020202020204"/>
              </a:rPr>
              <a:t>Уровень школы</a:t>
            </a:r>
          </a:p>
        </p:txBody>
      </p:sp>
      <p:sp>
        <p:nvSpPr>
          <p:cNvPr id="32771" name="Объект 2">
            <a:extLst>
              <a:ext uri="{FF2B5EF4-FFF2-40B4-BE49-F238E27FC236}">
                <a16:creationId xmlns:a16="http://schemas.microsoft.com/office/drawing/2014/main" id="{68E8CF1C-47F0-457E-BD51-D7D5BBAE28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211" y="1381757"/>
            <a:ext cx="6537555" cy="502341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C00000"/>
              </a:buClr>
              <a:defRPr/>
            </a:pPr>
            <a:r>
              <a:rPr lang="ru-RU" altLang="ru-RU" sz="1800" dirty="0">
                <a:latin typeface="Futura PT Demi" panose="020B0604020202020204"/>
              </a:rPr>
              <a:t>График проведения и отчет о количестве оценочных процедур в классе </a:t>
            </a:r>
            <a:r>
              <a:rPr lang="ru-RU" altLang="ru-RU" sz="1800" dirty="0">
                <a:solidFill>
                  <a:srgbClr val="C00000"/>
                </a:solidFill>
                <a:latin typeface="Futura PT Demi" panose="020B0604020202020204"/>
              </a:rPr>
              <a:t>(новое!)</a:t>
            </a:r>
            <a:endParaRPr lang="ru-RU" altLang="ru-RU" sz="1800" dirty="0">
              <a:latin typeface="Futura PT Demi" panose="020B0604020202020204"/>
            </a:endParaRPr>
          </a:p>
          <a:p>
            <a:pPr>
              <a:lnSpc>
                <a:spcPct val="110000"/>
              </a:lnSpc>
              <a:buClr>
                <a:srgbClr val="C00000"/>
              </a:buClr>
              <a:defRPr/>
            </a:pPr>
            <a:r>
              <a:rPr lang="ru-RU" altLang="ru-RU" sz="1800" dirty="0">
                <a:latin typeface="Futura PT Demi" panose="020B0604020202020204"/>
              </a:rPr>
              <a:t>Анализ результатов всех тематических проверочных работ по всем предметам учебного плана по ступеням обучения и по школе в целом</a:t>
            </a:r>
          </a:p>
          <a:p>
            <a:pPr>
              <a:lnSpc>
                <a:spcPct val="110000"/>
              </a:lnSpc>
              <a:buClr>
                <a:srgbClr val="C00000"/>
              </a:buClr>
              <a:defRPr/>
            </a:pPr>
            <a:r>
              <a:rPr lang="ru-RU" altLang="ru-RU" sz="1800" dirty="0">
                <a:latin typeface="Futura PT Demi" panose="020B0604020202020204"/>
              </a:rPr>
              <a:t>Объективность оценивания образовательных результатов</a:t>
            </a:r>
          </a:p>
          <a:p>
            <a:pPr>
              <a:lnSpc>
                <a:spcPct val="110000"/>
              </a:lnSpc>
              <a:buClr>
                <a:srgbClr val="C00000"/>
              </a:buClr>
              <a:defRPr/>
            </a:pPr>
            <a:r>
              <a:rPr lang="ru-RU" altLang="ru-RU" sz="1800" dirty="0">
                <a:latin typeface="Futura PT Demi" panose="020B0604020202020204"/>
              </a:rPr>
              <a:t>Результативность освоения образовательной программы всеми классами по всем предметам за учебный период</a:t>
            </a:r>
          </a:p>
          <a:p>
            <a:pPr>
              <a:lnSpc>
                <a:spcPct val="110000"/>
              </a:lnSpc>
              <a:buClr>
                <a:srgbClr val="C00000"/>
              </a:buClr>
              <a:defRPr/>
            </a:pPr>
            <a:r>
              <a:rPr lang="ru-RU" altLang="ru-RU" sz="1800" dirty="0">
                <a:latin typeface="Futura PT Demi" panose="020B0604020202020204"/>
              </a:rPr>
              <a:t>Эффективность профессиональной деятельности педагогов школы</a:t>
            </a:r>
          </a:p>
          <a:p>
            <a:pPr>
              <a:lnSpc>
                <a:spcPct val="110000"/>
              </a:lnSpc>
              <a:buClr>
                <a:srgbClr val="C00000"/>
              </a:buClr>
              <a:defRPr/>
            </a:pPr>
            <a:r>
              <a:rPr lang="ru-RU" altLang="ru-RU" sz="1800" dirty="0">
                <a:latin typeface="Futura PT Demi" panose="020B0604020202020204"/>
              </a:rPr>
              <a:t>Прогнозирование результатов ВПР, ОГЭ и ЕГЭ</a:t>
            </a:r>
          </a:p>
          <a:p>
            <a:pPr>
              <a:lnSpc>
                <a:spcPct val="110000"/>
              </a:lnSpc>
              <a:buClr>
                <a:srgbClr val="C00000"/>
              </a:buClr>
              <a:defRPr/>
            </a:pPr>
            <a:r>
              <a:rPr lang="ru-RU" altLang="ru-RU" sz="1800" dirty="0">
                <a:latin typeface="Futura PT Demi" panose="020B0604020202020204"/>
              </a:rPr>
              <a:t>Прогноз повышения качества образования</a:t>
            </a:r>
          </a:p>
          <a:p>
            <a:pPr>
              <a:lnSpc>
                <a:spcPct val="110000"/>
              </a:lnSpc>
              <a:buClr>
                <a:srgbClr val="C00000"/>
              </a:buClr>
              <a:defRPr/>
            </a:pPr>
            <a:r>
              <a:rPr lang="ru-RU" altLang="ru-RU" sz="1800" dirty="0">
                <a:latin typeface="Futura PT Demi" panose="020B0604020202020204"/>
              </a:rPr>
              <a:t>Мониторинг эффективности управленческих решений</a:t>
            </a:r>
          </a:p>
          <a:p>
            <a:pPr marL="0" indent="0">
              <a:buNone/>
              <a:defRPr/>
            </a:pPr>
            <a:endParaRPr lang="ru-RU" altLang="ru-RU" sz="1800" dirty="0">
              <a:latin typeface="Futura PT Demi" panose="020B0604020202020204"/>
            </a:endParaRP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62247992-2EBC-40E8-98B8-6EF743F1C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30" y="550164"/>
            <a:ext cx="3743229" cy="36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10255BC6-2982-42B6-ADA6-88F39F697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226" y="3908277"/>
            <a:ext cx="4174895" cy="191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9DC0C-A357-3F54-7833-9F7FA353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Новая версия системы уже в облаке!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8E738E-8EFF-4E76-564C-FDE8D9C48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842" y="1717675"/>
            <a:ext cx="10515600" cy="4260599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ru-RU" dirty="0"/>
              <a:t>Возможность атрибутировать проверочные работы по уровню (федеральные, региональные, школьные)</a:t>
            </a:r>
          </a:p>
          <a:p>
            <a:pPr>
              <a:buClr>
                <a:srgbClr val="C00000"/>
              </a:buClr>
            </a:pPr>
            <a:r>
              <a:rPr lang="ru-RU" dirty="0"/>
              <a:t>Обновление справочников КЭС</a:t>
            </a:r>
          </a:p>
          <a:p>
            <a:pPr>
              <a:buClr>
                <a:srgbClr val="C00000"/>
              </a:buClr>
            </a:pPr>
            <a:r>
              <a:rPr lang="ru-RU" dirty="0"/>
              <a:t>Доработка окна выбора КЭС (включая их поиск)</a:t>
            </a:r>
          </a:p>
          <a:p>
            <a:pPr>
              <a:buClr>
                <a:srgbClr val="C00000"/>
              </a:buClr>
            </a:pPr>
            <a:r>
              <a:rPr lang="ru-RU" dirty="0"/>
              <a:t>Новые отчеты:</a:t>
            </a:r>
          </a:p>
          <a:p>
            <a:pPr lvl="1">
              <a:buClr>
                <a:srgbClr val="C00000"/>
              </a:buClr>
            </a:pPr>
            <a:r>
              <a:rPr lang="ru-RU" dirty="0"/>
              <a:t>Количество оценочных процедур по классам</a:t>
            </a:r>
          </a:p>
          <a:p>
            <a:pPr lvl="1">
              <a:buClr>
                <a:srgbClr val="C00000"/>
              </a:buClr>
            </a:pPr>
            <a:r>
              <a:rPr lang="ru-RU" dirty="0"/>
              <a:t>График проведения оценочных процедур по классам</a:t>
            </a:r>
          </a:p>
          <a:p>
            <a:pPr lvl="1">
              <a:buClr>
                <a:srgbClr val="C00000"/>
              </a:buClr>
            </a:pPr>
            <a:r>
              <a:rPr lang="ru-RU" dirty="0"/>
              <a:t>Количество оценочных процедур по преподавателям</a:t>
            </a:r>
          </a:p>
          <a:p>
            <a:pPr lvl="1">
              <a:buClr>
                <a:srgbClr val="C00000"/>
              </a:buClr>
            </a:pPr>
            <a:r>
              <a:rPr lang="ru-RU" dirty="0"/>
              <a:t>График проведения оценочных процедур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B7D4FA-6D2F-0364-42CB-5D44EC53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9756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E8C58A5-CBEE-5016-DDAB-84F4216848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70D860E6-A09A-4B08-B80C-2A5EB59690F2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534A067-9BD1-2F54-EBFE-32FF57E39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07" y="2623855"/>
            <a:ext cx="8910192" cy="12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l">
              <a:buNone/>
            </a:pPr>
            <a:r>
              <a:rPr lang="ru-RU" altLang="ru-RU" sz="3600" b="1" dirty="0">
                <a:latin typeface="Futura PT Demi" panose="020B0702020204020303"/>
                <a:cs typeface="Times New Roman" panose="02020603050405020304" pitchFamily="18" charset="0"/>
              </a:rPr>
              <a:t>Заключение </a:t>
            </a:r>
            <a:endParaRPr lang="ru-RU" sz="3600" b="1" i="0" dirty="0">
              <a:effectLst/>
              <a:latin typeface="Futura PT Demi" panose="020B0702020204020303"/>
            </a:endParaRPr>
          </a:p>
        </p:txBody>
      </p:sp>
      <p:sp>
        <p:nvSpPr>
          <p:cNvPr id="6" name="Прямоугольник 8">
            <a:extLst>
              <a:ext uri="{FF2B5EF4-FFF2-40B4-BE49-F238E27FC236}">
                <a16:creationId xmlns:a16="http://schemas.microsoft.com/office/drawing/2014/main" id="{347B0A06-C8B9-9985-51BD-B9B44FA96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041" y="4047134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3732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ECEE5-0ECB-FDCD-689E-C2E2C19F8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для обсуждения в чате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B1C57B-E0BD-E87F-D8BA-8718CA4D5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887"/>
            <a:ext cx="10515600" cy="482441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 Что вы возьмете в свою "копилку полезного" после нашего мероприятия?</a:t>
            </a:r>
          </a:p>
          <a:p>
            <a:pPr marL="0" indent="0">
              <a:buNone/>
            </a:pPr>
            <a:r>
              <a:rPr lang="ru-RU" dirty="0"/>
              <a:t>2. Какие шаги мы можем предпринять, чтобы улучшить взаимодействие школ и семей, выбирающих домашнее обучение?</a:t>
            </a:r>
          </a:p>
        </p:txBody>
      </p:sp>
    </p:spTree>
    <p:extLst>
      <p:ext uri="{BB962C8B-B14F-4D97-AF65-F5344CB8AC3E}">
        <p14:creationId xmlns:p14="http://schemas.microsoft.com/office/powerpoint/2010/main" val="213231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55249-2305-D063-6A44-55846B405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064E218-F167-F6CF-8B30-6B041D3B61CC}"/>
              </a:ext>
            </a:extLst>
          </p:cNvPr>
          <p:cNvSpPr txBox="1">
            <a:spLocks noChangeArrowheads="1"/>
          </p:cNvSpPr>
          <p:nvPr/>
        </p:nvSpPr>
        <p:spPr>
          <a:xfrm>
            <a:off x="1875945" y="404979"/>
            <a:ext cx="9424516" cy="694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dirty="0">
                <a:latin typeface="Futura PT Demi" panose="020B0604020202020204"/>
              </a:rPr>
              <a:t>Сегодня в программе педсовета: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AD9260-E48D-65D3-657D-B7ACD2B2135D}"/>
              </a:ext>
            </a:extLst>
          </p:cNvPr>
          <p:cNvSpPr txBox="1">
            <a:spLocks/>
          </p:cNvSpPr>
          <p:nvPr/>
        </p:nvSpPr>
        <p:spPr>
          <a:xfrm>
            <a:off x="459615" y="1866875"/>
            <a:ext cx="10904220" cy="434146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Система 1С:Образование: основные инструменты и цифровые ресурсы   </a:t>
            </a:r>
            <a:br>
              <a:rPr lang="ru-RU" sz="2200" dirty="0">
                <a:solidFill>
                  <a:srgbClr val="222222"/>
                </a:solidFill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Фогель Владимир Олегович, методист, фирма «1С»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altLang="ru-RU" sz="2200" dirty="0">
                <a:solidFill>
                  <a:srgbClr val="222222"/>
                </a:solidFill>
                <a:cs typeface="Times New Roman" panose="02020603050405020304" pitchFamily="18" charset="0"/>
              </a:rPr>
              <a:t>Взгляд на работу с облачным сервисом «1С:Образование» изнутри </a:t>
            </a:r>
            <a:br>
              <a:rPr lang="ru-RU" altLang="ru-RU" sz="2200" dirty="0">
                <a:solidFill>
                  <a:srgbClr val="222222"/>
                </a:solidFill>
                <a:cs typeface="Times New Roman" panose="02020603050405020304" pitchFamily="18" charset="0"/>
              </a:rPr>
            </a:br>
            <a:r>
              <a:rPr lang="ru-RU" altLang="ru-RU" sz="2200" dirty="0">
                <a:solidFill>
                  <a:srgbClr val="222222"/>
                </a:solidFill>
                <a:cs typeface="Times New Roman" panose="02020603050405020304" pitchFamily="18" charset="0"/>
              </a:rPr>
              <a:t>Шабаева Ирина Альбертовна, родитель учащегося, школа «Решит Хохма»</a:t>
            </a:r>
            <a:endParaRPr lang="ru-RU" sz="2200" dirty="0">
              <a:solidFill>
                <a:srgbClr val="222222"/>
              </a:solidFill>
              <a:ea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Из опыта работы с облачной версией «1С:Образование» в репетиторском центре «</a:t>
            </a:r>
            <a:r>
              <a:rPr lang="ru-RU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Дистант</a:t>
            </a:r>
            <a:r>
              <a:rPr lang="ru-RU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»</a:t>
            </a:r>
            <a:br>
              <a:rPr lang="ru-RU" sz="2200" dirty="0">
                <a:solidFill>
                  <a:srgbClr val="222222"/>
                </a:solidFill>
                <a:ea typeface="Times New Roman" panose="02020603050405020304" pitchFamily="18" charset="0"/>
              </a:rPr>
            </a:br>
            <a:r>
              <a:rPr lang="ru-RU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Григоров Виталий Владимирович, учитель математики, РЦ «</a:t>
            </a:r>
            <a:r>
              <a:rPr lang="ru-RU" sz="2200" dirty="0" err="1">
                <a:solidFill>
                  <a:srgbClr val="222222"/>
                </a:solidFill>
                <a:ea typeface="Times New Roman" panose="02020603050405020304" pitchFamily="18" charset="0"/>
              </a:rPr>
              <a:t>Дистант</a:t>
            </a:r>
            <a:r>
              <a:rPr lang="ru-RU" sz="2200" dirty="0">
                <a:solidFill>
                  <a:srgbClr val="222222"/>
                </a:solidFill>
                <a:ea typeface="Times New Roman" panose="02020603050405020304" pitchFamily="18" charset="0"/>
              </a:rPr>
              <a:t>»</a:t>
            </a:r>
            <a:endParaRPr lang="ru-RU" altLang="ru-RU" sz="2200" dirty="0">
              <a:solidFill>
                <a:srgbClr val="222222"/>
              </a:solidFill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altLang="ru-RU" sz="2200" dirty="0">
                <a:solidFill>
                  <a:srgbClr val="222222"/>
                </a:solidFill>
                <a:cs typeface="Times New Roman" panose="02020603050405020304" pitchFamily="18" charset="0"/>
              </a:rPr>
              <a:t>Внедрение системы «1С:Образование» в АНО ДО «Синяя чайка»: первые итоги Литовка Дмитрий Михайлович, директор АНО ДО «Синяя чайка»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altLang="ru-RU" sz="2200" dirty="0">
                <a:solidFill>
                  <a:srgbClr val="222222"/>
                </a:solidFill>
                <a:cs typeface="Times New Roman" panose="02020603050405020304" pitchFamily="18" charset="0"/>
              </a:rPr>
              <a:t>«Как педагогу и родителю оценить успешность освоения ребёнком образовательной программы», Чернецкая Татьяна Александровна, руководитель методического направления, </a:t>
            </a:r>
            <a:r>
              <a:rPr lang="ru-RU" altLang="ru-RU" sz="2200" dirty="0" err="1">
                <a:solidFill>
                  <a:srgbClr val="222222"/>
                </a:solidFill>
                <a:cs typeface="Times New Roman" panose="02020603050405020304" pitchFamily="18" charset="0"/>
              </a:rPr>
              <a:t>к.п.н</a:t>
            </a:r>
            <a:r>
              <a:rPr lang="ru-RU" altLang="ru-RU" sz="2200" dirty="0">
                <a:solidFill>
                  <a:srgbClr val="222222"/>
                </a:solidFill>
                <a:cs typeface="Times New Roman" panose="02020603050405020304" pitchFamily="18" charset="0"/>
              </a:rPr>
              <a:t>., фирма «1С»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570540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524169"/>
            <a:ext cx="5810153" cy="4350524"/>
          </a:xfrm>
        </p:spPr>
        <p:txBody>
          <a:bodyPr/>
          <a:lstStyle/>
          <a:p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3200" dirty="0">
                <a:latin typeface="Futura PT Demi" pitchFamily="34" charset="-52"/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50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id="{6D6D90CD-10BC-409C-948F-6D3C5C832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433" y="1525646"/>
            <a:ext cx="6386129" cy="43484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398" dirty="0">
                <a:latin typeface="Futura PT Demi" panose="020B0604020202020204"/>
              </a:rPr>
              <a:t>Заполните анкету на сайте </a:t>
            </a:r>
            <a:r>
              <a:rPr lang="en-US" sz="2398" dirty="0">
                <a:solidFill>
                  <a:srgbClr val="0D3E65"/>
                </a:solidFill>
                <a:hlinkClick r:id="rId3"/>
              </a:rPr>
              <a:t>https://obrazovanie.1c.ru/oko/register/</a:t>
            </a:r>
            <a:endParaRPr lang="ru-RU" sz="2398" dirty="0">
              <a:solidFill>
                <a:srgbClr val="0D3E65"/>
              </a:solidFill>
              <a:latin typeface="Futura PT Demi" panose="020B0604020202020204"/>
            </a:endParaRPr>
          </a:p>
          <a:p>
            <a:pPr>
              <a:defRPr/>
            </a:pPr>
            <a:r>
              <a:rPr lang="ru-RU" sz="2398" dirty="0">
                <a:latin typeface="Futura PT Demi" panose="020B0604020202020204"/>
              </a:rPr>
              <a:t>Не забудьте отметить пункт «Назначить тестовый период для нового пользователя»</a:t>
            </a:r>
          </a:p>
          <a:p>
            <a:pPr>
              <a:defRPr/>
            </a:pPr>
            <a:r>
              <a:rPr lang="ru-RU" sz="2398" dirty="0">
                <a:latin typeface="Futura PT Demi" panose="020B0604020202020204"/>
              </a:rPr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  <a:defRPr/>
            </a:pPr>
            <a:r>
              <a:rPr lang="ru-RU" sz="2398" dirty="0">
                <a:solidFill>
                  <a:srgbClr val="C00000"/>
                </a:solidFill>
                <a:latin typeface="Futura PT Demi" panose="020B0604020202020204"/>
              </a:rPr>
              <a:t>Можно начинать пользоваться!</a:t>
            </a:r>
          </a:p>
          <a:p>
            <a:pPr marL="0" indent="0" algn="ctr">
              <a:buNone/>
              <a:defRPr/>
            </a:pPr>
            <a:r>
              <a:rPr lang="ru-RU" sz="2398" dirty="0">
                <a:solidFill>
                  <a:srgbClr val="C00000"/>
                </a:solidFill>
                <a:latin typeface="Futura PT Demi" panose="020B0604020202020204"/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5402961-4557-4A00-8F3D-99880F3B0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9162" y="262385"/>
            <a:ext cx="9189846" cy="983947"/>
          </a:xfrm>
        </p:spPr>
        <p:txBody>
          <a:bodyPr>
            <a:noAutofit/>
          </a:bodyPr>
          <a:lstStyle/>
          <a:p>
            <a:r>
              <a:rPr lang="ru-RU" altLang="ru-RU" sz="2800" dirty="0">
                <a:latin typeface="Futura PT Demi" panose="020B0604020202020204"/>
              </a:rPr>
              <a:t>Как подключиться к системе «1С:Оценка качества образования»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977F612-5BD4-4A80-9590-216F7883B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7783" y="6318417"/>
            <a:ext cx="1022035" cy="2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85F130C4-9DB7-477A-87F8-C7356AF64DB0}" type="slidenum">
              <a:rPr lang="ru-RU" altLang="ru-RU" sz="1333" b="1">
                <a:solidFill>
                  <a:srgbClr val="0D3E65"/>
                </a:solidFill>
              </a:rPr>
              <a:pPr algn="r"/>
              <a:t>51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14341" name="Рисунок 2">
            <a:extLst>
              <a:ext uri="{FF2B5EF4-FFF2-40B4-BE49-F238E27FC236}">
                <a16:creationId xmlns:a16="http://schemas.microsoft.com/office/drawing/2014/main" id="{B0E50430-C384-4768-9F1F-4756F7659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670" y="1525647"/>
            <a:ext cx="3176137" cy="309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>
            <a:extLst>
              <a:ext uri="{FF2B5EF4-FFF2-40B4-BE49-F238E27FC236}">
                <a16:creationId xmlns:a16="http://schemas.microsoft.com/office/drawing/2014/main" id="{E1AD8FDE-1355-43B5-9AEA-EE74FCF95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982" y="3694560"/>
            <a:ext cx="2145638" cy="214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EE28F-BD61-34C8-1A51-0B42EE9BB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7" y="1376885"/>
            <a:ext cx="6187751" cy="845745"/>
          </a:xfrm>
          <a:prstGeom prst="rect">
            <a:avLst/>
          </a:prstGeom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dirty="0">
                <a:latin typeface="Futura PT Demi" pitchFamily="34" charset="-52"/>
              </a:rPr>
              <a:t>Новая механика получения сертификатов</a:t>
            </a:r>
            <a:br>
              <a:rPr lang="ru-RU" altLang="ru-RU" sz="2800" dirty="0">
                <a:latin typeface="Futura PT Demi" pitchFamily="34" charset="-52"/>
              </a:rPr>
            </a:br>
            <a:r>
              <a:rPr lang="ru-RU" altLang="ru-RU" sz="2800" dirty="0">
                <a:latin typeface="Futura PT Demi" pitchFamily="34" charset="-52"/>
              </a:rPr>
              <a:t>образовательных проектов фирмы «1С»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52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548A26B-DF6C-063B-F42D-9345C89412D8}"/>
              </a:ext>
            </a:extLst>
          </p:cNvPr>
          <p:cNvCxnSpPr>
            <a:cxnSpLocks/>
          </p:cNvCxnSpPr>
          <p:nvPr/>
        </p:nvCxnSpPr>
        <p:spPr>
          <a:xfrm flipV="1">
            <a:off x="4636394" y="1893194"/>
            <a:ext cx="5911403" cy="217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5C6FF2-1685-E39F-1B6D-DCC8D0741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0" y="2222630"/>
            <a:ext cx="4027784" cy="2679235"/>
          </a:xfrm>
          <a:prstGeom prst="rect">
            <a:avLst/>
          </a:prstGeom>
        </p:spPr>
      </p:pic>
      <p:sp>
        <p:nvSpPr>
          <p:cNvPr id="5" name="Объект 9">
            <a:extLst>
              <a:ext uri="{FF2B5EF4-FFF2-40B4-BE49-F238E27FC236}">
                <a16:creationId xmlns:a16="http://schemas.microsoft.com/office/drawing/2014/main" id="{83962F33-FECB-98F9-E448-7D71E5745A25}"/>
              </a:ext>
            </a:extLst>
          </p:cNvPr>
          <p:cNvSpPr txBox="1">
            <a:spLocks/>
          </p:cNvSpPr>
          <p:nvPr/>
        </p:nvSpPr>
        <p:spPr>
          <a:xfrm>
            <a:off x="144362" y="1303745"/>
            <a:ext cx="5810153" cy="519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 dirty="0">
                <a:solidFill>
                  <a:srgbClr val="000000"/>
                </a:solidFill>
              </a:rPr>
              <a:t>По итогам вебинара участникам выдается </a:t>
            </a:r>
            <a:r>
              <a:rPr lang="ru-RU" sz="5200" b="1" dirty="0">
                <a:solidFill>
                  <a:srgbClr val="FF0000"/>
                </a:solidFill>
              </a:rPr>
              <a:t>сертификат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5100" dirty="0">
                <a:solidFill>
                  <a:srgbClr val="000000"/>
                </a:solidFill>
              </a:rPr>
              <a:t>Для получения сертификата необходимо прослушать более 80% вебинара!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100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rgbClr val="000000"/>
                </a:solidFill>
              </a:rPr>
              <a:t>Письмо с материалами вебинара высылается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rgbClr val="000000"/>
                </a:solidFill>
              </a:rPr>
              <a:t>Сертификат будет выдаваться через социальную сеть ВК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b="1" dirty="0">
                <a:solidFill>
                  <a:srgbClr val="000000"/>
                </a:solidFill>
              </a:rPr>
              <a:t> после проведения вебинара</a:t>
            </a:r>
          </a:p>
          <a:p>
            <a:pPr>
              <a:lnSpc>
                <a:spcPct val="120000"/>
              </a:lnSpc>
            </a:pP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</a:rPr>
              <a:t>Напишите слово </a:t>
            </a:r>
            <a:r>
              <a:rPr lang="ru-RU" sz="5100" b="1" i="1" dirty="0">
                <a:solidFill>
                  <a:schemeClr val="accent1">
                    <a:lumMod val="75000"/>
                  </a:schemeClr>
                </a:solidFill>
              </a:rPr>
              <a:t>«Сертификат» </a:t>
            </a:r>
            <a:r>
              <a:rPr lang="ru-RU" sz="5100" b="1" dirty="0">
                <a:solidFill>
                  <a:schemeClr val="accent1">
                    <a:lumMod val="75000"/>
                  </a:schemeClr>
                </a:solidFill>
              </a:rPr>
              <a:t>нам в сообщения</a:t>
            </a:r>
            <a:r>
              <a:rPr lang="ru-RU" sz="5100" dirty="0">
                <a:solidFill>
                  <a:srgbClr val="000000"/>
                </a:solidFill>
              </a:rPr>
              <a:t> в сообществе во ВК </a:t>
            </a:r>
            <a:r>
              <a:rPr lang="ru-RU" sz="5100" b="1" dirty="0">
                <a:solidFill>
                  <a:srgbClr val="FF0000"/>
                </a:solidFill>
              </a:rPr>
              <a:t>НА СЛЕДУЮЩИЙ РАБОЧИЙ ДЕНЬ</a:t>
            </a:r>
            <a:r>
              <a:rPr lang="ru-RU" sz="5100" dirty="0">
                <a:solidFill>
                  <a:srgbClr val="000000"/>
                </a:solidFill>
              </a:rPr>
              <a:t> после проведения вебинара и следуйте дальнейшим инструкциям</a:t>
            </a:r>
          </a:p>
          <a:p>
            <a:pPr>
              <a:lnSpc>
                <a:spcPct val="120000"/>
              </a:lnSpc>
            </a:pPr>
            <a:r>
              <a:rPr lang="ru-RU" sz="5100" dirty="0">
                <a:solidFill>
                  <a:srgbClr val="000000"/>
                </a:solidFill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39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D03F1-8483-139B-F539-4AA0B9A91124}"/>
              </a:ext>
            </a:extLst>
          </p:cNvPr>
          <p:cNvSpPr txBox="1"/>
          <p:nvPr/>
        </p:nvSpPr>
        <p:spPr>
          <a:xfrm>
            <a:off x="7023462" y="5046635"/>
            <a:ext cx="3759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https://vk.com/obrazovanie1c</a:t>
            </a:r>
            <a:r>
              <a:rPr lang="ru-RU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171B70-A9FD-A830-AD4F-6642226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060" y="5055832"/>
            <a:ext cx="1717634" cy="1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25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4968" y="573161"/>
            <a:ext cx="8989483" cy="1308581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Futura demi"/>
              </a:rPr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1850" y="2246867"/>
            <a:ext cx="10515600" cy="410948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425B93"/>
                </a:solidFill>
              </a:rPr>
              <a:t>8(800) 302-99-10</a:t>
            </a:r>
          </a:p>
          <a:p>
            <a:endParaRPr lang="ru-RU" dirty="0">
              <a:solidFill>
                <a:srgbClr val="425B93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Наши соцсети: </a:t>
            </a:r>
          </a:p>
          <a:p>
            <a:r>
              <a:rPr lang="ru-RU" dirty="0">
                <a:solidFill>
                  <a:schemeClr val="tx1"/>
                </a:solidFill>
              </a:rPr>
              <a:t>ВК</a:t>
            </a: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https://vk.com/obrazovanie1c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Rutube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5"/>
              </a:rPr>
              <a:t>https://rutube.ru/channel/26121825/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Телеграм</a:t>
            </a:r>
          </a:p>
          <a:p>
            <a:r>
              <a:rPr lang="en-US" dirty="0">
                <a:solidFill>
                  <a:schemeClr val="tx1"/>
                </a:solidFill>
                <a:hlinkClick r:id="rId6"/>
              </a:rPr>
              <a:t>https://t.me/Edu_discussion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53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A72485-32C9-4D9A-8E4B-3F4BA541E0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92" y="3351254"/>
            <a:ext cx="1409701" cy="14097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7A90D4-E59B-225F-D061-D3EC44147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0910" y="4301608"/>
            <a:ext cx="1409700" cy="1409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532F56-8E64-CED7-4859-131247A2CA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10" y="5194647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D1FEB3A-1E3E-431E-C7B8-DC7EF8FE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Futura PT Demi" panose="020B0604020202020204"/>
              </a:rPr>
              <a:t>Вопросы для обсуждения в чате: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964723-A5A7-E762-D629-0C336E87D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19" y="1410863"/>
            <a:ext cx="10515600" cy="482441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1. </a:t>
            </a:r>
            <a:r>
              <a:rPr lang="ru-RU" dirty="0"/>
              <a:t>Какие мифы о семейном образовании вы чаще всего слышите?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2. </a:t>
            </a:r>
            <a:r>
              <a:rPr lang="ru-RU" dirty="0"/>
              <a:t>Какие ресурсы (платформы, сообщества, книги) вы считаете незаменимыми для семейного обучения?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3. </a:t>
            </a:r>
            <a:r>
              <a:rPr lang="ru-RU" dirty="0"/>
              <a:t>С какими неожиданными вызовами вы столкнулись при переходе на семейное обучение?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4. </a:t>
            </a:r>
            <a:r>
              <a:rPr lang="ru-RU" dirty="0"/>
              <a:t>Что сложнее в семейном обучении:</a:t>
            </a:r>
          </a:p>
          <a:p>
            <a:pPr marL="0" indent="0">
              <a:buNone/>
            </a:pPr>
            <a:r>
              <a:rPr lang="ru-RU" dirty="0"/>
              <a:t>	а) Организация времени</a:t>
            </a:r>
          </a:p>
          <a:p>
            <a:pPr marL="0" indent="0">
              <a:buNone/>
            </a:pPr>
            <a:r>
              <a:rPr lang="ru-RU" dirty="0"/>
              <a:t>	б) Подбор учебных материалов</a:t>
            </a:r>
          </a:p>
          <a:p>
            <a:pPr marL="0" indent="0">
              <a:buNone/>
            </a:pPr>
            <a:r>
              <a:rPr lang="ru-RU" dirty="0"/>
              <a:t>	в) Мотивация ребенка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64DD5DF-822E-DED5-370B-8B5132D26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00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436AB-D5BF-30CC-263E-398002F17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>
            <a:extLst>
              <a:ext uri="{FF2B5EF4-FFF2-40B4-BE49-F238E27FC236}">
                <a16:creationId xmlns:a16="http://schemas.microsoft.com/office/drawing/2014/main" id="{45074636-B9FA-14E7-188C-ECBBE68FF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59" y="2454960"/>
            <a:ext cx="8910192" cy="236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l">
              <a:buNone/>
            </a:pPr>
            <a:r>
              <a:rPr lang="ru-RU" sz="3600" b="1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Система 1С:Образование: основные инструменты </a:t>
            </a:r>
            <a:br>
              <a:rPr lang="ru-RU" sz="3600" b="1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и цифровые ресурсы</a:t>
            </a:r>
            <a:endParaRPr lang="ru-RU" sz="3600" b="1" i="0" dirty="0">
              <a:effectLst/>
              <a:latin typeface="Futura PT Demi" panose="020B0702020204020303"/>
            </a:endParaRPr>
          </a:p>
        </p:txBody>
      </p:sp>
      <p:sp>
        <p:nvSpPr>
          <p:cNvPr id="6147" name="Прямоугольник 8">
            <a:extLst>
              <a:ext uri="{FF2B5EF4-FFF2-40B4-BE49-F238E27FC236}">
                <a16:creationId xmlns:a16="http://schemas.microsoft.com/office/drawing/2014/main" id="{09D51057-9A03-2615-4D1C-509D942B9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07" y="4092401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48" name="TextBox 9">
            <a:extLst>
              <a:ext uri="{FF2B5EF4-FFF2-40B4-BE49-F238E27FC236}">
                <a16:creationId xmlns:a16="http://schemas.microsoft.com/office/drawing/2014/main" id="{60AD1BC5-800E-3513-607F-B140F2209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59" y="4822804"/>
            <a:ext cx="65524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rgbClr val="1C1C1C"/>
                </a:solidFill>
              </a:rPr>
              <a:t>В.О. Фогель, методист отдела образовательных программ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rgbClr val="1C1C1C"/>
                </a:solidFill>
              </a:rPr>
              <a:t>Фирма «1С»</a:t>
            </a:r>
          </a:p>
        </p:txBody>
      </p:sp>
    </p:spTree>
    <p:extLst>
      <p:ext uri="{BB962C8B-B14F-4D97-AF65-F5344CB8AC3E}">
        <p14:creationId xmlns:p14="http://schemas.microsoft.com/office/powerpoint/2010/main" val="1595005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DEB9E3E-17A6-45EA-8C32-944958172F06}"/>
              </a:ext>
            </a:extLst>
          </p:cNvPr>
          <p:cNvSpPr txBox="1">
            <a:spLocks noChangeArrowheads="1"/>
          </p:cNvSpPr>
          <p:nvPr/>
        </p:nvSpPr>
        <p:spPr>
          <a:xfrm>
            <a:off x="1726084" y="322343"/>
            <a:ext cx="9424516" cy="6946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dirty="0">
                <a:latin typeface="Futura PT Demi" panose="020B0604020202020204"/>
              </a:rPr>
              <a:t>Что такое «1С:Образование»?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3502F0-4D27-4B03-ABCC-E5C864F6AED8}"/>
              </a:ext>
            </a:extLst>
          </p:cNvPr>
          <p:cNvSpPr txBox="1">
            <a:spLocks/>
          </p:cNvSpPr>
          <p:nvPr/>
        </p:nvSpPr>
        <p:spPr>
          <a:xfrm>
            <a:off x="5318040" y="2011731"/>
            <a:ext cx="6591391" cy="434146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Система «1С:Образование» включена: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в проект «Навигатор образования» Министерства просвещения РФ и Агентства стратегических инициатив (</a:t>
            </a:r>
            <a:r>
              <a:rPr lang="ru-RU" sz="2400" u="sng" dirty="0">
                <a:solidFill>
                  <a:srgbClr val="0000FF"/>
                </a:solidFill>
                <a:latin typeface="Futura PT Demi" panose="020B0604020202020204" charset="-52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https://edu.asi.ru/</a:t>
            </a: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400" u="sng" dirty="0">
                <a:solidFill>
                  <a:srgbClr val="0000FF"/>
                </a:solidFill>
                <a:latin typeface="Futura PT Demi" panose="020B0604020202020204" charset="-52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https://reestr.digital.gov.ru/reestr/306311/?sphrase_id=245914</a:t>
            </a:r>
            <a:r>
              <a:rPr lang="ru-RU" sz="2400" dirty="0">
                <a:solidFill>
                  <a:srgbClr val="222222"/>
                </a:solidFill>
                <a:latin typeface="Futura PT Demi" panose="020B0604020202020204" charset="-52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ru-RU" altLang="ru-RU" sz="2400" dirty="0">
                <a:latin typeface="Futura PT Demi" panose="020B0604020202020204" charset="-52"/>
                <a:cs typeface="Calibri" panose="020F0502020204030204" pitchFamily="34" charset="0"/>
              </a:rPr>
              <a:t>в Каталог совместимости российского ПО АРПП «Отечественный софт» </a:t>
            </a:r>
            <a:r>
              <a:rPr lang="ru-RU" altLang="ru-RU" sz="2400" u="sng" dirty="0">
                <a:solidFill>
                  <a:srgbClr val="0563C1"/>
                </a:solidFill>
                <a:latin typeface="Futura PT Demi" panose="020B0604020202020204" charset="-52"/>
                <a:cs typeface="Calibri" panose="020F0502020204030204" pitchFamily="34" charset="0"/>
                <a:hlinkClick r:id="rId4"/>
              </a:rPr>
              <a:t>https://catalog.arppsoft.ru/product/6194497</a:t>
            </a:r>
            <a:endParaRPr lang="ru-RU" altLang="ru-RU" sz="2400" dirty="0">
              <a:solidFill>
                <a:srgbClr val="222222"/>
              </a:solidFill>
              <a:latin typeface="Futura PT Demi" panose="020B0604020202020204" charset="-52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DB58BD-22D9-49B0-9D76-71B8F8545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20" y="2156684"/>
            <a:ext cx="4735382" cy="38850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AAE43A-F7E0-4E15-1BE7-CB816B6ED0CB}"/>
              </a:ext>
            </a:extLst>
          </p:cNvPr>
          <p:cNvSpPr txBox="1"/>
          <p:nvPr/>
        </p:nvSpPr>
        <p:spPr>
          <a:xfrm>
            <a:off x="1194363" y="980239"/>
            <a:ext cx="47353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Futura PT Demi" panose="020B0604020202020204"/>
                <a:hlinkClick r:id="rId6"/>
              </a:rPr>
              <a:t>https://obrazovanie.1c.ru/</a:t>
            </a:r>
            <a:r>
              <a:rPr lang="ru-RU" sz="2400" dirty="0">
                <a:latin typeface="Futura PT Demi" panose="020B0604020202020204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2416" y="121933"/>
            <a:ext cx="10012971" cy="1325563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latin typeface="Futura PT Demi" pitchFamily="34" charset="-52"/>
              </a:rPr>
              <a:t>Основные возможности для обучения в цифровой образовательной среде</a:t>
            </a:r>
            <a:endParaRPr lang="ru-RU" sz="3200" dirty="0">
              <a:latin typeface="Futura PT Demi" pitchFamily="34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10605" y="941861"/>
            <a:ext cx="5157787" cy="823912"/>
          </a:xfrm>
        </p:spPr>
        <p:txBody>
          <a:bodyPr/>
          <a:lstStyle/>
          <a:p>
            <a:r>
              <a:rPr lang="ru-RU" dirty="0"/>
              <a:t>Для школы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45321" y="2204413"/>
            <a:ext cx="11375999" cy="85298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600" dirty="0"/>
              <a:t>Цифровая библиотека по общеобразовательным дисциплинам 1-11 класс</a:t>
            </a:r>
          </a:p>
          <a:p>
            <a:pPr>
              <a:lnSpc>
                <a:spcPct val="120000"/>
              </a:lnSpc>
            </a:pPr>
            <a:r>
              <a:rPr lang="ru-RU" sz="2600" dirty="0"/>
              <a:t>Инструменты для подготовки цифровых материалов к уроку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5320" y="3091344"/>
            <a:ext cx="11376000" cy="2249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/>
              <a:t>Хранение и редактирование созданных учебных материалов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/>
              <a:t>Назначение учащимся групповых и индивидуальных заданий с использованием цифровых ресурсов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/>
              <a:t>Автоматическая оценка выполнения тестовых заданий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/>
              <a:t>Детальное информирование педагога о процессе выполнения задания</a:t>
            </a:r>
          </a:p>
          <a:p>
            <a:pPr algn="ctr">
              <a:lnSpc>
                <a:spcPct val="120000"/>
              </a:lnSpc>
            </a:pP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5320" y="5808559"/>
            <a:ext cx="11376000" cy="806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/>
              <a:t>Интеграция с сервисами для онлайн-занятий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/>
              <a:t>Доступ к системе по сети интернет с любого устройства без установки дополнительных приложений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5322" y="5374499"/>
            <a:ext cx="1137599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000" dirty="0"/>
              <a:t>Оценка уровня достижения планируемых результатов обучения в соответствии с ФГОС 2022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5322" y="1746929"/>
            <a:ext cx="11376000" cy="4370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ru-RU" sz="2000" dirty="0"/>
              <a:t>Ориентированная на образовательную организацию система администрирования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649902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12624</TotalTime>
  <Words>3563</Words>
  <Application>Microsoft Office PowerPoint</Application>
  <PresentationFormat>Широкоэкранный</PresentationFormat>
  <Paragraphs>374</Paragraphs>
  <Slides>53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3" baseType="lpstr">
      <vt:lpstr>Arial</vt:lpstr>
      <vt:lpstr>Calibri</vt:lpstr>
      <vt:lpstr>Calibri Light</vt:lpstr>
      <vt:lpstr>Futura de</vt:lpstr>
      <vt:lpstr>Futura demi</vt:lpstr>
      <vt:lpstr>Futura PT Book</vt:lpstr>
      <vt:lpstr>Futura PT Demi</vt:lpstr>
      <vt:lpstr>Times New Roman</vt:lpstr>
      <vt:lpstr>Wingdings</vt:lpstr>
      <vt:lpstr>Тема Office</vt:lpstr>
      <vt:lpstr>Презентация PowerPoint</vt:lpstr>
      <vt:lpstr>Презентация PowerPoint</vt:lpstr>
      <vt:lpstr>С какими проблемами сталкиваются родители на семейном обучении?</vt:lpstr>
      <vt:lpstr>О чем сегодня поговорим:</vt:lpstr>
      <vt:lpstr>Презентация PowerPoint</vt:lpstr>
      <vt:lpstr>Вопросы для обсуждения в чате:</vt:lpstr>
      <vt:lpstr>Презентация PowerPoint</vt:lpstr>
      <vt:lpstr>Презентация PowerPoint</vt:lpstr>
      <vt:lpstr>Основные возможности для обучения в цифровой образовательной среде</vt:lpstr>
      <vt:lpstr>Библиотека «1С:Образование» - более 25 тысяч интерактивных мультимедийных цифровых ресурсов</vt:lpstr>
      <vt:lpstr>Типы электронных ресурсов в составе учебных пособий</vt:lpstr>
      <vt:lpstr>Какие учебные материалы можно создавать в системе «1С:Образование»?</vt:lpstr>
      <vt:lpstr>Конструктор тестов</vt:lpstr>
      <vt:lpstr>Типы тестовых вопросов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Репетиторский центр «Дистант» и выбор 1С</vt:lpstr>
      <vt:lpstr>Цели и реализация: «плюсы» и «минусы»</vt:lpstr>
      <vt:lpstr>Доступный, интуитивно-понятный интерфейс</vt:lpstr>
      <vt:lpstr>Встроенная Библиотека ресурсов (около 29 000 ресурсов) </vt:lpstr>
      <vt:lpstr>Презентация PowerPoint</vt:lpstr>
      <vt:lpstr>Презентация PowerPoint</vt:lpstr>
      <vt:lpstr>Презентация PowerPoint</vt:lpstr>
      <vt:lpstr>О «Синей чайке»</vt:lpstr>
      <vt:lpstr>Выступающий. Экономист</vt:lpstr>
      <vt:lpstr>Выступающий. Методолог 1С</vt:lpstr>
      <vt:lpstr>Выступающий. Педагог</vt:lpstr>
      <vt:lpstr>Почему «1С:Образование»?</vt:lpstr>
      <vt:lpstr>Внедрение. Первые результаты</vt:lpstr>
      <vt:lpstr>Внедрение. Проблемы </vt:lpstr>
      <vt:lpstr>Внедрение. Перспективы</vt:lpstr>
      <vt:lpstr>Презентация PowerPoint</vt:lpstr>
      <vt:lpstr>Изменения в методологии и методике оценки образовательных результатов общего образования</vt:lpstr>
      <vt:lpstr>Какие планируемые образовательные результаты определены ФГОС и ФОП? (на примере ООО)</vt:lpstr>
      <vt:lpstr>Как регулярно оценивать предметные результаты обучения на практике?</vt:lpstr>
      <vt:lpstr>Журнал системы «1С:Образование»</vt:lpstr>
      <vt:lpstr>Детальный анализ результатов освоение образовательной программы – в системе «1С:Оценка качества образования»</vt:lpstr>
      <vt:lpstr>Возможности облачной системы  1С:Оценка качества образования</vt:lpstr>
      <vt:lpstr>Индивидуальный уровень</vt:lpstr>
      <vt:lpstr>Уровень класса</vt:lpstr>
      <vt:lpstr>Уровень школы</vt:lpstr>
      <vt:lpstr>Новая версия системы уже в облаке!</vt:lpstr>
      <vt:lpstr>Презентация PowerPoint</vt:lpstr>
      <vt:lpstr>Вопросы для обсуждения в чате</vt:lpstr>
      <vt:lpstr>Как подключиться к системе «1С:Образование»</vt:lpstr>
      <vt:lpstr>Как подключиться к системе «1С:Оценка качества образования»</vt:lpstr>
      <vt:lpstr>Новая механика получения сертификатов образовательных проектов фирмы «1С»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355</cp:revision>
  <dcterms:created xsi:type="dcterms:W3CDTF">2018-08-08T13:50:28Z</dcterms:created>
  <dcterms:modified xsi:type="dcterms:W3CDTF">2025-03-26T11:16:58Z</dcterms:modified>
</cp:coreProperties>
</file>