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7"/>
  </p:notesMasterIdLst>
  <p:sldIdLst>
    <p:sldId id="257" r:id="rId2"/>
    <p:sldId id="360" r:id="rId3"/>
    <p:sldId id="361" r:id="rId4"/>
    <p:sldId id="362" r:id="rId5"/>
    <p:sldId id="363" r:id="rId6"/>
    <p:sldId id="369" r:id="rId7"/>
    <p:sldId id="371" r:id="rId8"/>
    <p:sldId id="368" r:id="rId9"/>
    <p:sldId id="372" r:id="rId10"/>
    <p:sldId id="359" r:id="rId11"/>
    <p:sldId id="370" r:id="rId12"/>
    <p:sldId id="364" r:id="rId13"/>
    <p:sldId id="365" r:id="rId14"/>
    <p:sldId id="366" r:id="rId15"/>
    <p:sldId id="35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utura PT Demi" panose="020B0604020202020204" charset="-52"/>
      <p:regular r:id="rId22"/>
      <p:italic r:id="rId2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81" d="100"/>
          <a:sy n="81" d="100"/>
        </p:scale>
        <p:origin x="720" y="53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6E8243-1FC8-401C-853E-DC0E074F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785C474-B09F-456E-89B8-EA1EB6A1B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C54B6-C4B9-4FFA-84BE-5EDCE37B457D}" type="datetimeFigureOut">
              <a:rPr lang="ru-RU" altLang="ru-RU"/>
              <a:pPr>
                <a:defRPr/>
              </a:pPr>
              <a:t>26.09.2023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906C03-08B3-4496-B4CA-DA84B45B0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87FB279-E733-46D3-89D7-DCC38A345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8017052-09B2-4B14-8A97-30E5995666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B72A676-4DD9-4A35-9B2B-EB3A3A220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FB762F-F52C-4AEE-97AC-7525237F8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171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EB4C2D1-A7ED-4215-BC0F-E6CD4376E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432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46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386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CD22B-6793-4BB1-A8C8-5BA9DD2EF506}" type="datetime1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0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17A108-8817-41D8-968A-CFA7E68A9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2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40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976C511-1A4A-46D0-B55C-A5173594A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94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4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7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6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3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25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BB66E5B-B473-4DA7-A776-C2808C11F6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75AA3F7C-F5A6-4E5E-B392-CB3FC3FCB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C91089E3-860E-4ADF-A9D7-FFFB0B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43" r:id="rId3"/>
    <p:sldLayoutId id="2147483855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gif"/><Relationship Id="rId4" Type="http://schemas.openxmlformats.org/officeDocument/2006/relationships/hyperlink" Target="https://vk.com/obrazovanie1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hyperlink" Target="https://catalog.arppsoft.ru/product/619449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brazovanie.1c.ru/events/2023-09-21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" TargetMode="External"/><Relationship Id="rId7" Type="http://schemas.openxmlformats.org/officeDocument/2006/relationships/hyperlink" Target="https://dzen.ru/video" TargetMode="External"/><Relationship Id="rId2" Type="http://schemas.openxmlformats.org/officeDocument/2006/relationships/hyperlink" Target="https://obzortelefonov.ru/otlichiya-videorolika-ot-videoklipa-kak-ponyat-raznitsu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y.mail.ru/video" TargetMode="External"/><Relationship Id="rId5" Type="http://schemas.openxmlformats.org/officeDocument/2006/relationships/hyperlink" Target="https://vk.com/video" TargetMode="External"/><Relationship Id="rId4" Type="http://schemas.openxmlformats.org/officeDocument/2006/relationships/hyperlink" Target="https://rutube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" TargetMode="External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s://vk.com/vide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box.ru/media/" TargetMode="External"/><Relationship Id="rId2" Type="http://schemas.openxmlformats.org/officeDocument/2006/relationships/hyperlink" Target="https://www.theguardian.com/media/2004/feb/12/broadcasting.digitalmedi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5D99C543-3654-48E1-9AC5-21E7E17B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517290"/>
            <a:ext cx="6119813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 err="1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Лонгриды</a:t>
            </a: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, подкасты, видеоролики: </a:t>
            </a:r>
            <a:b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как создавать необычные формы </a:t>
            </a:r>
            <a:b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учебного контента </a:t>
            </a:r>
            <a:b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в системе "1С:Образование"</a:t>
            </a:r>
          </a:p>
        </p:txBody>
      </p:sp>
      <p:sp>
        <p:nvSpPr>
          <p:cNvPr id="6149" name="Прямоугольник 8">
            <a:extLst>
              <a:ext uri="{FF2B5EF4-FFF2-40B4-BE49-F238E27FC236}">
                <a16:creationId xmlns:a16="http://schemas.microsoft.com/office/drawing/2014/main" id="{4097DEBB-74B6-47C7-8F8C-562C2CBD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221088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063CA0D2-676D-4E81-9665-47999245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589588"/>
            <a:ext cx="4032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Татьяна Чернецкая, ведущий методист, </a:t>
            </a:r>
            <a:r>
              <a:rPr lang="ru-RU" altLang="ru-RU" sz="1600" dirty="0" err="1">
                <a:solidFill>
                  <a:srgbClr val="1C1C1C"/>
                </a:solidFill>
              </a:rPr>
              <a:t>к.п.н</a:t>
            </a:r>
            <a:r>
              <a:rPr lang="ru-RU" altLang="ru-RU" sz="1600" dirty="0">
                <a:solidFill>
                  <a:srgbClr val="1C1C1C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332656"/>
            <a:ext cx="9410700" cy="1081087"/>
          </a:xfrm>
        </p:spPr>
        <p:txBody>
          <a:bodyPr/>
          <a:lstStyle/>
          <a:p>
            <a:r>
              <a:rPr lang="ru-RU" kern="1200" dirty="0"/>
              <a:t>Необычные формы учебных материалов: </a:t>
            </a:r>
            <a:r>
              <a:rPr lang="ru-RU" kern="1200" dirty="0" err="1"/>
              <a:t>лонгрид</a:t>
            </a:r>
            <a:endParaRPr lang="ru-RU" kern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Лонгрид</a:t>
            </a:r>
            <a:r>
              <a:rPr lang="ru-RU" dirty="0"/>
              <a:t> – это длинный текст с элементами мультимедиа, который полностью раскрывает тему (от </a:t>
            </a:r>
            <a:r>
              <a:rPr lang="ru-RU" dirty="0" err="1"/>
              <a:t>англ</a:t>
            </a:r>
            <a:r>
              <a:rPr lang="ru-RU" dirty="0"/>
              <a:t>: </a:t>
            </a:r>
            <a:r>
              <a:rPr lang="ru-RU" dirty="0" err="1"/>
              <a:t>Long</a:t>
            </a:r>
            <a:r>
              <a:rPr lang="ru-RU" dirty="0"/>
              <a:t> – длинный, </a:t>
            </a:r>
            <a:r>
              <a:rPr lang="ru-RU" dirty="0" err="1"/>
              <a:t>Read</a:t>
            </a:r>
            <a:r>
              <a:rPr lang="ru-RU" dirty="0"/>
              <a:t> – чтение)</a:t>
            </a:r>
          </a:p>
          <a:p>
            <a:r>
              <a:rPr lang="ru-RU" dirty="0" err="1"/>
              <a:t>Лонгрид</a:t>
            </a:r>
            <a:r>
              <a:rPr lang="ru-RU" dirty="0"/>
              <a:t> – замена учебника, его можно читать поэтапно, материал всегда разбит на удобные информационные блоки, легко отследить, где остановился, и продолжить чтение</a:t>
            </a:r>
          </a:p>
          <a:p>
            <a:r>
              <a:rPr lang="ru-RU" dirty="0" err="1"/>
              <a:t>Лонгрид</a:t>
            </a:r>
            <a:r>
              <a:rPr lang="ru-RU" dirty="0"/>
              <a:t> – интересный рассказ; правильно построенный </a:t>
            </a:r>
            <a:r>
              <a:rPr lang="ru-RU" dirty="0" err="1"/>
              <a:t>лонгрид</a:t>
            </a:r>
            <a:r>
              <a:rPr lang="ru-RU" dirty="0"/>
              <a:t> – не просто текст, а интересная история, приправленная стилем автора, изображениями и видео</a:t>
            </a:r>
          </a:p>
          <a:p>
            <a:r>
              <a:rPr lang="ru-RU" dirty="0" err="1"/>
              <a:t>Лонгрид</a:t>
            </a:r>
            <a:r>
              <a:rPr lang="ru-RU" dirty="0"/>
              <a:t> понятен учащемуся; учитель собрал в нем весь нужный материал и преподнес его в максимально понятном виде</a:t>
            </a:r>
          </a:p>
          <a:p>
            <a:r>
              <a:rPr lang="ru-RU" dirty="0"/>
              <a:t>Лонгрид полезен; если все сделано правильно, ученик и учитель  - ???</a:t>
            </a:r>
            <a:br>
              <a:rPr lang="ru-RU" dirty="0"/>
            </a:br>
            <a:endParaRPr lang="ru-RU" dirty="0"/>
          </a:p>
          <a:p>
            <a:pPr marL="0" indent="0" algn="r">
              <a:buNone/>
            </a:pPr>
            <a:r>
              <a:rPr lang="ru-RU" dirty="0"/>
              <a:t>По материалам  </a:t>
            </a:r>
            <a:r>
              <a:rPr lang="ru-RU" dirty="0" err="1"/>
              <a:t>OkoCRM</a:t>
            </a:r>
            <a:r>
              <a:rPr lang="ru-RU" dirty="0"/>
              <a:t> © https://okocrm.com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0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создать </a:t>
            </a:r>
            <a:r>
              <a:rPr lang="ru-RU" dirty="0" err="1"/>
              <a:t>лонгрид</a:t>
            </a:r>
            <a:r>
              <a:rPr lang="ru-RU" dirty="0"/>
              <a:t> в системе «1С:Образование»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2130124"/>
            <a:ext cx="4734644" cy="3168650"/>
          </a:xfrm>
        </p:spPr>
        <p:txBody>
          <a:bodyPr/>
          <a:lstStyle/>
          <a:p>
            <a:r>
              <a:rPr lang="ru-RU" dirty="0"/>
              <a:t>Используем в «Портфеле» – «Мои ресурсы» инструмент «Создать страницу»</a:t>
            </a:r>
          </a:p>
          <a:p>
            <a:r>
              <a:rPr lang="ru-RU" dirty="0"/>
              <a:t>Размещаем на странице текст, изображения, аудио и видео</a:t>
            </a:r>
          </a:p>
          <a:p>
            <a:r>
              <a:rPr lang="ru-RU" dirty="0"/>
              <a:t>Используем инструменты форматирования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971733"/>
            <a:ext cx="4387723" cy="29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196752"/>
            <a:ext cx="2854821" cy="18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212976"/>
            <a:ext cx="653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2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9410700" cy="1081087"/>
          </a:xfrm>
        </p:spPr>
        <p:txBody>
          <a:bodyPr>
            <a:normAutofit/>
          </a:bodyPr>
          <a:lstStyle/>
          <a:p>
            <a:r>
              <a:rPr lang="ru-RU" kern="1200" dirty="0"/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686683"/>
            <a:ext cx="4753459" cy="4556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80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332656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kern="1200" dirty="0"/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404664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kern="1200" dirty="0"/>
              <a:t>Новая механика получения сертификатов</a:t>
            </a:r>
            <a:br>
              <a:rPr lang="ru-RU" altLang="ru-RU" kern="1200" dirty="0"/>
            </a:br>
            <a:r>
              <a:rPr lang="ru-RU" altLang="ru-RU" kern="1200" dirty="0"/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14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5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5AF599-65F5-40A6-B36F-5B8EC58D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17411" name="Текст 4">
            <a:extLst>
              <a:ext uri="{FF2B5EF4-FFF2-40B4-BE49-F238E27FC236}">
                <a16:creationId xmlns:a16="http://schemas.microsoft.com/office/drawing/2014/main" id="{21A9207C-CAE2-489E-BD3A-05068BA16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-52"/>
              </a:rPr>
              <a:t>Татьяна Чернецкая, </a:t>
            </a:r>
            <a:r>
              <a:rPr lang="en-US" altLang="ru-RU" dirty="0">
                <a:latin typeface="Futura PT Demi" panose="020B0604020202020204" charset="-52"/>
              </a:rPr>
              <a:t>obr@1c.ru</a:t>
            </a:r>
            <a:endParaRPr lang="ru-RU" altLang="ru-RU" dirty="0">
              <a:latin typeface="Futura PT Demi" panose="020B060402020202020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2125254" y="548680"/>
            <a:ext cx="1006674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0" dirty="0">
                <a:solidFill>
                  <a:schemeClr val="tx2"/>
                </a:solidFill>
                <a:latin typeface="Futura PT Demi" panose="020B0702020204020303" pitchFamily="34" charset="0"/>
              </a:rPr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247702" y="1853399"/>
            <a:ext cx="6591391" cy="35786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ru-RU" altLang="ru-RU" sz="2400" dirty="0">
                <a:latin typeface="Futura PT Demi" panose="020B0604020202020204" charset="-52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 dirty="0">
                <a:solidFill>
                  <a:srgbClr val="0563C1"/>
                </a:solidFill>
                <a:latin typeface="Futura PT Demi" panose="020B0604020202020204" charset="-52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1700232"/>
            <a:ext cx="4735382" cy="38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5155" y="116632"/>
            <a:ext cx="9410700" cy="1081087"/>
          </a:xfrm>
        </p:spPr>
        <p:txBody>
          <a:bodyPr>
            <a:normAutofit/>
          </a:bodyPr>
          <a:lstStyle/>
          <a:p>
            <a:r>
              <a:rPr lang="ru-RU" altLang="ru-RU" kern="1200" dirty="0"/>
              <a:t>Цифровая библиотека системы «1С:Образования»</a:t>
            </a:r>
          </a:p>
        </p:txBody>
      </p:sp>
      <p:pic>
        <p:nvPicPr>
          <p:cNvPr id="5" name="Picture 2" descr="C:\Documents and Settings\Chernetskaya_T\Application Data\1C\Файлы\ДокументооборотКОРП\Чернецкая Татьяна Александровна 63b9284c-7f2d-11e1-9321-e61f135f2c6f\Cover_Obr.jpg">
            <a:extLst>
              <a:ext uri="{FF2B5EF4-FFF2-40B4-BE49-F238E27FC236}">
                <a16:creationId xmlns:a16="http://schemas.microsoft.com/office/drawing/2014/main" id="{5251CBB0-3FCF-4044-888F-902CF199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636" y="1495094"/>
            <a:ext cx="3866401" cy="3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E6DB7C2-EB09-4567-A4C5-995AEA1B9D4A}"/>
              </a:ext>
            </a:extLst>
          </p:cNvPr>
          <p:cNvSpPr txBox="1">
            <a:spLocks noChangeArrowheads="1"/>
          </p:cNvSpPr>
          <p:nvPr/>
        </p:nvSpPr>
        <p:spPr>
          <a:xfrm>
            <a:off x="5102269" y="1916832"/>
            <a:ext cx="6744948" cy="41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C00000"/>
              </a:buClr>
            </a:pPr>
            <a:r>
              <a:rPr lang="ru-RU" dirty="0">
                <a:latin typeface="Futura PT Demi" panose="020B0604020202020204" charset="-52"/>
              </a:rPr>
              <a:t>Алгебра, геометрия, информатика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>
                <a:latin typeface="Futura PT Demi" panose="020B0604020202020204" charset="-52"/>
              </a:rPr>
              <a:t>Русский язык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>
                <a:latin typeface="Futura PT Demi" panose="020B0604020202020204" charset="-52"/>
              </a:rPr>
              <a:t>Физика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>
                <a:latin typeface="Futura PT Demi" panose="020B0604020202020204" charset="-52"/>
              </a:rPr>
              <a:t>Химия, биология, география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>
                <a:latin typeface="Futura PT Demi" panose="020B0604020202020204" charset="-52"/>
              </a:rPr>
              <a:t>История, экономика, обществознание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>
                <a:latin typeface="Futura PT Demi" panose="020B0604020202020204" charset="-52"/>
              </a:rPr>
              <a:t>Состав библиотеки постоянно пополняется и расширяется</a:t>
            </a:r>
          </a:p>
          <a:p>
            <a:pPr marL="342900" lvl="1" indent="-342900"/>
            <a:endParaRPr lang="ru-RU" dirty="0"/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4A85E-871B-40ED-8C6F-F3FA552A26E4}"/>
              </a:ext>
            </a:extLst>
          </p:cNvPr>
          <p:cNvSpPr txBox="1"/>
          <p:nvPr/>
        </p:nvSpPr>
        <p:spPr>
          <a:xfrm>
            <a:off x="1054998" y="5362905"/>
            <a:ext cx="1053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Futura PT Demi" panose="020B0604020202020204" charset="-52"/>
              </a:rPr>
              <a:t>Выпущены издательством «1С-Паблишинг», выпускающим пособия, допущенные к использованию при реализации основных образовательных программ </a:t>
            </a:r>
            <a:br>
              <a:rPr lang="ru-RU" altLang="ru-RU" dirty="0">
                <a:latin typeface="Futura PT Demi" panose="020B0604020202020204" charset="-52"/>
              </a:rPr>
            </a:br>
            <a:r>
              <a:rPr lang="ru-RU" altLang="ru-RU" dirty="0">
                <a:latin typeface="Futura PT Demi" panose="020B0604020202020204" charset="-52"/>
              </a:rPr>
              <a:t>(приказ Минобрнауки РФ №699 от 09.06.16, ст.18 №273-ФЗ)</a:t>
            </a:r>
            <a:endParaRPr lang="en-US" altLang="ru-RU" dirty="0"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7877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476672"/>
            <a:ext cx="8001255" cy="565178"/>
          </a:xfrm>
        </p:spPr>
        <p:txBody>
          <a:bodyPr>
            <a:noAutofit/>
          </a:bodyPr>
          <a:lstStyle/>
          <a:p>
            <a:r>
              <a:rPr lang="ru-RU" kern="1200" dirty="0"/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840252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лекции,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0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4746" y="191183"/>
            <a:ext cx="9410700" cy="1081087"/>
          </a:xfrm>
        </p:spPr>
        <p:txBody>
          <a:bodyPr>
            <a:normAutofit/>
          </a:bodyPr>
          <a:lstStyle/>
          <a:p>
            <a:r>
              <a:rPr lang="ru-RU" altLang="ru-RU" kern="1200" dirty="0"/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335361" y="1412776"/>
            <a:ext cx="6264695" cy="5445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Иллюстрированные тексты (</a:t>
            </a:r>
            <a:r>
              <a:rPr lang="en-US" altLang="ru-RU" sz="2300" dirty="0">
                <a:latin typeface="Futura PT Demi" panose="020B0604020202020204" charset="-52"/>
              </a:rPr>
              <a:t>html-</a:t>
            </a:r>
            <a:r>
              <a:rPr lang="ru-RU" altLang="ru-RU" sz="2300" dirty="0">
                <a:latin typeface="Futura PT Demi" panose="020B0604020202020204" charset="-52"/>
              </a:rPr>
              <a:t>страницы)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Медиафайлы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Тестовые задания с автоматической проверкой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Творческие задания с ручной проверкой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Учебные материалы различного дидактического назначения: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Обучающие задания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Тренажеры, в том числе пошаговые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Лабораторные и практические работы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Контрольные тесты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Структурированные учебные курсы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300" dirty="0">
                <a:latin typeface="Futura PT Demi" panose="020B0604020202020204" charset="-52"/>
              </a:rPr>
              <a:t>Подробнее см в видеозаписи </a:t>
            </a:r>
            <a:r>
              <a:rPr lang="ru-RU" altLang="ru-RU" sz="2300" dirty="0" err="1">
                <a:latin typeface="Futura PT Demi" panose="020B0604020202020204" charset="-52"/>
              </a:rPr>
              <a:t>вебинара</a:t>
            </a:r>
            <a:r>
              <a:rPr lang="ru-RU" altLang="ru-RU" sz="2300" dirty="0">
                <a:latin typeface="Futura PT Demi" panose="020B0604020202020204" charset="-52"/>
              </a:rPr>
              <a:t> от 21.09.23</a:t>
            </a:r>
            <a:br>
              <a:rPr lang="ru-RU" altLang="ru-RU" sz="2300" dirty="0">
                <a:latin typeface="Futura PT Demi" panose="020B0604020202020204" charset="-52"/>
              </a:rPr>
            </a:br>
            <a:r>
              <a:rPr lang="en-US" altLang="ru-RU" sz="2300" dirty="0">
                <a:latin typeface="Futura PT Demi" panose="020B0604020202020204" charset="-52"/>
                <a:hlinkClick r:id="rId2"/>
              </a:rPr>
              <a:t>https://obrazovanie.1c.ru/events/2023-09-21/</a:t>
            </a:r>
            <a:r>
              <a:rPr lang="ru-RU" altLang="ru-RU" sz="2300" dirty="0">
                <a:latin typeface="Futura PT Demi" panose="020B0604020202020204" charset="-52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268760"/>
            <a:ext cx="4556175" cy="463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37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332656"/>
            <a:ext cx="9410700" cy="1081087"/>
          </a:xfrm>
        </p:spPr>
        <p:txBody>
          <a:bodyPr/>
          <a:lstStyle/>
          <a:p>
            <a:r>
              <a:rPr lang="ru-RU" kern="1200" dirty="0"/>
              <a:t>Необычные формы учебных материалов: видеоролики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556792"/>
            <a:ext cx="11569700" cy="2448272"/>
          </a:xfrm>
        </p:spPr>
        <p:txBody>
          <a:bodyPr/>
          <a:lstStyle/>
          <a:p>
            <a:r>
              <a:rPr lang="ru-RU" dirty="0"/>
              <a:t>Видеоролик — это видеофрагмент от нескольких секунд до нескольких минут, и его главная задача состоит в передаче информации в </a:t>
            </a:r>
            <a:r>
              <a:rPr lang="ru-RU" dirty="0" err="1"/>
              <a:t>видеоформате</a:t>
            </a:r>
            <a:endParaRPr lang="ru-RU" dirty="0"/>
          </a:p>
          <a:p>
            <a:r>
              <a:rPr lang="ru-RU" dirty="0"/>
              <a:t>Видеоролик — прекрасный инструмент для передачи информации и воздействия на аудиторию; обладает высокой эффективностью благодаря возможности визуального и звукового воздействия на зрителя  </a:t>
            </a:r>
          </a:p>
          <a:p>
            <a:pPr marL="0" indent="0" algn="r">
              <a:buNone/>
            </a:pPr>
            <a:r>
              <a:rPr lang="ru-RU" dirty="0"/>
              <a:t>По материалам: </a:t>
            </a:r>
            <a:r>
              <a:rPr lang="ru-RU" dirty="0">
                <a:hlinkClick r:id="rId2"/>
              </a:rPr>
              <a:t>https://obzortelefonov.ru/otlichiya-videorolika-ot-videoklipa-kak-ponyat-raznitsu.html</a:t>
            </a:r>
            <a:endParaRPr lang="ru-RU" dirty="0"/>
          </a:p>
          <a:p>
            <a:r>
              <a:rPr lang="ru-RU" dirty="0" err="1"/>
              <a:t>Видеохостинг</a:t>
            </a:r>
            <a:r>
              <a:rPr lang="ru-RU" dirty="0"/>
              <a:t> - веб-сервис, позволяющий загружать и просматривать видео в браузере, например, через специальный проигрыватель; например: </a:t>
            </a:r>
          </a:p>
          <a:p>
            <a:pPr lvl="1"/>
            <a:r>
              <a:rPr lang="en-US" dirty="0"/>
              <a:t>YouTube</a:t>
            </a:r>
            <a:r>
              <a:rPr lang="ru-RU" dirty="0"/>
              <a:t> </a:t>
            </a:r>
            <a:r>
              <a:rPr lang="en-US" dirty="0">
                <a:hlinkClick r:id="rId3"/>
              </a:rPr>
              <a:t>https://www.youtube.com/</a:t>
            </a:r>
            <a:r>
              <a:rPr lang="ru-RU" dirty="0"/>
              <a:t> </a:t>
            </a:r>
            <a:endParaRPr lang="en-US" dirty="0"/>
          </a:p>
          <a:p>
            <a:pPr lvl="1"/>
            <a:r>
              <a:rPr lang="ru-RU" dirty="0"/>
              <a:t> </a:t>
            </a:r>
            <a:r>
              <a:rPr lang="en-US" dirty="0" err="1"/>
              <a:t>RuTube</a:t>
            </a:r>
            <a:r>
              <a:rPr lang="ru-RU" dirty="0"/>
              <a:t> </a:t>
            </a:r>
            <a:r>
              <a:rPr lang="en-US" dirty="0">
                <a:hlinkClick r:id="rId4"/>
              </a:rPr>
              <a:t>https://rutube.ru/</a:t>
            </a:r>
            <a:r>
              <a:rPr lang="ru-RU" dirty="0"/>
              <a:t> </a:t>
            </a:r>
            <a:endParaRPr lang="en-US" dirty="0"/>
          </a:p>
          <a:p>
            <a:pPr lvl="1"/>
            <a:r>
              <a:rPr lang="en-US" dirty="0"/>
              <a:t>VK </a:t>
            </a:r>
            <a:r>
              <a:rPr lang="ru-RU" dirty="0"/>
              <a:t>Видео </a:t>
            </a:r>
            <a:r>
              <a:rPr lang="en-US" dirty="0">
                <a:hlinkClick r:id="rId5"/>
              </a:rPr>
              <a:t>https://vk.com/video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Видео@</a:t>
            </a:r>
            <a:r>
              <a:rPr lang="en-US" dirty="0" err="1"/>
              <a:t>Mail.Ru</a:t>
            </a:r>
            <a:r>
              <a:rPr lang="ru-RU" dirty="0"/>
              <a:t> </a:t>
            </a:r>
            <a:r>
              <a:rPr lang="en-US" dirty="0">
                <a:hlinkClick r:id="rId6"/>
              </a:rPr>
              <a:t>https://my.mail.ru/video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Дзен Видео </a:t>
            </a:r>
            <a:r>
              <a:rPr lang="en-US" dirty="0">
                <a:hlinkClick r:id="rId7"/>
              </a:rPr>
              <a:t>https://dzen.ru/video</a:t>
            </a:r>
            <a:r>
              <a:rPr lang="ru-RU" dirty="0"/>
              <a:t> 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81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9410700" cy="1081087"/>
          </a:xfrm>
        </p:spPr>
        <p:txBody>
          <a:bodyPr/>
          <a:lstStyle/>
          <a:p>
            <a:r>
              <a:rPr lang="ru-RU" dirty="0"/>
              <a:t>Как разместить видеоролик в системе «1С:Образование»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8" y="1700213"/>
            <a:ext cx="6672758" cy="3168650"/>
          </a:xfrm>
        </p:spPr>
        <p:txBody>
          <a:bodyPr/>
          <a:lstStyle/>
          <a:p>
            <a:r>
              <a:rPr lang="ru-RU" dirty="0"/>
              <a:t>Можно загрузить сам ролик в систему, НО: объем загружаемых файлов до 5 Мб</a:t>
            </a:r>
          </a:p>
          <a:p>
            <a:r>
              <a:rPr lang="ru-RU" dirty="0"/>
              <a:t>Лучше: разместить видеоматериал на каком-либо </a:t>
            </a:r>
            <a:r>
              <a:rPr lang="ru-RU" dirty="0" err="1"/>
              <a:t>видеохостинге</a:t>
            </a:r>
            <a:endParaRPr lang="ru-RU" dirty="0"/>
          </a:p>
          <a:p>
            <a:r>
              <a:rPr lang="ru-RU" dirty="0"/>
              <a:t>Разместить ссылку на видеоматериал в системе «1С:Образование»</a:t>
            </a:r>
          </a:p>
          <a:p>
            <a:r>
              <a:rPr lang="ru-RU" dirty="0"/>
              <a:t>Прямо сейчас: удобная интеграция с </a:t>
            </a:r>
            <a:r>
              <a:rPr lang="ru-RU" dirty="0" err="1"/>
              <a:t>видехостингом</a:t>
            </a:r>
            <a:r>
              <a:rPr lang="ru-RU" dirty="0"/>
              <a:t> </a:t>
            </a:r>
            <a:r>
              <a:rPr lang="en-US" dirty="0"/>
              <a:t>YouTube</a:t>
            </a:r>
            <a:r>
              <a:rPr lang="ru-RU" dirty="0"/>
              <a:t> </a:t>
            </a:r>
            <a:r>
              <a:rPr lang="en-US" dirty="0">
                <a:hlinkClick r:id="rId2"/>
              </a:rPr>
              <a:t>https://www.youtube.com/</a:t>
            </a:r>
            <a:r>
              <a:rPr lang="ru-RU" dirty="0"/>
              <a:t> </a:t>
            </a:r>
          </a:p>
          <a:p>
            <a:r>
              <a:rPr lang="ru-RU" dirty="0"/>
              <a:t>Скоро: удобная интеграция с </a:t>
            </a:r>
            <a:r>
              <a:rPr lang="ru-RU" dirty="0" err="1"/>
              <a:t>видеохостингами</a:t>
            </a:r>
            <a:endParaRPr lang="en-US" dirty="0"/>
          </a:p>
          <a:p>
            <a:pPr lvl="1"/>
            <a:r>
              <a:rPr lang="ru-RU" dirty="0"/>
              <a:t> </a:t>
            </a:r>
            <a:r>
              <a:rPr lang="en-US" dirty="0" err="1"/>
              <a:t>RuTube</a:t>
            </a:r>
            <a:r>
              <a:rPr lang="ru-RU" dirty="0"/>
              <a:t> </a:t>
            </a:r>
            <a:r>
              <a:rPr lang="en-US" dirty="0">
                <a:hlinkClick r:id="rId3"/>
              </a:rPr>
              <a:t>https://rutube.ru/</a:t>
            </a:r>
            <a:r>
              <a:rPr lang="ru-RU" dirty="0"/>
              <a:t> </a:t>
            </a:r>
            <a:endParaRPr lang="en-US" dirty="0"/>
          </a:p>
          <a:p>
            <a:pPr lvl="1"/>
            <a:r>
              <a:rPr lang="en-US" dirty="0"/>
              <a:t>VK </a:t>
            </a:r>
            <a:r>
              <a:rPr lang="ru-RU" dirty="0"/>
              <a:t>Видео </a:t>
            </a:r>
            <a:r>
              <a:rPr lang="en-US" dirty="0">
                <a:hlinkClick r:id="rId4"/>
              </a:rPr>
              <a:t>https://vk.com/video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88" y="2132856"/>
            <a:ext cx="519711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24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60648"/>
            <a:ext cx="9410700" cy="1081087"/>
          </a:xfrm>
        </p:spPr>
        <p:txBody>
          <a:bodyPr/>
          <a:lstStyle/>
          <a:p>
            <a:r>
              <a:rPr lang="ru-RU" kern="1200" dirty="0"/>
              <a:t>Необычные формы учебных материалов: подкаст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844824"/>
            <a:ext cx="11569700" cy="3168650"/>
          </a:xfrm>
        </p:spPr>
        <p:txBody>
          <a:bodyPr/>
          <a:lstStyle/>
          <a:p>
            <a:r>
              <a:rPr lang="ru-RU" dirty="0"/>
              <a:t>Подкасты — это разговорные аудиозаписи, которые пришли на смену радио</a:t>
            </a:r>
          </a:p>
          <a:p>
            <a:r>
              <a:rPr lang="ru-RU" dirty="0"/>
              <a:t>Термин «подкаст» впервые использовал британский журналист Бен </a:t>
            </a:r>
            <a:r>
              <a:rPr lang="ru-RU" dirty="0" err="1"/>
              <a:t>Хаммерсли</a:t>
            </a:r>
            <a:r>
              <a:rPr lang="ru-RU" dirty="0"/>
              <a:t> в статье «</a:t>
            </a:r>
            <a:r>
              <a:rPr lang="ru-RU" u="sng" dirty="0">
                <a:hlinkClick r:id="rId2"/>
              </a:rPr>
              <a:t>Звуковая революция</a:t>
            </a:r>
            <a:r>
              <a:rPr lang="ru-RU" dirty="0"/>
              <a:t>» в 2004 году, соединив слова </a:t>
            </a:r>
            <a:r>
              <a:rPr lang="ru-RU" dirty="0" err="1"/>
              <a:t>broadcasting</a:t>
            </a:r>
            <a:r>
              <a:rPr lang="ru-RU" dirty="0"/>
              <a:t> (вещание) и </a:t>
            </a:r>
            <a:r>
              <a:rPr lang="ru-RU" dirty="0" err="1"/>
              <a:t>iPod</a:t>
            </a:r>
            <a:r>
              <a:rPr lang="ru-RU" dirty="0"/>
              <a:t> в слово </a:t>
            </a:r>
            <a:r>
              <a:rPr lang="ru-RU" dirty="0" err="1"/>
              <a:t>podcasting</a:t>
            </a:r>
            <a:r>
              <a:rPr lang="ru-RU" dirty="0"/>
              <a:t>; со временем </a:t>
            </a:r>
            <a:r>
              <a:rPr lang="ru-RU" dirty="0" err="1"/>
              <a:t>подкастингом</a:t>
            </a:r>
            <a:r>
              <a:rPr lang="ru-RU" dirty="0"/>
              <a:t> стали называть сферу </a:t>
            </a:r>
            <a:r>
              <a:rPr lang="ru-RU" dirty="0" err="1"/>
              <a:t>аудиоконтента</a:t>
            </a:r>
            <a:r>
              <a:rPr lang="ru-RU" dirty="0"/>
              <a:t>, а подкастами — </a:t>
            </a:r>
            <a:r>
              <a:rPr lang="ru-RU" dirty="0" err="1"/>
              <a:t>аудиовыпуски</a:t>
            </a:r>
            <a:endParaRPr lang="ru-RU" dirty="0"/>
          </a:p>
          <a:p>
            <a:r>
              <a:rPr lang="ru-RU" dirty="0"/>
              <a:t>Подкаст удобен; можно слушать в дороге или занимаясь каким-то делом</a:t>
            </a:r>
          </a:p>
          <a:p>
            <a:r>
              <a:rPr lang="ru-RU" dirty="0"/>
              <a:t>Подкаст доступен: небольшой по продолжительности аудио-фрагмент, содержание изложено кратко, ярко и </a:t>
            </a:r>
            <a:r>
              <a:rPr lang="ru-RU" dirty="0" err="1"/>
              <a:t>понятня</a:t>
            </a:r>
            <a:endParaRPr lang="ru-RU" dirty="0"/>
          </a:p>
          <a:p>
            <a:r>
              <a:rPr lang="ru-RU" dirty="0"/>
              <a:t>Учебный подкаст – монолог учителя или диалог учителя и ученика на тему какого либо учебного предмета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pPr marL="0" indent="0" algn="r">
              <a:buNone/>
            </a:pPr>
            <a:r>
              <a:rPr lang="ru-RU" dirty="0"/>
              <a:t>По материалам  </a:t>
            </a:r>
            <a:r>
              <a:rPr lang="en-US" dirty="0">
                <a:hlinkClick r:id="rId3"/>
              </a:rPr>
              <a:t>https://skillbox.ru/media/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30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9410700" cy="1081087"/>
          </a:xfrm>
        </p:spPr>
        <p:txBody>
          <a:bodyPr/>
          <a:lstStyle/>
          <a:p>
            <a:r>
              <a:rPr lang="ru-RU" dirty="0"/>
              <a:t>Как организовать подкаст в системе «1С:Образование»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988840"/>
            <a:ext cx="4872558" cy="3168650"/>
          </a:xfrm>
        </p:spPr>
        <p:txBody>
          <a:bodyPr/>
          <a:lstStyle/>
          <a:p>
            <a:r>
              <a:rPr lang="ru-RU" dirty="0"/>
              <a:t>Записываем или скачиваем интересный </a:t>
            </a:r>
            <a:r>
              <a:rPr lang="ru-RU" dirty="0" err="1"/>
              <a:t>аудиоконтент</a:t>
            </a:r>
            <a:r>
              <a:rPr lang="ru-RU" dirty="0"/>
              <a:t> (размер файла – до 5 Мб, если больше – делим на части)</a:t>
            </a:r>
          </a:p>
          <a:p>
            <a:r>
              <a:rPr lang="ru-RU" dirty="0"/>
              <a:t>Подбираем иллюстрации</a:t>
            </a:r>
          </a:p>
          <a:p>
            <a:r>
              <a:rPr lang="ru-RU" dirty="0"/>
              <a:t>Создаем обложку и страницы с иллюстрациями и </a:t>
            </a:r>
            <a:r>
              <a:rPr lang="ru-RU" dirty="0" err="1"/>
              <a:t>аудиофрагментами</a:t>
            </a:r>
            <a:endParaRPr lang="ru-RU" dirty="0"/>
          </a:p>
          <a:p>
            <a:r>
              <a:rPr lang="ru-RU" dirty="0"/>
              <a:t>Собираем страницы в подборку (кнопка «Добавить тест»)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15" y="1645542"/>
            <a:ext cx="646393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3204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23660</TotalTime>
  <Words>1040</Words>
  <Application>Microsoft Office PowerPoint</Application>
  <PresentationFormat>Широкоэкранный</PresentationFormat>
  <Paragraphs>105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Futura PT Demi</vt:lpstr>
      <vt:lpstr>Специальное оформление</vt:lpstr>
      <vt:lpstr>Презентация PowerPoint</vt:lpstr>
      <vt:lpstr>Презентация PowerPoint</vt:lpstr>
      <vt:lpstr>Цифровая библиотека системы «1С:Образования»</vt:lpstr>
      <vt:lpstr>Типы электронных ресурсов в составе цифровой библиотеки «1С:Образование»</vt:lpstr>
      <vt:lpstr>Какие учебные материалы можно создавать в системе «1С:Образование»?</vt:lpstr>
      <vt:lpstr>Необычные формы учебных материалов: видеоролики</vt:lpstr>
      <vt:lpstr>Как разместить видеоролик в системе «1С:Образование»</vt:lpstr>
      <vt:lpstr>Необычные формы учебных материалов: подкаст</vt:lpstr>
      <vt:lpstr>Как организовать подкаст в системе «1С:Образование»</vt:lpstr>
      <vt:lpstr>Необычные формы учебных материалов: лонгрид</vt:lpstr>
      <vt:lpstr>Как создать лонгрид в системе «1С:Образование»</vt:lpstr>
      <vt:lpstr>Актуальная информация о системе «1С:Образование» – в  видеоматериалах на сайте!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588</cp:revision>
  <dcterms:created xsi:type="dcterms:W3CDTF">2015-09-09T08:16:26Z</dcterms:created>
  <dcterms:modified xsi:type="dcterms:W3CDTF">2023-09-26T14:34:31Z</dcterms:modified>
</cp:coreProperties>
</file>