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1076" r:id="rId3"/>
    <p:sldId id="1080" r:id="rId4"/>
    <p:sldId id="356" r:id="rId5"/>
    <p:sldId id="461" r:id="rId6"/>
    <p:sldId id="1081" r:id="rId7"/>
    <p:sldId id="1079" r:id="rId8"/>
    <p:sldId id="1084" r:id="rId9"/>
    <p:sldId id="1085" r:id="rId10"/>
    <p:sldId id="1078" r:id="rId11"/>
    <p:sldId id="278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154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r>
            <a:rPr lang="ru-RU" dirty="0"/>
            <a:t>Результаты учебной деятельности:</a:t>
          </a:r>
        </a:p>
        <a:p>
          <a:r>
            <a:rPr lang="ru-RU" dirty="0"/>
            <a:t>Даты и темы занятий</a:t>
          </a:r>
        </a:p>
        <a:p>
          <a:r>
            <a:rPr lang="ru-RU" dirty="0"/>
            <a:t>Домашние задания </a:t>
          </a:r>
        </a:p>
        <a:p>
          <a:r>
            <a:rPr lang="ru-RU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Данные об организации учебного процесса: </a:t>
          </a:r>
        </a:p>
        <a:p>
          <a:r>
            <a:rPr lang="ru-RU" dirty="0"/>
            <a:t>Списки пользователей</a:t>
          </a:r>
        </a:p>
        <a:p>
          <a:r>
            <a:rPr lang="ru-RU" dirty="0"/>
            <a:t>Кураторство </a:t>
          </a:r>
        </a:p>
        <a:p>
          <a:r>
            <a:rPr lang="ru-RU" dirty="0"/>
            <a:t>Учебные периоды</a:t>
          </a:r>
        </a:p>
        <a:p>
          <a:r>
            <a:rPr lang="ru-RU" dirty="0"/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/>
      <dgm:spPr>
        <a:solidFill>
          <a:srgbClr val="00553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0CD3A821-0B35-4055-899E-E5A20DFE5291}" type="presOf" srcId="{3C884965-392D-4968-B3B8-8017ACFC185A}" destId="{18E753B9-2AEE-41E9-A63E-E7FDD6B2EB7A}" srcOrd="1" destOrd="0" presId="urn:microsoft.com/office/officeart/2009/layout/ReverseList"/>
    <dgm:cxn modelId="{1549E36A-851E-45E6-AA23-FDD615EAAA4B}" type="presOf" srcId="{DC486853-53E5-456C-B0C6-906684654E81}" destId="{2C2D532D-72CF-472B-ADA5-1ECF9633C0C4}" srcOrd="1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9D1E47CB-3600-43BF-8A94-0325133C5005}" type="presOf" srcId="{3C884965-392D-4968-B3B8-8017ACFC185A}" destId="{79112907-CDD6-4471-8594-2BF79504EFFC}" srcOrd="0" destOrd="0" presId="urn:microsoft.com/office/officeart/2009/layout/ReverseList"/>
    <dgm:cxn modelId="{16FE85F4-7171-435A-9CA6-760680B0B7BA}" type="presOf" srcId="{DC486853-53E5-456C-B0C6-906684654E81}" destId="{5E8D787B-D7F0-4493-9700-D509D1C5447B}" srcOrd="0" destOrd="0" presId="urn:microsoft.com/office/officeart/2009/layout/ReverseList"/>
    <dgm:cxn modelId="{4319B2FB-61DF-43D7-BE3C-6C5FCE3F7E7D}" type="presOf" srcId="{6778B6F6-7AD1-4915-AFCF-CB35CE2565A7}" destId="{363D1222-8CCD-4078-940A-6DA3C6C348DA}" srcOrd="0" destOrd="0" presId="urn:microsoft.com/office/officeart/2009/layout/ReverseList"/>
    <dgm:cxn modelId="{B35551CD-269D-4DC4-B8A4-7127E698E8D2}" type="presParOf" srcId="{363D1222-8CCD-4078-940A-6DA3C6C348DA}" destId="{5E8D787B-D7F0-4493-9700-D509D1C5447B}" srcOrd="0" destOrd="0" presId="urn:microsoft.com/office/officeart/2009/layout/ReverseList"/>
    <dgm:cxn modelId="{49AED84F-B5DE-42A7-837D-8E422F763353}" type="presParOf" srcId="{363D1222-8CCD-4078-940A-6DA3C6C348DA}" destId="{2C2D532D-72CF-472B-ADA5-1ECF9633C0C4}" srcOrd="1" destOrd="0" presId="urn:microsoft.com/office/officeart/2009/layout/ReverseList"/>
    <dgm:cxn modelId="{A809D0FF-5512-4BDB-85EC-E48839D2D8B8}" type="presParOf" srcId="{363D1222-8CCD-4078-940A-6DA3C6C348DA}" destId="{79112907-CDD6-4471-8594-2BF79504EFFC}" srcOrd="2" destOrd="0" presId="urn:microsoft.com/office/officeart/2009/layout/ReverseList"/>
    <dgm:cxn modelId="{0B89D225-B6E3-40D7-BA46-51499F41CD25}" type="presParOf" srcId="{363D1222-8CCD-4078-940A-6DA3C6C348DA}" destId="{18E753B9-2AEE-41E9-A63E-E7FDD6B2EB7A}" srcOrd="3" destOrd="0" presId="urn:microsoft.com/office/officeart/2009/layout/ReverseList"/>
    <dgm:cxn modelId="{95487235-0066-46A7-8B6D-C5398524721F}" type="presParOf" srcId="{363D1222-8CCD-4078-940A-6DA3C6C348DA}" destId="{7CD88C1F-111B-474F-BC77-EE831A87EA9D}" srcOrd="4" destOrd="0" presId="urn:microsoft.com/office/officeart/2009/layout/ReverseList"/>
    <dgm:cxn modelId="{349ED874-53C9-4E06-9BEF-386496F34138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317057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Результаты учебной деятельности: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Даты и темы занятий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Домашние задания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Оценки и неявки и т.д.</a:t>
          </a:r>
        </a:p>
      </dsp:txBody>
      <dsp:txXfrm rot="5400000">
        <a:off x="1985464" y="916824"/>
        <a:ext cx="1732284" cy="2802338"/>
      </dsp:txXfrm>
    </dsp:sp>
    <dsp:sp modelId="{18E753B9-2AEE-41E9-A63E-E7FDD6B2EB7A}">
      <dsp:nvSpPr>
        <dsp:cNvPr id="0" name=""/>
        <dsp:cNvSpPr/>
      </dsp:nvSpPr>
      <dsp:spPr>
        <a:xfrm rot="5400000">
          <a:off x="3220959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Данные об организации учебного процесса: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Списки пользователей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Кураторство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Учебные периоды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Журнальные страницы и т.д.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3800446" y="916824"/>
        <a:ext cx="1732284" cy="2802338"/>
      </dsp:txXfrm>
    </dsp:sp>
    <dsp:sp modelId="{7CD88C1F-111B-474F-BC77-EE831A87EA9D}">
      <dsp:nvSpPr>
        <dsp:cNvPr id="0" name=""/>
        <dsp:cNvSpPr/>
      </dsp:nvSpPr>
      <dsp:spPr>
        <a:xfrm>
          <a:off x="2806960" y="0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06960" y="2731714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quick-start/" TargetMode="External"/><Relationship Id="rId7" Type="http://schemas.openxmlformats.org/officeDocument/2006/relationships/hyperlink" Target="https://obrazovanie.1c.ru/events/2022-05-25/" TargetMode="External"/><Relationship Id="rId2" Type="http://schemas.openxmlformats.org/officeDocument/2006/relationships/hyperlink" Target="https://obrazovanie.1c.ru/education/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events/2022-03-31/" TargetMode="Externa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hyperlink" Target="https://obrazovanie.1c.ru/education/developmen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27370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Облачная система «1С:Образование» как инструмент организации дополнительного образования в колледже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2787A71-6A9F-D256-A8BB-5D87C4DC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119" y="4509691"/>
            <a:ext cx="891803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1C1C1C"/>
                </a:solidFill>
              </a:rPr>
              <a:t>Чернецкая Т. А., ведущий методист, </a:t>
            </a:r>
            <a:r>
              <a:rPr lang="ru-RU" altLang="ru-RU" sz="2400" dirty="0" err="1">
                <a:solidFill>
                  <a:srgbClr val="1C1C1C"/>
                </a:solidFill>
              </a:rPr>
              <a:t>к.п.н</a:t>
            </a:r>
            <a:r>
              <a:rPr lang="ru-RU" altLang="ru-RU" sz="2400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err="1">
                <a:solidFill>
                  <a:srgbClr val="1C1C1C"/>
                </a:solidFill>
              </a:rPr>
              <a:t>Чалова</a:t>
            </a:r>
            <a:r>
              <a:rPr lang="ru-RU" altLang="ru-RU" sz="2400" dirty="0">
                <a:solidFill>
                  <a:srgbClr val="1C1C1C"/>
                </a:solidFill>
              </a:rPr>
              <a:t> Д.М., специалист по работе с пользователями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1C1C1C"/>
                </a:solidFill>
              </a:rPr>
              <a:t>Фирма «1С»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err="1">
                <a:solidFill>
                  <a:srgbClr val="1C1C1C"/>
                </a:solidFill>
              </a:rPr>
              <a:t>Быленко</a:t>
            </a:r>
            <a:r>
              <a:rPr lang="ru-RU" altLang="ru-RU" sz="2400" dirty="0">
                <a:solidFill>
                  <a:srgbClr val="1C1C1C"/>
                </a:solidFill>
              </a:rPr>
              <a:t> М.И., преподаватель, </a:t>
            </a:r>
            <a:r>
              <a:rPr lang="ru-RU" sz="2400" dirty="0">
                <a:solidFill>
                  <a:srgbClr val="1C1C1C"/>
                </a:solidFill>
              </a:rPr>
              <a:t>ГБПОУ Краснодарского края «Армавирский техникум технологии и сервиса» </a:t>
            </a:r>
            <a:endParaRPr lang="ru-RU" altLang="ru-RU" sz="24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5ACC-3BEA-43A3-8DE1-5BA3FBB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57" y="324643"/>
            <a:ext cx="10066746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A4986-8228-4CA6-B5B6-D2E9628D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13" y="1468411"/>
            <a:ext cx="11109290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Экскурсия по системе «1С:Образование» </a:t>
            </a:r>
            <a:r>
              <a:rPr lang="en-US" dirty="0">
                <a:hlinkClick r:id="rId2"/>
              </a:rPr>
              <a:t>https://obrazovanie.1c.ru/education/tour/</a:t>
            </a:r>
            <a:r>
              <a:rPr lang="ru-RU" dirty="0"/>
              <a:t> </a:t>
            </a:r>
          </a:p>
          <a:p>
            <a:r>
              <a:rPr lang="ru-RU" dirty="0"/>
              <a:t>«Быстрый старт» </a:t>
            </a:r>
            <a:r>
              <a:rPr lang="en-US" dirty="0">
                <a:hlinkClick r:id="rId3"/>
              </a:rPr>
              <a:t>https://obrazovanie.1c.ru/education/quick-start/</a:t>
            </a:r>
            <a:r>
              <a:rPr lang="ru-RU" dirty="0"/>
              <a:t> </a:t>
            </a:r>
          </a:p>
          <a:p>
            <a:r>
              <a:rPr lang="ru-RU" dirty="0"/>
              <a:t>Создание авторских учебных материалов </a:t>
            </a:r>
            <a:r>
              <a:rPr lang="en-US" dirty="0">
                <a:hlinkClick r:id="rId4"/>
              </a:rPr>
              <a:t>https://obrazovanie.1c.ru/education/development/</a:t>
            </a:r>
            <a:r>
              <a:rPr lang="ru-RU" dirty="0"/>
              <a:t>  </a:t>
            </a:r>
          </a:p>
          <a:p>
            <a:r>
              <a:rPr lang="ru-RU" dirty="0"/>
              <a:t>Контроль и анализ результатов учебной деятельности </a:t>
            </a:r>
            <a:r>
              <a:rPr lang="en-US" dirty="0">
                <a:hlinkClick r:id="rId5"/>
              </a:rPr>
              <a:t>https://obrazovanie.1c.ru/education/monitoring/</a:t>
            </a:r>
            <a:r>
              <a:rPr lang="ru-RU" dirty="0"/>
              <a:t> </a:t>
            </a:r>
          </a:p>
          <a:p>
            <a:r>
              <a:rPr lang="ru-RU" dirty="0"/>
              <a:t>Запись вебинара «</a:t>
            </a:r>
            <a:r>
              <a:rPr lang="ru-RU" b="1" dirty="0"/>
              <a:t>Организация учебного процесса в цифровой образовательной среде колледжа</a:t>
            </a:r>
            <a:r>
              <a:rPr lang="ru-RU" dirty="0"/>
              <a:t>» </a:t>
            </a:r>
            <a:br>
              <a:rPr lang="ru-RU" dirty="0"/>
            </a:br>
            <a:r>
              <a:rPr lang="en-US" dirty="0">
                <a:hlinkClick r:id="rId6"/>
              </a:rPr>
              <a:t>https://obrazovanie.1c.ru/events/2022-03-31/</a:t>
            </a:r>
            <a:r>
              <a:rPr lang="ru-RU" dirty="0"/>
              <a:t> </a:t>
            </a:r>
          </a:p>
          <a:p>
            <a:r>
              <a:rPr lang="ru-RU" dirty="0"/>
              <a:t>Мастер-класс конференции </a:t>
            </a:r>
            <a:r>
              <a:rPr lang="ru-RU" b="1" dirty="0"/>
              <a:t>«Преподавание ИТ в Российской Федерации»</a:t>
            </a:r>
            <a:r>
              <a:rPr lang="ru-RU" dirty="0"/>
              <a:t> </a:t>
            </a:r>
            <a:r>
              <a:rPr lang="en-US" dirty="0">
                <a:hlinkClick r:id="rId7"/>
              </a:rPr>
              <a:t>https://obrazovanie.1c.ru/events/2022-05-25/</a:t>
            </a:r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5120-11CA-4FAB-BC54-C0E73B5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755282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Circe" panose="020B0502020203020203" pitchFamily="34" charset="-52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irce" panose="020B0502020203020203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irce" panose="020B0502020203020203" pitchFamily="34" charset="-52"/>
            </a:endParaRPr>
          </a:p>
          <a:p>
            <a:r>
              <a:rPr lang="ru-RU" sz="2399" dirty="0">
                <a:latin typeface="Circe" panose="020B0502020203020203" pitchFamily="3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irce" panose="020B0502020203020203" pitchFamily="3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irce" panose="020B0502020203020203" pitchFamily="3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438468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26" y="152400"/>
            <a:ext cx="9685774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579" y="1455045"/>
            <a:ext cx="6591391" cy="4824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</a:rPr>
              <a:t>Входит в рекомендованный </a:t>
            </a:r>
            <a:r>
              <a:rPr lang="ru-RU" sz="2400" dirty="0" err="1">
                <a:solidFill>
                  <a:srgbClr val="222222"/>
                </a:solidFill>
              </a:rPr>
              <a:t>Минцифры</a:t>
            </a:r>
            <a:r>
              <a:rPr lang="ru-RU" sz="2400" dirty="0">
                <a:solidFill>
                  <a:srgbClr val="222222"/>
                </a:solidFill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59" y="1547066"/>
            <a:ext cx="3794173" cy="3112826"/>
          </a:xfrm>
          <a:prstGeom prst="rect">
            <a:avLst/>
          </a:prstGeom>
        </p:spPr>
      </p:pic>
      <p:pic>
        <p:nvPicPr>
          <p:cNvPr id="6" name="Picture 2" descr="http://qrcoder.ru/code/?https%3A%2F%2Fobrazovanie.1c.ru%2Feducation%2F&amp;4&amp;0">
            <a:extLst>
              <a:ext uri="{FF2B5EF4-FFF2-40B4-BE49-F238E27FC236}">
                <a16:creationId xmlns:a16="http://schemas.microsoft.com/office/drawing/2014/main" id="{D6F06375-5EF2-4E36-BFD4-67FFE1A4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09" y="3966556"/>
            <a:ext cx="1879020" cy="18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BC9DBB-A2C2-48C7-BAD7-497863DC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88" y="2312804"/>
            <a:ext cx="2976339" cy="297633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99" y="630933"/>
            <a:ext cx="7866416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11" y="2601674"/>
            <a:ext cx="8062408" cy="268746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Пользователи: преподаватели, студенты, родители</a:t>
            </a:r>
          </a:p>
          <a:p>
            <a:r>
              <a:rPr lang="ru-RU" dirty="0"/>
              <a:t>Группы пользователей: курсы, группы и подгруппы</a:t>
            </a:r>
          </a:p>
          <a:p>
            <a:r>
              <a:rPr lang="ru-RU" dirty="0"/>
              <a:t>Учебные периоды: семестры,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04178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59" y="1426989"/>
            <a:ext cx="4247023" cy="42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16926" y="228851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653750"/>
            <a:ext cx="6386346" cy="47271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ru-RU" dirty="0"/>
              <a:t>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/>
          </a:p>
          <a:p>
            <a:pPr marL="0" lvl="1" indent="0">
              <a:buNone/>
            </a:pPr>
            <a:r>
              <a:rPr lang="ru-RU" dirty="0">
                <a:solidFill>
                  <a:srgbClr val="FF0000"/>
                </a:solidFill>
              </a:rPr>
              <a:t>Могут использоваться на первых курсах организаций СПО для преподавания общеобразовательных дисциплин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B8AE-4084-459F-90C3-BB7EA93C739C}"/>
              </a:ext>
            </a:extLst>
          </p:cNvPr>
          <p:cNvSpPr txBox="1"/>
          <p:nvPr/>
        </p:nvSpPr>
        <p:spPr>
          <a:xfrm>
            <a:off x="954593" y="5457592"/>
            <a:ext cx="9133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"1С-Паблишинг", выпускающим пособия, допущенные к использованию при реализации основных образовательных программ (приказ Минобрнауки РФ №699 от 09.06.16, ст.18 №273-ФЗ)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0341" y="6596672"/>
            <a:ext cx="1022034" cy="205121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66603" y="278183"/>
            <a:ext cx="8165612" cy="108075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Инструменты для создания </a:t>
            </a:r>
            <a:b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авторских 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585" y="1897000"/>
            <a:ext cx="7363661" cy="4699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99" b="1" dirty="0">
                <a:solidFill>
                  <a:schemeClr val="tx2"/>
                </a:solidFill>
              </a:rPr>
              <a:t>	</a:t>
            </a: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1999" dirty="0"/>
              <a:t>Обучающие задания</a:t>
            </a:r>
          </a:p>
          <a:p>
            <a:pPr lvl="1"/>
            <a:r>
              <a:rPr lang="ru-RU" altLang="ru-RU" sz="1999" dirty="0"/>
              <a:t>Тренажеры, в том числе пошаговые</a:t>
            </a:r>
          </a:p>
          <a:p>
            <a:pPr lvl="1"/>
            <a:r>
              <a:rPr lang="ru-RU" altLang="ru-RU" sz="1999" dirty="0"/>
              <a:t>Лабораторные и практические работы</a:t>
            </a:r>
          </a:p>
          <a:p>
            <a:pPr lvl="1"/>
            <a:r>
              <a:rPr lang="ru-RU" altLang="ru-RU" sz="1999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A9A6FE-96B0-4100-B0C2-7BF85C55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0" y="2486597"/>
            <a:ext cx="4654751" cy="3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41B20B-7122-670A-829F-9AB3CD01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7" y="5362953"/>
            <a:ext cx="3051870" cy="10966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71" y="575517"/>
            <a:ext cx="6652639" cy="5650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Возможности для организации учебного процесса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7E2772-115C-46F9-AC25-E1098E3B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70" y="1268052"/>
            <a:ext cx="4198109" cy="2749560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42070380-141E-430A-93A9-2065A88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Доступ преподавателей и студентов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Возможности для совместной работы и общения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Интеграция с сервисами для проведения онлайн-занятий по ссылке </a:t>
            </a:r>
          </a:p>
          <a:p>
            <a:endParaRPr lang="ru-RU" dirty="0"/>
          </a:p>
        </p:txBody>
      </p:sp>
      <p:pic>
        <p:nvPicPr>
          <p:cNvPr id="5" name="Picture 21" descr="Сферум на ICT.Moscow">
            <a:extLst>
              <a:ext uri="{FF2B5EF4-FFF2-40B4-BE49-F238E27FC236}">
                <a16:creationId xmlns:a16="http://schemas.microsoft.com/office/drawing/2014/main" id="{A21A0F9F-5D8D-3BC9-7267-0AD78803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8" y="4017612"/>
            <a:ext cx="1486256" cy="14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2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0FBD-AA40-4ADC-9D05-4259654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87512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Настраиваемые отчеты для администрации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25136-537B-411E-BFE4-A2DC274B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62" y="1865016"/>
            <a:ext cx="5472165" cy="4214237"/>
          </a:xfrm>
        </p:spPr>
        <p:txBody>
          <a:bodyPr/>
          <a:lstStyle/>
          <a:p>
            <a:r>
              <a:rPr lang="ru-RU" dirty="0"/>
              <a:t>Вся информация о действиях пользователей в системе</a:t>
            </a:r>
          </a:p>
          <a:p>
            <a:r>
              <a:rPr lang="ru-RU" dirty="0"/>
              <a:t>Посещаемость системы</a:t>
            </a:r>
          </a:p>
          <a:p>
            <a:r>
              <a:rPr lang="ru-RU" dirty="0"/>
              <a:t>Проведенные онлайн-занятия</a:t>
            </a:r>
          </a:p>
          <a:p>
            <a:r>
              <a:rPr lang="ru-RU" dirty="0"/>
              <a:t>Использование цифровых учебных материалов</a:t>
            </a:r>
          </a:p>
          <a:p>
            <a:r>
              <a:rPr lang="ru-RU" dirty="0"/>
              <a:t>Отчет о результатах выполнения интерактивных заданий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0F05C-D063-47F6-A8C5-86522F7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BC70B-4A15-4356-BFCC-3A6B7EEF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49" y="1466041"/>
            <a:ext cx="393170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96" y="222446"/>
            <a:ext cx="7103656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Интеграция с 1С:Колледж </a:t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(начиная с версии 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496" y="5154116"/>
            <a:ext cx="5597504" cy="1087028"/>
          </a:xfrm>
        </p:spPr>
        <p:txBody>
          <a:bodyPr/>
          <a:lstStyle/>
          <a:p>
            <a:pPr marL="0" indent="0">
              <a:buNone/>
            </a:pPr>
            <a:r>
              <a:rPr lang="ru-RU" sz="2133" dirty="0"/>
              <a:t>Подробнее см. в </a:t>
            </a:r>
            <a:r>
              <a:rPr lang="ru-RU" sz="2133" dirty="0" err="1"/>
              <a:t>инфописьме</a:t>
            </a:r>
            <a:r>
              <a:rPr lang="ru-RU" sz="2133" dirty="0"/>
              <a:t> № 28446 от 01.07.2021 </a:t>
            </a:r>
            <a:r>
              <a:rPr lang="en-US" sz="2133" dirty="0">
                <a:hlinkClick r:id="rId2"/>
              </a:rPr>
              <a:t>https://1c.ru/news/info.jsp?id=28446</a:t>
            </a:r>
            <a:endParaRPr lang="ru-RU" sz="213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7A41FEC-2170-4523-B8E1-3D703EA2A3B7}"/>
              </a:ext>
            </a:extLst>
          </p:cNvPr>
          <p:cNvGraphicFramePr/>
          <p:nvPr/>
        </p:nvGraphicFramePr>
        <p:xfrm>
          <a:off x="1229000" y="1222257"/>
          <a:ext cx="751819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8BF16E-6B12-4EA7-912B-C506F1DA7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104" y="2697411"/>
            <a:ext cx="2060180" cy="1463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07B043-5BAC-4920-8D9C-7C4C7B396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4" y="2575383"/>
            <a:ext cx="2608104" cy="16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070" y="218477"/>
            <a:ext cx="7486521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Присоединяйтесь к нам!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819" y="1549941"/>
            <a:ext cx="10193840" cy="4713331"/>
          </a:xfrm>
        </p:spPr>
        <p:txBody>
          <a:bodyPr>
            <a:normAutofit/>
          </a:bodyPr>
          <a:lstStyle/>
          <a:p>
            <a:r>
              <a:rPr lang="ru-RU" sz="2000" dirty="0"/>
              <a:t>ГБПОУ Архангельской области «Верхнетоемский лесной техникум»</a:t>
            </a:r>
          </a:p>
          <a:p>
            <a:r>
              <a:rPr lang="ru-RU" sz="2000" dirty="0"/>
              <a:t>ГАПОУ СО «Ирбитский мотоциклетный техникум»</a:t>
            </a:r>
          </a:p>
          <a:p>
            <a:r>
              <a:rPr lang="ru-RU" sz="2000" dirty="0"/>
              <a:t>ГБПОУ «Котовский промышленно-экономический техникум»</a:t>
            </a:r>
          </a:p>
          <a:p>
            <a:r>
              <a:rPr lang="ru-RU" sz="2000" dirty="0"/>
              <a:t>ГБОУ ПОО «Магнитогорский технологический колледж им. В.П. Омельченко»</a:t>
            </a:r>
          </a:p>
          <a:p>
            <a:r>
              <a:rPr lang="ru-RU" sz="2000" dirty="0"/>
              <a:t>КГБПОУ «Минусинский сельскохозяйственный колледж»</a:t>
            </a:r>
          </a:p>
          <a:p>
            <a:r>
              <a:rPr lang="ru-RU" sz="2000" dirty="0"/>
              <a:t>ГБПОУ г. Москвы «Колледж железнодорожного и городского транспорта»</a:t>
            </a:r>
          </a:p>
          <a:p>
            <a:r>
              <a:rPr lang="ru-RU" sz="2000" dirty="0"/>
              <a:t>«Колледж телекоммуникаций МТУСИ», г. Москва</a:t>
            </a:r>
          </a:p>
          <a:p>
            <a:r>
              <a:rPr lang="ru-RU" sz="2000" dirty="0"/>
              <a:t>ГПОУ ТО «Тульский сельскохозяйственный колледж им. И.С. Ефанова»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ГБПОУ Краснодарского края «Армавирский техникум технологии и сервиса»</a:t>
            </a:r>
          </a:p>
          <a:p>
            <a:r>
              <a:rPr lang="ru-RU" sz="2000" dirty="0"/>
              <a:t>«Московский колледж геодезии и картографии» МИИГАиК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000" dirty="0"/>
              <a:t>… и другие колледжи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</p:spTree>
    <p:extLst>
      <p:ext uri="{BB962C8B-B14F-4D97-AF65-F5344CB8AC3E}">
        <p14:creationId xmlns:p14="http://schemas.microsoft.com/office/powerpoint/2010/main" val="311055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10761</TotalTime>
  <Words>1100</Words>
  <Application>Microsoft Office PowerPoint</Application>
  <PresentationFormat>Широкоэкранный</PresentationFormat>
  <Paragraphs>117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Futura PT Demi</vt:lpstr>
      <vt:lpstr>Wingdings</vt:lpstr>
      <vt:lpstr>Тема Office</vt:lpstr>
      <vt:lpstr>Облачная система «1С:Образование» как инструмент организации дополнительного образования в колледже</vt:lpstr>
      <vt:lpstr>Система «1С:Образование»</vt:lpstr>
      <vt:lpstr>Ориентированная на образовательную организацию система администрирования </vt:lpstr>
      <vt:lpstr>Учебные пособия «1С:Школа» - основа цифровой Библиотеки «1С:Образование»</vt:lpstr>
      <vt:lpstr>Инструменты для создания  авторских учебных материалов</vt:lpstr>
      <vt:lpstr>Возможности для организации учебного процесса </vt:lpstr>
      <vt:lpstr>Настраиваемые отчеты для администрации</vt:lpstr>
      <vt:lpstr>Интеграция с 1С:Колледж  (начиная с версии 2.1)</vt:lpstr>
      <vt:lpstr>Присоединяйтесь к нам!</vt:lpstr>
      <vt:lpstr>Полезные ссылки</vt:lpstr>
      <vt:lpstr>Как подключиться к системе «1С:Образование»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317</cp:revision>
  <dcterms:created xsi:type="dcterms:W3CDTF">2018-08-08T13:50:28Z</dcterms:created>
  <dcterms:modified xsi:type="dcterms:W3CDTF">2022-10-26T10:56:04Z</dcterms:modified>
</cp:coreProperties>
</file>