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429" r:id="rId3"/>
    <p:sldId id="1079" r:id="rId4"/>
    <p:sldId id="356" r:id="rId5"/>
    <p:sldId id="457" r:id="rId6"/>
    <p:sldId id="1078" r:id="rId7"/>
    <p:sldId id="1080" r:id="rId8"/>
    <p:sldId id="278" r:id="rId9"/>
    <p:sldId id="462" r:id="rId10"/>
    <p:sldId id="1098" r:id="rId11"/>
    <p:sldId id="31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015" autoAdjust="0"/>
  </p:normalViewPr>
  <p:slideViewPr>
    <p:cSldViewPr snapToGrid="0">
      <p:cViewPr varScale="1">
        <p:scale>
          <a:sx n="106" d="100"/>
          <a:sy n="106" d="100"/>
        </p:scale>
        <p:origin x="618" y="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gif"/><Relationship Id="rId4" Type="http://schemas.openxmlformats.org/officeDocument/2006/relationships/hyperlink" Target="https://vk.com/obrazovanie1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obrazovanie.1c.ru/" TargetMode="External"/><Relationship Id="rId3" Type="http://schemas.openxmlformats.org/officeDocument/2006/relationships/hyperlink" Target="https://edu.asi.ru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rian_ru/157807" TargetMode="External"/><Relationship Id="rId5" Type="http://schemas.openxmlformats.org/officeDocument/2006/relationships/hyperlink" Target="https://tass.ru/ekonomika/14319953" TargetMode="External"/><Relationship Id="rId4" Type="http://schemas.openxmlformats.org/officeDocument/2006/relationships/hyperlink" Target="https://reestr.digital.gov.ru/reestr/306311/?sphrase_id=24591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obrazovanie.1c.ru/events/accelerator23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brazovanie.1c.ru/education/quick-star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325" y="1573833"/>
            <a:ext cx="9551350" cy="242414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Обновление цифровой библиотеки системы </a:t>
            </a:r>
            <a:r>
              <a:rPr lang="ru-RU" sz="4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1С:Образование»: методические приемы использования цифровых ресурсов на уроках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5216393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/>
              <a:t>Т. А. </a:t>
            </a:r>
            <a:r>
              <a:rPr lang="ru-RU" i="1" dirty="0" err="1"/>
              <a:t>Чернецкая</a:t>
            </a:r>
            <a:r>
              <a:rPr lang="ru-RU" i="1" dirty="0"/>
              <a:t>, ведущий методист, </a:t>
            </a:r>
            <a:r>
              <a:rPr lang="ru-RU" i="1" dirty="0" err="1"/>
              <a:t>к.п.н</a:t>
            </a:r>
            <a:r>
              <a:rPr lang="ru-RU" i="1" dirty="0"/>
              <a:t>.</a:t>
            </a:r>
            <a:endParaRPr lang="en-US" i="1" dirty="0"/>
          </a:p>
          <a:p>
            <a:r>
              <a:rPr lang="ru-RU" i="1" dirty="0"/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300" kern="0" dirty="0">
                <a:solidFill>
                  <a:srgbClr val="FF0000"/>
                </a:solidFill>
              </a:rPr>
              <a:t>Новая механика получения сертификатов</a:t>
            </a:r>
            <a:br>
              <a:rPr lang="ru-RU" altLang="ru-RU" sz="2300" kern="0" dirty="0">
                <a:solidFill>
                  <a:srgbClr val="FF0000"/>
                </a:solidFill>
              </a:rPr>
            </a:br>
            <a:r>
              <a:rPr lang="ru-RU" altLang="ru-RU" sz="2300" kern="0" dirty="0">
                <a:solidFill>
                  <a:srgbClr val="FF0000"/>
                </a:solidFill>
              </a:rPr>
              <a:t>образовательных проектов фирмы «1С»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10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>
                <a:solidFill>
                  <a:srgbClr val="000000"/>
                </a:solidFill>
              </a:rPr>
              <a:t> в сообществе во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2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285532"/>
            <a:ext cx="10515600" cy="285273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4400927"/>
            <a:ext cx="105156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497" y="1278050"/>
            <a:ext cx="6010107" cy="53379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Включена:</a:t>
            </a:r>
          </a:p>
          <a:p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sz="28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8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dirty="0"/>
              <a:t>Входит в рекомендованный </a:t>
            </a:r>
            <a:r>
              <a:rPr lang="ru-RU" dirty="0" err="1"/>
              <a:t>Минцифры</a:t>
            </a:r>
            <a:r>
              <a:rPr lang="ru-RU" dirty="0"/>
              <a:t> РФ перечень российских аналогов </a:t>
            </a:r>
            <a:r>
              <a:rPr lang="ru-RU" dirty="0" err="1"/>
              <a:t>интернет-ресурсов</a:t>
            </a:r>
            <a:r>
              <a:rPr lang="ru-RU" dirty="0"/>
              <a:t> и сервисов иностранных IT-компаний в категории «Образовательные ресурсы» </a:t>
            </a:r>
            <a:r>
              <a:rPr lang="en-US" dirty="0">
                <a:hlinkClick r:id="rId5"/>
              </a:rPr>
              <a:t>https://tass.ru/ekonomika/14319953</a:t>
            </a:r>
            <a:r>
              <a:rPr lang="ru-RU" dirty="0"/>
              <a:t> </a:t>
            </a:r>
            <a:r>
              <a:rPr lang="en-US" dirty="0">
                <a:hlinkClick r:id="rId6"/>
              </a:rPr>
              <a:t>https://t.me/rian_ru/157807</a:t>
            </a:r>
            <a:r>
              <a:rPr lang="ru-RU" dirty="0"/>
              <a:t> </a:t>
            </a:r>
          </a:p>
          <a:p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297" y="2171973"/>
            <a:ext cx="4520543" cy="3708756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564260" y="180498"/>
            <a:ext cx="9603151" cy="1081088"/>
          </a:xfrm>
        </p:spPr>
        <p:txBody>
          <a:bodyPr/>
          <a:lstStyle/>
          <a:p>
            <a:r>
              <a:rPr lang="ru-RU" altLang="ru-RU" sz="2400" kern="0" dirty="0">
                <a:solidFill>
                  <a:srgbClr val="FF0000"/>
                </a:solidFill>
              </a:rPr>
              <a:t>Облачная система «1С:Образование»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0ECC90-6E29-4002-85DD-19E04C5F8F03}"/>
              </a:ext>
            </a:extLst>
          </p:cNvPr>
          <p:cNvSpPr txBox="1"/>
          <p:nvPr/>
        </p:nvSpPr>
        <p:spPr>
          <a:xfrm>
            <a:off x="1771544" y="976981"/>
            <a:ext cx="3919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hlinkClick r:id="rId8"/>
              </a:rPr>
              <a:t>http://obrazovanie.1c.ru/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021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2416" y="121933"/>
            <a:ext cx="10012971" cy="1325563"/>
          </a:xfrm>
        </p:spPr>
        <p:txBody>
          <a:bodyPr>
            <a:normAutofit/>
          </a:bodyPr>
          <a:lstStyle/>
          <a:p>
            <a:r>
              <a:rPr lang="ru-RU" altLang="ru-RU" sz="2400" kern="0" dirty="0">
                <a:solidFill>
                  <a:srgbClr val="FF0000"/>
                </a:solidFill>
              </a:rPr>
              <a:t>Основные возможности для обучения в цифровой образовательной среде</a:t>
            </a:r>
            <a:endParaRPr lang="ru-RU" sz="2400" kern="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10605" y="941861"/>
            <a:ext cx="5157787" cy="823912"/>
          </a:xfrm>
        </p:spPr>
        <p:txBody>
          <a:bodyPr/>
          <a:lstStyle/>
          <a:p>
            <a:r>
              <a:rPr lang="ru-RU" dirty="0"/>
              <a:t>Для школы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5322" y="2217571"/>
            <a:ext cx="5364000" cy="136653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Цифровая библиотека по общеобразовательным дисциплинам 1-11 класс</a:t>
            </a:r>
          </a:p>
          <a:p>
            <a:pPr>
              <a:lnSpc>
                <a:spcPct val="120000"/>
              </a:lnSpc>
            </a:pPr>
            <a:r>
              <a:rPr lang="ru-RU" dirty="0"/>
              <a:t>Инструменты для подготовки цифровых материалов к уроку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762378" y="923017"/>
            <a:ext cx="5183188" cy="823912"/>
          </a:xfrm>
        </p:spPr>
        <p:txBody>
          <a:bodyPr/>
          <a:lstStyle/>
          <a:p>
            <a:r>
              <a:rPr lang="ru-RU" dirty="0"/>
              <a:t>Для колледжа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459177" y="2191114"/>
            <a:ext cx="5364000" cy="1368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Цифровая библиотека по общеобразовательным дисциплинам 10-11 класс</a:t>
            </a:r>
          </a:p>
          <a:p>
            <a:pPr>
              <a:lnSpc>
                <a:spcPct val="120000"/>
              </a:lnSpc>
            </a:pPr>
            <a:r>
              <a:rPr lang="ru-RU" dirty="0"/>
              <a:t>Инструменты для создания учебных курсов по </a:t>
            </a:r>
            <a:r>
              <a:rPr lang="ru-RU" dirty="0" err="1"/>
              <a:t>профдисциплинам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5321" y="3643020"/>
            <a:ext cx="11376000" cy="14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Хранение и редактирование созданных учебных материалов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Назначение учащимся групповых и индивидуальных заданий с использованием цифровых ресурсов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Автоматическая оценка выполнения тестовых заданий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Детальное информирование педагога о процессе выполнения задания</a:t>
            </a:r>
          </a:p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5322" y="5859350"/>
            <a:ext cx="11376000" cy="7571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Интеграция с сервисами для онлайн-занятий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Доступ к системе по сети интернет с любого устройства без установки дополнительных приложений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5322" y="5144923"/>
            <a:ext cx="536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/>
              <a:t>Оценка уровня достижения планируемых результатов обучения в соответствии с ФГОС 2022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38644" y="5144922"/>
            <a:ext cx="5364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/>
              <a:t>Отчеты о действиях педагогов и студентов в системе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5322" y="1746929"/>
            <a:ext cx="11376000" cy="402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Ориентированная на образовательную организацию система администрирования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64990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932" y="973490"/>
            <a:ext cx="5068111" cy="506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2315579" y="43656"/>
            <a:ext cx="9603151" cy="1081088"/>
          </a:xfrm>
        </p:spPr>
        <p:txBody>
          <a:bodyPr/>
          <a:lstStyle/>
          <a:p>
            <a:r>
              <a:rPr lang="ru-RU" altLang="ru-RU" sz="2400" kern="0" dirty="0">
                <a:solidFill>
                  <a:srgbClr val="FF0000"/>
                </a:solidFill>
              </a:rPr>
              <a:t>Учебные пособия в составе цифровой библиотеки системы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55307" y="1501024"/>
            <a:ext cx="5235828" cy="381243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dirty="0"/>
              <a:t>Математика, алгебра, геометрия, информатика</a:t>
            </a:r>
          </a:p>
          <a:p>
            <a:pPr marL="342900" lvl="1" indent="-342900"/>
            <a:r>
              <a:rPr lang="ru-RU" dirty="0"/>
              <a:t>Русский язык</a:t>
            </a:r>
          </a:p>
          <a:p>
            <a:pPr marL="342900" lvl="1" indent="-342900"/>
            <a:r>
              <a:rPr lang="ru-RU" dirty="0"/>
              <a:t>Физика</a:t>
            </a:r>
          </a:p>
          <a:p>
            <a:pPr marL="342900" lvl="1" indent="-342900"/>
            <a:r>
              <a:rPr lang="ru-RU" dirty="0"/>
              <a:t>Химия, биология, география</a:t>
            </a:r>
          </a:p>
          <a:p>
            <a:pPr marL="342900" lvl="1" indent="-342900"/>
            <a:r>
              <a:rPr lang="ru-RU" dirty="0"/>
              <a:t>История, экономика, обществознание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391886" y="5762644"/>
            <a:ext cx="11526843" cy="77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180975">
              <a:lnSpc>
                <a:spcPct val="90000"/>
              </a:lnSpc>
              <a:buNone/>
            </a:pPr>
            <a:r>
              <a:rPr lang="ru-RU" altLang="ru-RU" dirty="0">
                <a:solidFill>
                  <a:srgbClr val="FF0000"/>
                </a:solidFill>
                <a:latin typeface="Futura PT Demi" charset="0"/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</a:t>
            </a:r>
            <a:endParaRPr lang="en-US" altLang="ru-RU" dirty="0">
              <a:solidFill>
                <a:srgbClr val="FF0000"/>
              </a:solidFill>
              <a:latin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02" y="358011"/>
            <a:ext cx="8001255" cy="565178"/>
          </a:xfrm>
        </p:spPr>
        <p:txBody>
          <a:bodyPr>
            <a:no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Типы электронных ресурсов в составе цифровой библиотеки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92" y="1840252"/>
            <a:ext cx="5689663" cy="3756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лекции,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задания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Виртуальные лаборатории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Виртуальные экскурсии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18" y="1624584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8" y="1876983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55" y="3369809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581" y="2830366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2120" y="4696074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336992" y="4270633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8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E446D-46CB-4D6D-A92F-75350E28C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Новые учебные и методические  материалы в составе цифровой библиотеки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370D4D-C2E1-4D45-92E0-813A68388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6" y="1352550"/>
            <a:ext cx="6761183" cy="53579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Уже в библиотеке:</a:t>
            </a:r>
          </a:p>
          <a:p>
            <a:r>
              <a:rPr lang="ru-RU" dirty="0"/>
              <a:t>Русский язык, 5-7 классы – обновлены!</a:t>
            </a:r>
          </a:p>
          <a:p>
            <a:r>
              <a:rPr lang="ru-RU" dirty="0"/>
              <a:t>География, 6-10 классы. Интерактивные задания на картах – обновлены! </a:t>
            </a:r>
            <a:endParaRPr lang="en-US" dirty="0"/>
          </a:p>
          <a:p>
            <a:r>
              <a:rPr lang="ru-RU" dirty="0"/>
              <a:t>Физика, 7 класс – новое!</a:t>
            </a:r>
          </a:p>
          <a:p>
            <a:r>
              <a:rPr lang="ru-RU" dirty="0"/>
              <a:t>Лекции по математике. Алгебра – новое!</a:t>
            </a:r>
          </a:p>
          <a:p>
            <a:r>
              <a:rPr lang="ru-RU" dirty="0"/>
              <a:t>Технологические карты проекта </a:t>
            </a:r>
            <a:br>
              <a:rPr lang="ru-RU" dirty="0"/>
            </a:br>
            <a:r>
              <a:rPr lang="ru-RU" dirty="0"/>
              <a:t>«Динамическая математика»</a:t>
            </a:r>
            <a:r>
              <a:rPr lang="en-US" dirty="0"/>
              <a:t> </a:t>
            </a:r>
            <a:r>
              <a:rPr lang="ru-RU" dirty="0"/>
              <a:t>–</a:t>
            </a:r>
            <a:r>
              <a:rPr lang="en-US" dirty="0"/>
              <a:t> </a:t>
            </a:r>
            <a:r>
              <a:rPr lang="ru-RU" dirty="0"/>
              <a:t>новое!</a:t>
            </a:r>
          </a:p>
          <a:p>
            <a:r>
              <a:rPr lang="ru-RU" dirty="0"/>
              <a:t>Виртуальные лаборатории:</a:t>
            </a:r>
          </a:p>
          <a:p>
            <a:pPr lvl="2"/>
            <a:r>
              <a:rPr lang="ru-RU" dirty="0"/>
              <a:t>«Математическое моделирование - 2» </a:t>
            </a:r>
          </a:p>
          <a:p>
            <a:pPr lvl="2"/>
            <a:r>
              <a:rPr lang="ru-RU" dirty="0"/>
              <a:t>«Обработка результатов физического эксперимента»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Скоро:</a:t>
            </a:r>
          </a:p>
          <a:p>
            <a:pPr lvl="1"/>
            <a:r>
              <a:rPr lang="ru-RU" dirty="0"/>
              <a:t>Перечни ЭОР к рабочим программам по математике по ФГОС 2022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1EBB5F-AEE4-4311-9E66-37A1EF50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89" y="2013625"/>
            <a:ext cx="5041711" cy="26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16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Какие задачи может решать учитель с использованием электронных ресурсов?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027" y="1391461"/>
            <a:ext cx="7840296" cy="530116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Повысить степень наглядности в изучении учебного материала</a:t>
            </a:r>
          </a:p>
          <a:p>
            <a:r>
              <a:rPr lang="ru-RU" dirty="0"/>
              <a:t>Провести на уроке учебное исследование или эксперимент</a:t>
            </a:r>
          </a:p>
          <a:p>
            <a:r>
              <a:rPr lang="ru-RU" dirty="0"/>
              <a:t>Развивать у учащихся навыки работы с информацией, включая ее поиск, анализ, представление в разных видах</a:t>
            </a:r>
          </a:p>
          <a:p>
            <a:r>
              <a:rPr lang="ru-RU" dirty="0"/>
              <a:t>Организовывать учебную деятельность по отработке умений с возможностью автоматической проверки, самопроверки, контроля и анализа ошибок</a:t>
            </a:r>
          </a:p>
          <a:p>
            <a:r>
              <a:rPr lang="ru-RU" dirty="0"/>
              <a:t>И многое другое</a:t>
            </a:r>
          </a:p>
          <a:p>
            <a:r>
              <a:rPr lang="ru-RU" dirty="0"/>
              <a:t>Хотите узнать об этом больше? Станьте участником очередного «Методического акселератора» в ноябре 2023 г!</a:t>
            </a:r>
          </a:p>
          <a:p>
            <a:r>
              <a:rPr lang="ru-RU" dirty="0"/>
              <a:t>Подробнее об Акселераторах здесь: </a:t>
            </a:r>
            <a:r>
              <a:rPr lang="en-US" dirty="0">
                <a:hlinkClick r:id="rId2"/>
              </a:rPr>
              <a:t>https://obrazovanie.1c.ru/events/accelerator23/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398" y="2130358"/>
            <a:ext cx="4420602" cy="269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83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524169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kern="0" dirty="0">
                <a:solidFill>
                  <a:srgbClr val="FF0000"/>
                </a:solidFill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8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9A7C6-27E4-4B9B-803E-67BA925C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300" kern="0" dirty="0">
                <a:solidFill>
                  <a:srgbClr val="FF0000"/>
                </a:solidFill>
              </a:rPr>
              <a:t>Как начать работу с системой?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4254AA-1830-440D-AD0C-13A6D8445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61" y="917210"/>
            <a:ext cx="7294286" cy="377954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8ECF00-5390-492A-89F9-8CFCDFF2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DFC469-5E06-4377-935C-6C7CF4CE0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900" y="3181558"/>
            <a:ext cx="6002100" cy="3030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8885" y="5342075"/>
            <a:ext cx="482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https://obrazovanie.1c.ru/education/quick-start/</a:t>
            </a:r>
            <a:r>
              <a:rPr lang="ru-RU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230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10238</TotalTime>
  <Words>864</Words>
  <Application>Microsoft Office PowerPoint</Application>
  <PresentationFormat>Широкоэкранный</PresentationFormat>
  <Paragraphs>99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Futura PT Demi</vt:lpstr>
      <vt:lpstr>Тема Office</vt:lpstr>
      <vt:lpstr>Обновление цифровой библиотеки системы «1С:Образование»: методические приемы использования цифровых ресурсов на уроках</vt:lpstr>
      <vt:lpstr>Облачная система «1С:Образование»</vt:lpstr>
      <vt:lpstr>Основные возможности для обучения в цифровой образовательной среде</vt:lpstr>
      <vt:lpstr>Учебные пособия в составе цифровой библиотеки системы «1С:Образование»</vt:lpstr>
      <vt:lpstr>Типы электронных ресурсов в составе цифровой библиотеки «1С:Образование»</vt:lpstr>
      <vt:lpstr>Новые учебные и методические  материалы в составе цифровой библиотеки</vt:lpstr>
      <vt:lpstr>Какие задачи может решать учитель с использованием электронных ресурсов?</vt:lpstr>
      <vt:lpstr>Как подключиться к системе «1С:Образование»</vt:lpstr>
      <vt:lpstr>Как начать работу с системой?</vt:lpstr>
      <vt:lpstr>Новая механика получения сертификатов образовательных проектов фирмы «1С»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274</cp:revision>
  <dcterms:created xsi:type="dcterms:W3CDTF">2018-08-08T13:50:28Z</dcterms:created>
  <dcterms:modified xsi:type="dcterms:W3CDTF">2023-09-14T09:54:09Z</dcterms:modified>
</cp:coreProperties>
</file>