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1079" r:id="rId3"/>
    <p:sldId id="305" r:id="rId4"/>
    <p:sldId id="356" r:id="rId5"/>
    <p:sldId id="457" r:id="rId6"/>
    <p:sldId id="1078" r:id="rId7"/>
    <p:sldId id="1080" r:id="rId8"/>
    <p:sldId id="1082" r:id="rId9"/>
    <p:sldId id="1084" r:id="rId10"/>
    <p:sldId id="1085" r:id="rId11"/>
    <p:sldId id="1081" r:id="rId12"/>
    <p:sldId id="460" r:id="rId13"/>
    <p:sldId id="278" r:id="rId14"/>
    <p:sldId id="3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4B6FA7-F492-406A-9F04-ACAF1B3F90A5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atalog.arppsoft.ru/product/6194497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Обновленная библиотека учебных материалов системы "1С:Образование"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 noChangeArrowheads="1"/>
          </p:cNvSpPr>
          <p:nvPr>
            <p:ph type="title" idx="4294967295"/>
          </p:nvPr>
        </p:nvSpPr>
        <p:spPr>
          <a:xfrm>
            <a:off x="1569804" y="264091"/>
            <a:ext cx="9741664" cy="983947"/>
          </a:xfrm>
        </p:spPr>
        <p:txBody>
          <a:bodyPr>
            <a:normAutofit/>
          </a:bodyPr>
          <a:lstStyle/>
          <a:p>
            <a:r>
              <a:rPr lang="ru-RU" altLang="ru-RU" dirty="0"/>
              <a:t>«1С:Математический конструктор»</a:t>
            </a:r>
          </a:p>
        </p:txBody>
      </p:sp>
      <p:sp>
        <p:nvSpPr>
          <p:cNvPr id="17413" name="Rectangle 15"/>
          <p:cNvSpPr txBox="1">
            <a:spLocks noChangeArrowheads="1"/>
          </p:cNvSpPr>
          <p:nvPr/>
        </p:nvSpPr>
        <p:spPr bwMode="auto">
          <a:xfrm>
            <a:off x="10801352" y="6320533"/>
            <a:ext cx="1020233" cy="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9C8BDB-D6E7-497E-BE25-A177A04355E4}" type="slidenum">
              <a:rPr lang="ru-RU" altLang="ru-RU" sz="13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300" b="1">
              <a:solidFill>
                <a:srgbClr val="7F7F7F"/>
              </a:solidFill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31800" y="1850459"/>
            <a:ext cx="5852268" cy="307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marL="182563" indent="-182563"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100" dirty="0"/>
              <a:t>Обновлены все лаборатории на основе МК </a:t>
            </a:r>
          </a:p>
          <a:p>
            <a:r>
              <a:rPr lang="ru-RU" altLang="ru-RU" sz="2100" dirty="0"/>
              <a:t>Добавлены новые лаборатории: </a:t>
            </a:r>
          </a:p>
          <a:p>
            <a:pPr lvl="1"/>
            <a:r>
              <a:rPr lang="ru-RU" altLang="ru-RU" sz="1900" dirty="0"/>
              <a:t>«Графики функций – 2»</a:t>
            </a:r>
          </a:p>
          <a:p>
            <a:pPr lvl="1"/>
            <a:r>
              <a:rPr lang="ru-RU" altLang="ru-RU" sz="1900" dirty="0"/>
              <a:t>«Математическое моделирование»</a:t>
            </a:r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49" y="1282819"/>
            <a:ext cx="3530016" cy="23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06" y="3007570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62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5"/>
          <p:cNvSpPr txBox="1">
            <a:spLocks noChangeArrowheads="1"/>
          </p:cNvSpPr>
          <p:nvPr/>
        </p:nvSpPr>
        <p:spPr bwMode="auto">
          <a:xfrm>
            <a:off x="10801352" y="6320533"/>
            <a:ext cx="1020233" cy="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5273F72-15CE-43C9-B485-4776213B43B2}" type="slidenum">
              <a:rPr lang="ru-RU" altLang="ru-RU" sz="13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300" b="1">
              <a:solidFill>
                <a:srgbClr val="7F7F7F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10206" y="2107804"/>
            <a:ext cx="5299930" cy="33239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9" tIns="60949" rIns="121899" bIns="6094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100" dirty="0"/>
              <a:t>Коллекция охватывает темы: </a:t>
            </a:r>
          </a:p>
          <a:p>
            <a:pPr marL="380933" indent="-380933">
              <a:buClr>
                <a:srgbClr val="F1AF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/>
              <a:t>Аффинные задачи на плоскости</a:t>
            </a:r>
            <a:r>
              <a:rPr lang="en-US" altLang="ru-RU" sz="2100" dirty="0"/>
              <a:t>;</a:t>
            </a:r>
            <a:endParaRPr lang="ru-RU" altLang="ru-RU" sz="2100" dirty="0"/>
          </a:p>
          <a:p>
            <a:pPr marL="380933" indent="-380933">
              <a:buClr>
                <a:srgbClr val="F1AF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/>
              <a:t>Метрические задачи в треугольнике</a:t>
            </a:r>
            <a:r>
              <a:rPr lang="en-US" altLang="ru-RU" sz="2100" dirty="0"/>
              <a:t>;</a:t>
            </a:r>
            <a:endParaRPr lang="ru-RU" altLang="ru-RU" sz="2100" dirty="0"/>
          </a:p>
          <a:p>
            <a:pPr marL="380933" indent="-380933">
              <a:buClr>
                <a:srgbClr val="F1AF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100" dirty="0"/>
              <a:t>Замечательные точки и линии треугольника</a:t>
            </a:r>
            <a:r>
              <a:rPr lang="en-US" altLang="ru-RU" sz="2100" dirty="0"/>
              <a:t>.</a:t>
            </a:r>
          </a:p>
          <a:p>
            <a:pPr>
              <a:defRPr/>
            </a:pPr>
            <a:endParaRPr lang="en-US" altLang="ru-RU" sz="2100" dirty="0"/>
          </a:p>
          <a:p>
            <a:pPr indent="0">
              <a:defRPr/>
            </a:pPr>
            <a:r>
              <a:rPr lang="ru-RU" altLang="ru-RU" sz="2100" dirty="0"/>
              <a:t>В состав коллекции вошли 100 анимационных роликов с лекционными материалами</a:t>
            </a:r>
          </a:p>
          <a:p>
            <a:pPr>
              <a:buFontTx/>
              <a:buAutoNum type="arabicParenR"/>
              <a:defRPr/>
            </a:pPr>
            <a:endParaRPr lang="ru-RU" altLang="ru-RU" sz="1900" dirty="0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54" y="1499701"/>
            <a:ext cx="3636433" cy="30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9" y="3297514"/>
            <a:ext cx="3799623" cy="320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Заголовок 3"/>
          <p:cNvSpPr txBox="1">
            <a:spLocks noChangeArrowheads="1"/>
          </p:cNvSpPr>
          <p:nvPr/>
        </p:nvSpPr>
        <p:spPr bwMode="auto">
          <a:xfrm>
            <a:off x="1775885" y="77252"/>
            <a:ext cx="860352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987" tIns="0" rIns="71987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latin typeface="+mj-lt"/>
                <a:ea typeface="+mj-ea"/>
                <a:cs typeface="+mj-cs"/>
              </a:rPr>
              <a:t>Лекции по математике. Геометрия (скоро!) </a:t>
            </a:r>
          </a:p>
        </p:txBody>
      </p:sp>
    </p:spTree>
    <p:extLst>
      <p:ext uri="{BB962C8B-B14F-4D97-AF65-F5344CB8AC3E}">
        <p14:creationId xmlns:p14="http://schemas.microsoft.com/office/powerpoint/2010/main" val="48310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46" y="425250"/>
            <a:ext cx="10772772" cy="565178"/>
          </a:xfrm>
        </p:spPr>
        <p:txBody>
          <a:bodyPr>
            <a:noAutofit/>
          </a:bodyPr>
          <a:lstStyle/>
          <a:p>
            <a:r>
              <a:rPr lang="ru-RU" dirty="0">
                <a:latin typeface="Calibri" pitchFamily="34" charset="0"/>
              </a:rPr>
              <a:t>Возможности для организации учебного процесса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547964" y="1357069"/>
            <a:ext cx="11230054" cy="405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Интеграция с сервисами для проведения онлайн-занятий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547964" y="5396183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24855" y="2327558"/>
            <a:ext cx="5116122" cy="1643940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114" y="1970010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391144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dirty="0">
                <a:latin typeface="Calibri" pitchFamily="34" charset="0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667933" y="152353"/>
            <a:ext cx="9685867" cy="937395"/>
          </a:xfrm>
        </p:spPr>
        <p:txBody>
          <a:bodyPr/>
          <a:lstStyle/>
          <a:p>
            <a:r>
              <a:rPr lang="ru-RU" altLang="ru-RU" dirty="0">
                <a:latin typeface="Calibri" pitchFamily="34" charset="0"/>
              </a:rPr>
              <a:t>Система «1С:Образование»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5677469" y="1273840"/>
            <a:ext cx="6337110" cy="482451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100" b="1" dirty="0">
                <a:solidFill>
                  <a:srgbClr val="222222"/>
                </a:solidFill>
                <a:cs typeface="Times New Roman" pitchFamily="18" charset="0"/>
              </a:rPr>
              <a:t>Система «1С:Образование» включена:</a:t>
            </a:r>
          </a:p>
          <a:p>
            <a:pPr marL="0" indent="0"/>
            <a:r>
              <a:rPr lang="ru-RU" altLang="ru-RU" sz="2100" dirty="0">
                <a:solidFill>
                  <a:srgbClr val="222222"/>
                </a:solidFill>
                <a:cs typeface="Times New Roman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altLang="ru-RU" sz="2100" u="sng" dirty="0">
                <a:solidFill>
                  <a:srgbClr val="0000FF"/>
                </a:solidFill>
                <a:ea typeface="Times New Roman" pitchFamily="18" charset="0"/>
                <a:cs typeface="Calibri" pitchFamily="34" charset="0"/>
                <a:hlinkClick r:id="rId3"/>
              </a:rPr>
              <a:t>https://edu.asi.ru/</a:t>
            </a:r>
            <a:r>
              <a:rPr lang="ru-RU" altLang="ru-RU" sz="2100" dirty="0">
                <a:solidFill>
                  <a:srgbClr val="222222"/>
                </a:solidFill>
                <a:cs typeface="Times New Roman" pitchFamily="18" charset="0"/>
              </a:rPr>
              <a:t>)</a:t>
            </a:r>
          </a:p>
          <a:p>
            <a:pPr marL="0" indent="0"/>
            <a:r>
              <a:rPr lang="ru-RU" altLang="ru-RU" sz="2100" dirty="0">
                <a:solidFill>
                  <a:srgbClr val="222222"/>
                </a:solidFill>
                <a:cs typeface="Times New Roman" pitchFamily="18" charset="0"/>
              </a:rPr>
              <a:t>в «Единый реестр </a:t>
            </a:r>
            <a:r>
              <a:rPr lang="ru-RU" altLang="ru-RU" sz="2100" dirty="0" err="1">
                <a:solidFill>
                  <a:srgbClr val="222222"/>
                </a:solidFill>
                <a:cs typeface="Times New Roman" pitchFamily="18" charset="0"/>
              </a:rPr>
              <a:t>Минкомсвязи</a:t>
            </a:r>
            <a:r>
              <a:rPr lang="ru-RU" altLang="ru-RU" sz="2100" dirty="0">
                <a:solidFill>
                  <a:srgbClr val="222222"/>
                </a:solidFill>
                <a:cs typeface="Times New Roman" pitchFamily="18" charset="0"/>
              </a:rPr>
              <a:t> российских программ для электронных вычислительных машин и баз данных» (</a:t>
            </a:r>
            <a:r>
              <a:rPr lang="ru-RU" altLang="ru-RU" sz="2100" u="sng" dirty="0">
                <a:solidFill>
                  <a:srgbClr val="0000FF"/>
                </a:solidFill>
                <a:cs typeface="Times New Roman" pitchFamily="18" charset="0"/>
                <a:hlinkClick r:id="rId4"/>
              </a:rPr>
              <a:t>https://reestr.digital.gov.ru/reestr/306311/?sphrase_id=245914</a:t>
            </a:r>
            <a:r>
              <a:rPr lang="ru-RU" altLang="ru-RU" sz="2100" dirty="0">
                <a:solidFill>
                  <a:srgbClr val="222222"/>
                </a:solidFill>
                <a:cs typeface="Times New Roman" pitchFamily="18" charset="0"/>
              </a:rPr>
              <a:t>)</a:t>
            </a:r>
          </a:p>
          <a:p>
            <a:pPr marL="0" indent="0"/>
            <a:r>
              <a:rPr lang="ru-RU" altLang="ru-RU" sz="2100" dirty="0"/>
              <a:t>в Каталог совместимости российского ПО АРПП «Отечественный софт» </a:t>
            </a:r>
            <a:r>
              <a:rPr lang="ru-RU" altLang="ru-RU" sz="2100" u="sng" dirty="0">
                <a:solidFill>
                  <a:srgbClr val="0563C1"/>
                </a:solidFill>
                <a:hlinkClick r:id="rId5"/>
              </a:rPr>
              <a:t>https://catalog.arppsoft.ru/product/6194497</a:t>
            </a:r>
            <a:endParaRPr lang="ru-RU" altLang="ru-RU" sz="2100" u="sng" dirty="0">
              <a:solidFill>
                <a:srgbClr val="0563C1"/>
              </a:solidFill>
            </a:endParaRPr>
          </a:p>
          <a:p>
            <a:pPr marL="0" indent="0"/>
            <a:r>
              <a:rPr lang="ru-RU" altLang="ru-RU" sz="2100" dirty="0"/>
              <a:t>Используется в Учебном центре №1 фирмы «1С» </a:t>
            </a:r>
          </a:p>
          <a:p>
            <a:pPr marL="0" indent="0"/>
            <a:endParaRPr lang="ru-RU" altLang="ru-RU" sz="2100" dirty="0">
              <a:solidFill>
                <a:srgbClr val="222222"/>
              </a:solidFill>
              <a:cs typeface="Times New Roman" pitchFamily="18" charset="0"/>
            </a:endParaRPr>
          </a:p>
          <a:p>
            <a:pPr marL="0" indent="0"/>
            <a:endParaRPr lang="ru-RU" altLang="ru-RU" sz="2400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90427" indent="-38093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23733" indent="-30474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33227" indent="-30474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742720" indent="-304747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213" indent="-304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961707" indent="-304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571200" indent="-304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5180693" indent="-3047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2EDB6E6-988C-4C0F-8EFF-095877DF7277}" type="slidenum">
              <a:rPr lang="ru-RU" altLang="ru-RU">
                <a:solidFill>
                  <a:srgbClr val="7F7F7F"/>
                </a:solidFill>
              </a:rPr>
              <a:pPr/>
              <a:t>2</a:t>
            </a:fld>
            <a:endParaRPr lang="ru-RU" altLang="ru-RU">
              <a:solidFill>
                <a:srgbClr val="7F7F7F"/>
              </a:solidFill>
            </a:endParaRPr>
          </a:p>
        </p:txBody>
      </p:sp>
      <p:pic>
        <p:nvPicPr>
          <p:cNvPr id="1126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46806"/>
            <a:ext cx="3175000" cy="2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686095"/>
            <a:ext cx="3797300" cy="8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2" y="4490181"/>
            <a:ext cx="5008033" cy="76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705" y="1747346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256824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dirty="0">
                <a:latin typeface="Calibri" pitchFamily="34" charset="0"/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849" y="171996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6" y="537503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8"/>
            <a:ext cx="10201324" cy="565178"/>
          </a:xfrm>
        </p:spPr>
        <p:txBody>
          <a:bodyPr>
            <a:noAutofit/>
          </a:bodyPr>
          <a:lstStyle/>
          <a:p>
            <a:r>
              <a:rPr lang="ru-RU" dirty="0">
                <a:latin typeface="Calibri" pitchFamily="34" charset="0"/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52281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57116"/>
            <a:ext cx="10904946" cy="93821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itchFamily="34" charset="0"/>
              </a:rPr>
              <a:t>Новые учебные и методические  материалы в составе цифровой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1816575"/>
            <a:ext cx="10515600" cy="4475044"/>
          </a:xfrm>
        </p:spPr>
        <p:txBody>
          <a:bodyPr/>
          <a:lstStyle/>
          <a:p>
            <a:r>
              <a:rPr lang="ru-RU" dirty="0"/>
              <a:t>Биология, 10 класс</a:t>
            </a:r>
          </a:p>
          <a:p>
            <a:r>
              <a:rPr lang="ru-RU" dirty="0"/>
              <a:t>Анимированный атлас эволюции</a:t>
            </a:r>
          </a:p>
          <a:p>
            <a:r>
              <a:rPr lang="ru-RU" dirty="0"/>
              <a:t>Физика. Интерактивный задачник для 7-9 классов</a:t>
            </a:r>
          </a:p>
          <a:p>
            <a:r>
              <a:rPr lang="ru-RU" dirty="0"/>
              <a:t>Обновлены виртуальные лаборатории и коллекции моделей «Математического конструктора»</a:t>
            </a:r>
          </a:p>
          <a:p>
            <a:r>
              <a:rPr lang="ru-RU" dirty="0"/>
              <a:t>Лекции по математике. Геометрия</a:t>
            </a:r>
            <a:r>
              <a:rPr lang="en-US" dirty="0"/>
              <a:t> (</a:t>
            </a:r>
            <a:r>
              <a:rPr lang="ru-RU" dirty="0"/>
              <a:t>скоро!)</a:t>
            </a:r>
          </a:p>
          <a:p>
            <a:r>
              <a:rPr lang="ru-RU" dirty="0"/>
              <a:t>Методические статьи: опыт использования системы  в образовательных организациях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 noChangeArrowheads="1"/>
          </p:cNvSpPr>
          <p:nvPr>
            <p:ph type="title" idx="4294967295"/>
          </p:nvPr>
        </p:nvSpPr>
        <p:spPr>
          <a:xfrm>
            <a:off x="1775885" y="294127"/>
            <a:ext cx="6913033" cy="983946"/>
          </a:xfrm>
        </p:spPr>
        <p:txBody>
          <a:bodyPr>
            <a:normAutofit/>
          </a:bodyPr>
          <a:lstStyle/>
          <a:p>
            <a:r>
              <a:rPr lang="ru-RU" altLang="ru-RU" dirty="0"/>
              <a:t>Биология, 10 класс</a:t>
            </a:r>
          </a:p>
        </p:txBody>
      </p:sp>
      <p:sp>
        <p:nvSpPr>
          <p:cNvPr id="12293" name="Rectangle 15"/>
          <p:cNvSpPr txBox="1">
            <a:spLocks noChangeArrowheads="1"/>
          </p:cNvSpPr>
          <p:nvPr/>
        </p:nvSpPr>
        <p:spPr bwMode="auto">
          <a:xfrm>
            <a:off x="10801352" y="6320533"/>
            <a:ext cx="1020233" cy="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050299-0CEA-418C-B08A-F44C26CAFF4F}" type="slidenum">
              <a:rPr lang="ru-RU" altLang="ru-RU" sz="13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300" b="1">
              <a:solidFill>
                <a:srgbClr val="7F7F7F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56613" y="1700217"/>
            <a:ext cx="5585884" cy="4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marL="182563" indent="-182563"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900" dirty="0"/>
              <a:t>Пособие включает в себя темы по трём структурным уровням организации жизни: биосферному, </a:t>
            </a:r>
            <a:r>
              <a:rPr lang="ru-RU" altLang="ru-RU" sz="1900" dirty="0" err="1"/>
              <a:t>биогеоценточическому</a:t>
            </a:r>
            <a:r>
              <a:rPr lang="ru-RU" altLang="ru-RU" sz="1900" dirty="0"/>
              <a:t>, популяционно-видовому </a:t>
            </a:r>
          </a:p>
          <a:p>
            <a:r>
              <a:rPr lang="ru-RU" altLang="ru-RU" sz="1900" dirty="0"/>
              <a:t>В пособие вошли около 300 ЦОР, большинство из которых были полностью переработаны </a:t>
            </a:r>
          </a:p>
          <a:p>
            <a:r>
              <a:rPr lang="ru-RU" altLang="ru-RU" sz="1900" dirty="0"/>
              <a:t>Среди ЦОР представлены: анимации, интерактивные задания, рисунки, таблицы и тексты, схемы, ленты времени</a:t>
            </a:r>
          </a:p>
          <a:p>
            <a:r>
              <a:rPr lang="ru-RU" altLang="ru-RU" sz="1900" dirty="0"/>
              <a:t>В 2023 г. планируется переиздание курса биологии с 6 по 9 классы</a:t>
            </a: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2048301"/>
            <a:ext cx="3071283" cy="23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84" y="3140165"/>
            <a:ext cx="3647016" cy="22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7" y="3908278"/>
            <a:ext cx="3073400" cy="205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6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5"/>
          <p:cNvSpPr txBox="1">
            <a:spLocks noChangeArrowheads="1"/>
          </p:cNvSpPr>
          <p:nvPr/>
        </p:nvSpPr>
        <p:spPr bwMode="auto">
          <a:xfrm>
            <a:off x="10801352" y="6320533"/>
            <a:ext cx="1020233" cy="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DDD3A65-E519-493D-80A3-B667686ECC31}" type="slidenum">
              <a:rPr lang="ru-RU" altLang="ru-RU" sz="13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300" b="1">
              <a:solidFill>
                <a:srgbClr val="7F7F7F"/>
              </a:solidFill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31800" y="1820004"/>
            <a:ext cx="5686897" cy="383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marL="182563" indent="-182563"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100" dirty="0"/>
              <a:t>Полностью технологически переделан с момента первого релиза в 2008 г.</a:t>
            </a:r>
          </a:p>
          <a:p>
            <a:r>
              <a:rPr lang="ru-RU" altLang="ru-RU" sz="2100" dirty="0"/>
              <a:t>Новый улучшенный дизайн интерфейса</a:t>
            </a:r>
          </a:p>
          <a:p>
            <a:r>
              <a:rPr lang="ru-RU" altLang="ru-RU" sz="2100" dirty="0"/>
              <a:t>Включает методические материалы для педагогов</a:t>
            </a:r>
          </a:p>
          <a:p>
            <a:r>
              <a:rPr lang="ru-RU" altLang="ru-RU" sz="2100" dirty="0"/>
              <a:t>Добавлена дикторская озвучка</a:t>
            </a:r>
          </a:p>
          <a:p>
            <a:endParaRPr lang="ru-RU" altLang="ru-RU" sz="2100" dirty="0"/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71" y="1499495"/>
            <a:ext cx="3465229" cy="214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92" y="2374054"/>
            <a:ext cx="3419911" cy="21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Заголовок 3"/>
          <p:cNvSpPr txBox="1">
            <a:spLocks noChangeArrowheads="1"/>
          </p:cNvSpPr>
          <p:nvPr/>
        </p:nvSpPr>
        <p:spPr bwMode="auto">
          <a:xfrm>
            <a:off x="1775885" y="415806"/>
            <a:ext cx="921808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987" tIns="0" rIns="71987" bIns="0" anchor="ctr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4400" b="1" dirty="0">
                <a:latin typeface="+mj-lt"/>
                <a:ea typeface="+mj-ea"/>
                <a:cs typeface="+mj-cs"/>
              </a:rPr>
              <a:t>Анимированный атлас эволюции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89" y="3479713"/>
            <a:ext cx="3419911" cy="201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69" y="4339572"/>
            <a:ext cx="3226438" cy="20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2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 noChangeArrowheads="1"/>
          </p:cNvSpPr>
          <p:nvPr>
            <p:ph type="title" idx="4294967295"/>
          </p:nvPr>
        </p:nvSpPr>
        <p:spPr>
          <a:xfrm>
            <a:off x="1351606" y="251776"/>
            <a:ext cx="10593960" cy="986062"/>
          </a:xfrm>
        </p:spPr>
        <p:txBody>
          <a:bodyPr>
            <a:normAutofit/>
          </a:bodyPr>
          <a:lstStyle/>
          <a:p>
            <a:r>
              <a:rPr lang="ru-RU" altLang="ru-RU" dirty="0"/>
              <a:t>Физика. Интерактивный задачник, 7-9 класс</a:t>
            </a:r>
          </a:p>
        </p:txBody>
      </p:sp>
      <p:sp>
        <p:nvSpPr>
          <p:cNvPr id="16389" name="Rectangle 15"/>
          <p:cNvSpPr txBox="1">
            <a:spLocks noChangeArrowheads="1"/>
          </p:cNvSpPr>
          <p:nvPr/>
        </p:nvSpPr>
        <p:spPr bwMode="auto">
          <a:xfrm>
            <a:off x="10801352" y="6320533"/>
            <a:ext cx="1020233" cy="2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D4A517-E46A-43A5-8FA8-59D3EF3039A5}" type="slidenum">
              <a:rPr lang="ru-RU" altLang="ru-RU" sz="1300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300" b="1">
              <a:solidFill>
                <a:srgbClr val="7F7F7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4434" y="1413497"/>
            <a:ext cx="5281084" cy="451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>
            <a:lvl1pPr marL="182563" indent="-182563">
              <a:spcBef>
                <a:spcPct val="35000"/>
              </a:spcBef>
              <a:buClr>
                <a:srgbClr val="F1AF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2400" b="1" dirty="0"/>
              <a:t>	</a:t>
            </a:r>
            <a:r>
              <a:rPr lang="ru-RU" altLang="ru-RU" sz="2100" dirty="0"/>
              <a:t>В сборнике представлены десятки интерактивных задач с автоматической проверкой по следующим разделам:</a:t>
            </a:r>
          </a:p>
          <a:p>
            <a:r>
              <a:rPr lang="ru-RU" altLang="ru-RU" sz="2100" dirty="0"/>
              <a:t>Механические явления</a:t>
            </a:r>
          </a:p>
          <a:p>
            <a:r>
              <a:rPr lang="ru-RU" altLang="ru-RU" sz="2100" dirty="0"/>
              <a:t>Тепловые явления</a:t>
            </a:r>
          </a:p>
          <a:p>
            <a:r>
              <a:rPr lang="ru-RU" altLang="ru-RU" sz="2100" dirty="0"/>
              <a:t>Электрические явления</a:t>
            </a:r>
          </a:p>
          <a:p>
            <a:r>
              <a:rPr lang="ru-RU" altLang="ru-RU" sz="2100" dirty="0"/>
              <a:t>Световые явления</a:t>
            </a:r>
          </a:p>
          <a:p>
            <a:pPr>
              <a:buFontTx/>
              <a:buNone/>
            </a:pPr>
            <a:endParaRPr lang="ru-RU" altLang="ru-RU" sz="1900" dirty="0"/>
          </a:p>
          <a:p>
            <a:pPr>
              <a:buFont typeface="Wingdings" pitchFamily="2" charset="2"/>
              <a:buNone/>
            </a:pPr>
            <a:endParaRPr lang="ru-RU" altLang="ru-RU" sz="1900" b="1" dirty="0"/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7" y="1413497"/>
            <a:ext cx="3302000" cy="385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68" y="2792787"/>
            <a:ext cx="3937000" cy="325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343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9955</TotalTime>
  <Words>933</Words>
  <Application>Microsoft Office PowerPoint</Application>
  <PresentationFormat>Широкоэкранный</PresentationFormat>
  <Paragraphs>105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Futura PT Demi</vt:lpstr>
      <vt:lpstr>Times New Roman</vt:lpstr>
      <vt:lpstr>Wingdings</vt:lpstr>
      <vt:lpstr>Тема Office</vt:lpstr>
      <vt:lpstr>Обновленная библиотека учебных материалов системы "1С:Образование"</vt:lpstr>
      <vt:lpstr>Система «1С:Образование»</vt:lpstr>
      <vt:lpstr>1С:Образование:  основные возможности для обучения в цифровой образовательной среде</vt:lpstr>
      <vt:lpstr>Учебные пособия «1С:Школа» - основа цифровой Библиотеки «1С:Образование»</vt:lpstr>
      <vt:lpstr>Типы электронных ресурсов в составе учебных пособий</vt:lpstr>
      <vt:lpstr>Новые учебные и методические  материалы в составе цифровой библиотеки</vt:lpstr>
      <vt:lpstr>Биология, 10 класс</vt:lpstr>
      <vt:lpstr>Презентация PowerPoint</vt:lpstr>
      <vt:lpstr>Физика. Интерактивный задачник, 7-9 класс</vt:lpstr>
      <vt:lpstr>«1С:Математический конструктор»</vt:lpstr>
      <vt:lpstr>Презентация PowerPoint</vt:lpstr>
      <vt:lpstr>Возможности для организации учебного процесса </vt:lpstr>
      <vt:lpstr>Как подключиться к системе «1С:Образование»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250</cp:revision>
  <dcterms:created xsi:type="dcterms:W3CDTF">2018-08-08T13:50:28Z</dcterms:created>
  <dcterms:modified xsi:type="dcterms:W3CDTF">2023-02-13T11:40:33Z</dcterms:modified>
</cp:coreProperties>
</file>