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59" r:id="rId3"/>
    <p:sldId id="1079" r:id="rId4"/>
    <p:sldId id="356" r:id="rId5"/>
    <p:sldId id="457" r:id="rId6"/>
    <p:sldId id="469" r:id="rId7"/>
    <p:sldId id="468" r:id="rId8"/>
    <p:sldId id="470" r:id="rId9"/>
    <p:sldId id="471" r:id="rId10"/>
    <p:sldId id="1099" r:id="rId11"/>
    <p:sldId id="333" r:id="rId12"/>
    <p:sldId id="1100" r:id="rId13"/>
    <p:sldId id="1101" r:id="rId14"/>
    <p:sldId id="278" r:id="rId15"/>
    <p:sldId id="1093" r:id="rId16"/>
    <p:sldId id="2708" r:id="rId17"/>
    <p:sldId id="258" r:id="rId18"/>
    <p:sldId id="1090" r:id="rId19"/>
    <p:sldId id="1091" r:id="rId20"/>
    <p:sldId id="1092" r:id="rId21"/>
    <p:sldId id="1102" r:id="rId22"/>
    <p:sldId id="1098" r:id="rId23"/>
    <p:sldId id="31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3614E-67D0-43CE-BCF4-30434F14B17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0EB6E4-6C99-42D7-AFC4-D9C5B2A11A2E}">
      <dgm:prSet phldrT="[Текст]" custT="1"/>
      <dgm:spPr>
        <a:solidFill>
          <a:srgbClr val="FFC000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2023-2024 учебный год: переход к единым Федеральным образовательным программам по предметам</a:t>
          </a:r>
        </a:p>
      </dgm:t>
    </dgm:pt>
    <dgm:pt modelId="{EF99DD99-AD9B-4704-A46D-AF3E3CB8BA6D}" type="parTrans" cxnId="{4ADE0652-44A7-481D-A50C-710B8444B81E}">
      <dgm:prSet/>
      <dgm:spPr/>
      <dgm:t>
        <a:bodyPr/>
        <a:lstStyle/>
        <a:p>
          <a:endParaRPr lang="ru-RU"/>
        </a:p>
      </dgm:t>
    </dgm:pt>
    <dgm:pt modelId="{3277E750-2DA9-4463-8D07-26842B110A71}" type="sibTrans" cxnId="{4ADE0652-44A7-481D-A50C-710B8444B81E}">
      <dgm:prSet/>
      <dgm:spPr/>
      <dgm:t>
        <a:bodyPr/>
        <a:lstStyle/>
        <a:p>
          <a:endParaRPr lang="ru-RU"/>
        </a:p>
      </dgm:t>
    </dgm:pt>
    <dgm:pt modelId="{2CFE20FC-B9E5-4CAE-B936-B9EABF7C4908}">
      <dgm:prSet phldrT="[Текст]" custT="1"/>
      <dgm:spPr>
        <a:solidFill>
          <a:srgbClr val="92D050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Futura PT Demi" panose="020B0604020202020204" pitchFamily="34" charset="-52"/>
              <a:ea typeface="+mn-ea"/>
              <a:cs typeface="+mn-cs"/>
            </a:rPr>
            <a:t>2021-2022 учебный год: создание универсальных кодификаторов проверяемых требований к освоению образовательной программы</a:t>
          </a:r>
        </a:p>
      </dgm:t>
    </dgm:pt>
    <dgm:pt modelId="{0F027E50-FAEC-4825-B17C-173462A2971B}" type="parTrans" cxnId="{29A42F09-ADBB-47FB-A5CF-7A6E05751E82}">
      <dgm:prSet/>
      <dgm:spPr/>
      <dgm:t>
        <a:bodyPr/>
        <a:lstStyle/>
        <a:p>
          <a:endParaRPr lang="ru-RU"/>
        </a:p>
      </dgm:t>
    </dgm:pt>
    <dgm:pt modelId="{8623763E-27C0-4231-98E9-A577CDA9A77C}" type="sibTrans" cxnId="{29A42F09-ADBB-47FB-A5CF-7A6E05751E82}">
      <dgm:prSet/>
      <dgm:spPr/>
      <dgm:t>
        <a:bodyPr/>
        <a:lstStyle/>
        <a:p>
          <a:endParaRPr lang="ru-RU"/>
        </a:p>
      </dgm:t>
    </dgm:pt>
    <dgm:pt modelId="{B7CC8609-0D31-4541-84FB-19AAAB1DBFD8}">
      <dgm:prSet phldrT="[Текст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2022-2023 учебный год: переход на обновленные ФГОС всех уровней общего образования</a:t>
          </a:r>
        </a:p>
      </dgm:t>
    </dgm:pt>
    <dgm:pt modelId="{D4151828-6462-4CC9-9326-660D18D508F2}" type="parTrans" cxnId="{E636FAAE-256D-47A6-A8FF-6A5BDCC81E38}">
      <dgm:prSet/>
      <dgm:spPr/>
      <dgm:t>
        <a:bodyPr/>
        <a:lstStyle/>
        <a:p>
          <a:endParaRPr lang="ru-RU"/>
        </a:p>
      </dgm:t>
    </dgm:pt>
    <dgm:pt modelId="{C1F90126-534C-4955-94D4-0A57C74F98CC}" type="sibTrans" cxnId="{E636FAAE-256D-47A6-A8FF-6A5BDCC81E38}">
      <dgm:prSet/>
      <dgm:spPr/>
      <dgm:t>
        <a:bodyPr/>
        <a:lstStyle/>
        <a:p>
          <a:endParaRPr lang="ru-RU"/>
        </a:p>
      </dgm:t>
    </dgm:pt>
    <dgm:pt modelId="{46DF963E-C9A5-4F6B-A6CE-B649F4E36B3B}" type="pres">
      <dgm:prSet presAssocID="{D873614E-67D0-43CE-BCF4-30434F14B174}" presName="Name0" presStyleCnt="0">
        <dgm:presLayoutVars>
          <dgm:dir/>
          <dgm:animLvl val="lvl"/>
          <dgm:resizeHandles val="exact"/>
        </dgm:presLayoutVars>
      </dgm:prSet>
      <dgm:spPr/>
    </dgm:pt>
    <dgm:pt modelId="{AB3F42DA-A0AA-4905-A360-DD2488CB269E}" type="pres">
      <dgm:prSet presAssocID="{2CFE20FC-B9E5-4CAE-B936-B9EABF7C4908}" presName="parTxOnly" presStyleLbl="node1" presStyleIdx="0" presStyleCnt="3" custScaleX="126911" custScaleY="123296">
        <dgm:presLayoutVars>
          <dgm:chMax val="0"/>
          <dgm:chPref val="0"/>
          <dgm:bulletEnabled val="1"/>
        </dgm:presLayoutVars>
      </dgm:prSet>
      <dgm:spPr/>
    </dgm:pt>
    <dgm:pt modelId="{41372D98-DAF1-487F-8F86-059F16B065FC}" type="pres">
      <dgm:prSet presAssocID="{8623763E-27C0-4231-98E9-A577CDA9A77C}" presName="parTxOnlySpace" presStyleCnt="0"/>
      <dgm:spPr/>
    </dgm:pt>
    <dgm:pt modelId="{E657F994-75D8-493B-8E42-C400657D1145}" type="pres">
      <dgm:prSet presAssocID="{B7CC8609-0D31-4541-84FB-19AAAB1DBFD8}" presName="parTxOnly" presStyleLbl="node1" presStyleIdx="1" presStyleCnt="3" custScaleX="128494" custScaleY="123296">
        <dgm:presLayoutVars>
          <dgm:chMax val="0"/>
          <dgm:chPref val="0"/>
          <dgm:bulletEnabled val="1"/>
        </dgm:presLayoutVars>
      </dgm:prSet>
      <dgm:spPr/>
    </dgm:pt>
    <dgm:pt modelId="{44B6D4E5-55FC-4CC7-958B-101F52061DA6}" type="pres">
      <dgm:prSet presAssocID="{C1F90126-534C-4955-94D4-0A57C74F98CC}" presName="parTxOnlySpace" presStyleCnt="0"/>
      <dgm:spPr/>
    </dgm:pt>
    <dgm:pt modelId="{9B39D71D-F58A-4D3B-A714-D3CA5A2A433F}" type="pres">
      <dgm:prSet presAssocID="{840EB6E4-6C99-42D7-AFC4-D9C5B2A11A2E}" presName="parTxOnly" presStyleLbl="node1" presStyleIdx="2" presStyleCnt="3" custScaleX="114575" custScaleY="123296">
        <dgm:presLayoutVars>
          <dgm:chMax val="0"/>
          <dgm:chPref val="0"/>
          <dgm:bulletEnabled val="1"/>
        </dgm:presLayoutVars>
      </dgm:prSet>
      <dgm:spPr/>
    </dgm:pt>
  </dgm:ptLst>
  <dgm:cxnLst>
    <dgm:cxn modelId="{29A42F09-ADBB-47FB-A5CF-7A6E05751E82}" srcId="{D873614E-67D0-43CE-BCF4-30434F14B174}" destId="{2CFE20FC-B9E5-4CAE-B936-B9EABF7C4908}" srcOrd="0" destOrd="0" parTransId="{0F027E50-FAEC-4825-B17C-173462A2971B}" sibTransId="{8623763E-27C0-4231-98E9-A577CDA9A77C}"/>
    <dgm:cxn modelId="{0965B00C-1E5C-4B3A-80F6-9FA6ABD716B4}" type="presOf" srcId="{B7CC8609-0D31-4541-84FB-19AAAB1DBFD8}" destId="{E657F994-75D8-493B-8E42-C400657D1145}" srcOrd="0" destOrd="0" presId="urn:microsoft.com/office/officeart/2005/8/layout/chevron1"/>
    <dgm:cxn modelId="{4ADE0652-44A7-481D-A50C-710B8444B81E}" srcId="{D873614E-67D0-43CE-BCF4-30434F14B174}" destId="{840EB6E4-6C99-42D7-AFC4-D9C5B2A11A2E}" srcOrd="2" destOrd="0" parTransId="{EF99DD99-AD9B-4704-A46D-AF3E3CB8BA6D}" sibTransId="{3277E750-2DA9-4463-8D07-26842B110A71}"/>
    <dgm:cxn modelId="{E636FAAE-256D-47A6-A8FF-6A5BDCC81E38}" srcId="{D873614E-67D0-43CE-BCF4-30434F14B174}" destId="{B7CC8609-0D31-4541-84FB-19AAAB1DBFD8}" srcOrd="1" destOrd="0" parTransId="{D4151828-6462-4CC9-9326-660D18D508F2}" sibTransId="{C1F90126-534C-4955-94D4-0A57C74F98CC}"/>
    <dgm:cxn modelId="{11EA96B3-E404-42A6-BAF5-AFED447CBFFE}" type="presOf" srcId="{D873614E-67D0-43CE-BCF4-30434F14B174}" destId="{46DF963E-C9A5-4F6B-A6CE-B649F4E36B3B}" srcOrd="0" destOrd="0" presId="urn:microsoft.com/office/officeart/2005/8/layout/chevron1"/>
    <dgm:cxn modelId="{746977BC-0A5B-48D7-9D51-BEC7690BAA29}" type="presOf" srcId="{2CFE20FC-B9E5-4CAE-B936-B9EABF7C4908}" destId="{AB3F42DA-A0AA-4905-A360-DD2488CB269E}" srcOrd="0" destOrd="0" presId="urn:microsoft.com/office/officeart/2005/8/layout/chevron1"/>
    <dgm:cxn modelId="{ACD6C7D6-2DBF-4230-B5BB-E92467D1CD05}" type="presOf" srcId="{840EB6E4-6C99-42D7-AFC4-D9C5B2A11A2E}" destId="{9B39D71D-F58A-4D3B-A714-D3CA5A2A433F}" srcOrd="0" destOrd="0" presId="urn:microsoft.com/office/officeart/2005/8/layout/chevron1"/>
    <dgm:cxn modelId="{78E7F31D-47BF-462C-9288-EAB48F92A432}" type="presParOf" srcId="{46DF963E-C9A5-4F6B-A6CE-B649F4E36B3B}" destId="{AB3F42DA-A0AA-4905-A360-DD2488CB269E}" srcOrd="0" destOrd="0" presId="urn:microsoft.com/office/officeart/2005/8/layout/chevron1"/>
    <dgm:cxn modelId="{4381AC0C-3871-4B0C-90FC-45BAA74342A6}" type="presParOf" srcId="{46DF963E-C9A5-4F6B-A6CE-B649F4E36B3B}" destId="{41372D98-DAF1-487F-8F86-059F16B065FC}" srcOrd="1" destOrd="0" presId="urn:microsoft.com/office/officeart/2005/8/layout/chevron1"/>
    <dgm:cxn modelId="{A133B5C3-DA62-4156-9E73-1D927C54EF77}" type="presParOf" srcId="{46DF963E-C9A5-4F6B-A6CE-B649F4E36B3B}" destId="{E657F994-75D8-493B-8E42-C400657D1145}" srcOrd="2" destOrd="0" presId="urn:microsoft.com/office/officeart/2005/8/layout/chevron1"/>
    <dgm:cxn modelId="{835FBB04-A7C8-4B44-AD06-17AEF5E68161}" type="presParOf" srcId="{46DF963E-C9A5-4F6B-A6CE-B649F4E36B3B}" destId="{44B6D4E5-55FC-4CC7-958B-101F52061DA6}" srcOrd="3" destOrd="0" presId="urn:microsoft.com/office/officeart/2005/8/layout/chevron1"/>
    <dgm:cxn modelId="{05B9417E-B79B-4E3F-A3CC-CA1C6FBC100A}" type="presParOf" srcId="{46DF963E-C9A5-4F6B-A6CE-B649F4E36B3B}" destId="{9B39D71D-F58A-4D3B-A714-D3CA5A2A43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F42DA-A0AA-4905-A360-DD2488CB269E}">
      <dsp:nvSpPr>
        <dsp:cNvPr id="0" name=""/>
        <dsp:cNvSpPr/>
      </dsp:nvSpPr>
      <dsp:spPr>
        <a:xfrm>
          <a:off x="1798" y="1150167"/>
          <a:ext cx="4327443" cy="168167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Futura PT Demi" panose="020B0604020202020204" pitchFamily="34" charset="-52"/>
              <a:ea typeface="+mn-ea"/>
              <a:cs typeface="+mn-cs"/>
            </a:rPr>
            <a:t>2021-2022 учебный год: создание универсальных кодификаторов проверяемых требований к освоению образовательной программы</a:t>
          </a:r>
        </a:p>
      </dsp:txBody>
      <dsp:txXfrm>
        <a:off x="842634" y="1150167"/>
        <a:ext cx="2645772" cy="1681671"/>
      </dsp:txXfrm>
    </dsp:sp>
    <dsp:sp modelId="{E657F994-75D8-493B-8E42-C400657D1145}">
      <dsp:nvSpPr>
        <dsp:cNvPr id="0" name=""/>
        <dsp:cNvSpPr/>
      </dsp:nvSpPr>
      <dsp:spPr>
        <a:xfrm>
          <a:off x="3988259" y="1150167"/>
          <a:ext cx="4381421" cy="1681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2022-2023 учебный год: переход на обновленные ФГОС всех уровней общего образования</a:t>
          </a:r>
        </a:p>
      </dsp:txBody>
      <dsp:txXfrm>
        <a:off x="4829095" y="1150167"/>
        <a:ext cx="2699750" cy="1681671"/>
      </dsp:txXfrm>
    </dsp:sp>
    <dsp:sp modelId="{9B39D71D-F58A-4D3B-A714-D3CA5A2A433F}">
      <dsp:nvSpPr>
        <dsp:cNvPr id="0" name=""/>
        <dsp:cNvSpPr/>
      </dsp:nvSpPr>
      <dsp:spPr>
        <a:xfrm>
          <a:off x="8028698" y="1150167"/>
          <a:ext cx="3906807" cy="168167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2023-2024 учебный год: переход к единым Федеральным образовательным программам по предметам</a:t>
          </a:r>
        </a:p>
      </dsp:txBody>
      <dsp:txXfrm>
        <a:off x="8869534" y="1150167"/>
        <a:ext cx="2225136" cy="168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FB00A69F-95E3-4581-9162-33B22C9A0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4EE2063C-EE8A-4EBE-9987-18345990E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5A152F4E-F8B9-4A27-987C-491A4AC3D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42AE2-3821-49A0-ABFB-E5B3A79634D5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1/11-23/" TargetMode="External"/><Relationship Id="rId7" Type="http://schemas.openxmlformats.org/officeDocument/2006/relationships/hyperlink" Target="https://obrazovanie.1c.ru/events/2023-03-31/" TargetMode="External"/><Relationship Id="rId2" Type="http://schemas.openxmlformats.org/officeDocument/2006/relationships/hyperlink" Target="https://obrazovanie.1c.ru/events/2021/12-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nie.1c.ru/events/2023-10-26/" TargetMode="External"/><Relationship Id="rId5" Type="http://schemas.openxmlformats.org/officeDocument/2006/relationships/hyperlink" Target="https://obrazovanie.1c.ru/events/2021/04-22/" TargetMode="External"/><Relationship Id="rId4" Type="http://schemas.openxmlformats.org/officeDocument/2006/relationships/hyperlink" Target="https://obrazovanie.1c.ru/events/2021/10-26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razovanie.1c.ru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atalog.arppsoft.ru/product/619449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gif"/><Relationship Id="rId4" Type="http://schemas.openxmlformats.org/officeDocument/2006/relationships/hyperlink" Target="https://vk.com/obrazovanie1c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38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2044433"/>
            <a:ext cx="8910192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Достижение единого уровня успеваемости </a:t>
            </a:r>
          </a:p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при подготовке к ГИА </a:t>
            </a:r>
          </a:p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с помощью «1С:Образования»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09240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4813567"/>
            <a:ext cx="46919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Фогель В.О. методист отдела образовательных программ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5A1-7C1B-C1E3-3F9B-BA54E28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Futura PT Demi" pitchFamily="34" charset="-52"/>
              </a:rPr>
              <a:t>Подробнее</a:t>
            </a:r>
            <a:r>
              <a:rPr lang="ru-RU" sz="2800" dirty="0">
                <a:latin typeface="Futura PT Demi" pitchFamily="34" charset="-52"/>
              </a:rPr>
              <a:t> о создании интерактивных учебных материалов – на сайте системы «1С:Образование»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964199-FE95-13C0-3BA9-029E3A2B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D60C5-00B0-4380-ABE3-1464FB795B10}"/>
              </a:ext>
            </a:extLst>
          </p:cNvPr>
          <p:cNvSpPr txBox="1"/>
          <p:nvPr/>
        </p:nvSpPr>
        <p:spPr>
          <a:xfrm>
            <a:off x="1036948" y="1348033"/>
            <a:ext cx="10190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https://obrazovanie.1c.ru/events/2021/12-17/</a:t>
            </a:r>
            <a:r>
              <a:rPr lang="ru-RU" sz="2000" dirty="0">
                <a:latin typeface="Futura PT Demi" panose="020B0604020202020204"/>
              </a:rPr>
              <a:t>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Futura PT Demi" panose="020B0604020202020204"/>
              </a:rPr>
              <a:t>Платформа «1С:Образование» как современный инструмент организации смешанного и дистанционного обучения</a:t>
            </a:r>
          </a:p>
          <a:p>
            <a:r>
              <a:rPr lang="en-US" sz="2000" dirty="0">
                <a:hlinkClick r:id="rId3"/>
              </a:rPr>
              <a:t>https://obrazovanie.1c.ru/events/2021/11-23/</a:t>
            </a:r>
            <a:r>
              <a:rPr lang="ru-RU" sz="2000" dirty="0">
                <a:latin typeface="Futura PT Demi" panose="020B0604020202020204"/>
              </a:rPr>
              <a:t>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Futura PT Demi" panose="020B0604020202020204"/>
              </a:rPr>
              <a:t>Готовимся к ГИА: Как увидеть проблемные места в освоении образовательной программы</a:t>
            </a:r>
          </a:p>
          <a:p>
            <a:r>
              <a:rPr lang="en-US" sz="2000" dirty="0">
                <a:hlinkClick r:id="rId4"/>
              </a:rPr>
              <a:t>https://obrazovanie.1c.ru/events/2021/10-26/</a:t>
            </a:r>
            <a:r>
              <a:rPr lang="ru-RU" sz="2000" dirty="0">
                <a:latin typeface="Futura PT Demi" panose="020B0604020202020204"/>
              </a:rPr>
              <a:t>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Futura PT Demi" panose="020B0604020202020204"/>
              </a:rPr>
              <a:t>Оперативное управление результатами учебного процесса</a:t>
            </a:r>
          </a:p>
          <a:p>
            <a:r>
              <a:rPr lang="en-US" sz="2000" dirty="0">
                <a:hlinkClick r:id="rId5"/>
              </a:rPr>
              <a:t>https://obrazovanie.1c.ru/events/2021/04-22/</a:t>
            </a:r>
            <a:r>
              <a:rPr lang="ru-RU" sz="2000" dirty="0">
                <a:latin typeface="Futura PT Demi" panose="020B0604020202020204"/>
              </a:rPr>
              <a:t>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Futura PT Demi" panose="020B0604020202020204"/>
              </a:rPr>
              <a:t>Как оценить готовность школьников 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Futura PT Demi" panose="020B0604020202020204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Futura PT Demi" panose="020B0604020202020204"/>
              </a:rPr>
              <a:t>к ВПР</a:t>
            </a:r>
          </a:p>
          <a:p>
            <a:r>
              <a:rPr lang="en-US" sz="2000" dirty="0">
                <a:hlinkClick r:id="rId6"/>
              </a:rPr>
              <a:t>https://obrazovanie.1c.ru/events/2023-10-26/</a:t>
            </a:r>
            <a:r>
              <a:rPr lang="ru-RU" sz="2000" dirty="0">
                <a:latin typeface="Futura PT Demi" panose="020B0604020202020204"/>
              </a:rPr>
              <a:t>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Futura PT Demi" panose="020B0604020202020204"/>
              </a:rPr>
              <a:t>Вебинар «Подготовка к ЕГЭ и ОГЭ в системе „1С:Образование“: как добиться высоких результатов учащихся на итоговой аттестации»</a:t>
            </a:r>
          </a:p>
          <a:p>
            <a:r>
              <a:rPr lang="en-US" sz="2000" dirty="0">
                <a:hlinkClick r:id="rId7"/>
              </a:rPr>
              <a:t>https://obrazovanie.1c.ru/events/2023-03-31/</a:t>
            </a:r>
            <a:r>
              <a:rPr lang="ru-RU" sz="2000" dirty="0">
                <a:latin typeface="Futura PT Demi" panose="020B0604020202020204"/>
              </a:rPr>
              <a:t> - </a:t>
            </a:r>
            <a:r>
              <a:rPr lang="ru-RU" sz="2000" b="0" i="0" dirty="0">
                <a:effectLst/>
                <a:latin typeface="Futura PT Demi" panose="020B0604020202020204"/>
              </a:rPr>
              <a:t>Настройка средневзвешенного балла в системе «1С:Образование» для более эффективного оценивания знаний и умений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53795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>
            <a:extLst>
              <a:ext uri="{FF2B5EF4-FFF2-40B4-BE49-F238E27FC236}">
                <a16:creationId xmlns:a16="http://schemas.microsoft.com/office/drawing/2014/main" id="{DDB4F38A-BA47-45A8-82A8-8F4AF7510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Futura PT Demi" panose="020B0604020202020204" pitchFamily="34" charset="-52"/>
              </a:rPr>
              <a:t>Что дают цифровые инструменты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CB69EA-D4D1-423C-AF57-42D85103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42" y="1271898"/>
            <a:ext cx="11569700" cy="52325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latin typeface="Futura PT Demi" panose="020B0604020202020204" pitchFamily="34" charset="-52"/>
              </a:rPr>
              <a:t>Учащийся</a:t>
            </a:r>
          </a:p>
          <a:p>
            <a:pPr lvl="1">
              <a:defRPr/>
            </a:pPr>
            <a:r>
              <a:rPr lang="ru-RU" sz="1800" dirty="0">
                <a:latin typeface="Futura PT Demi" panose="020B0604020202020204" pitchFamily="34" charset="-52"/>
              </a:rPr>
              <a:t>Эффективная самостоятельная работа дома за счет интерактивных заданий с подсказками и пошаговыми решениями</a:t>
            </a:r>
          </a:p>
          <a:p>
            <a:pPr lvl="1">
              <a:defRPr/>
            </a:pPr>
            <a:r>
              <a:rPr lang="ru-RU" sz="1800" dirty="0">
                <a:latin typeface="Futura PT Demi" panose="020B0604020202020204" pitchFamily="34" charset="-52"/>
              </a:rPr>
              <a:t>Интерес к процессу обучения за счет современных инструментов организации учебной деятельности</a:t>
            </a:r>
          </a:p>
          <a:p>
            <a:pPr lvl="1">
              <a:defRPr/>
            </a:pPr>
            <a:r>
              <a:rPr lang="ru-RU" sz="1800" dirty="0">
                <a:latin typeface="Futura PT Demi" panose="020B0604020202020204" pitchFamily="34" charset="-52"/>
              </a:rPr>
              <a:t>Самоконтроль подготовки к экзамену, </a:t>
            </a:r>
            <a:r>
              <a:rPr lang="ru-RU" sz="1800" dirty="0">
                <a:solidFill>
                  <a:srgbClr val="C00000"/>
                </a:solidFill>
                <a:latin typeface="Futura PT Demi" panose="020B0604020202020204" pitchFamily="34" charset="-52"/>
              </a:rPr>
              <a:t>обучение из дома</a:t>
            </a:r>
          </a:p>
          <a:p>
            <a:pPr lvl="1">
              <a:defRPr/>
            </a:pPr>
            <a:r>
              <a:rPr lang="ru-RU" altLang="ru-RU" sz="1800" dirty="0">
                <a:latin typeface="Futura PT Demi" panose="020B0604020202020204" pitchFamily="34" charset="-52"/>
              </a:rPr>
              <a:t>Экономия времени подготовки и сил школьников</a:t>
            </a:r>
          </a:p>
          <a:p>
            <a:pPr lvl="1">
              <a:defRPr/>
            </a:pPr>
            <a:r>
              <a:rPr lang="ru-RU" altLang="ru-RU" sz="1800" dirty="0">
                <a:latin typeface="Futura PT Demi" panose="020B0604020202020204" pitchFamily="34" charset="-52"/>
              </a:rPr>
              <a:t>Психологическая подготовка школьников к ГИА </a:t>
            </a:r>
          </a:p>
          <a:p>
            <a:pPr>
              <a:defRPr/>
            </a:pPr>
            <a:r>
              <a:rPr lang="ru-RU" sz="1800" b="1" kern="1200" dirty="0">
                <a:latin typeface="Futura PT Demi" panose="020B0604020202020204" pitchFamily="34" charset="-52"/>
              </a:rPr>
              <a:t>Преподаватель</a:t>
            </a:r>
          </a:p>
          <a:p>
            <a:pPr lvl="1"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Оптимизация занятий: преподаватель заранее видит сложности в освоении учебного материала и оперативно на них реагирует</a:t>
            </a:r>
          </a:p>
          <a:p>
            <a:pPr lvl="1"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Снижение трудозатрат на подготовку к занятиям и проверку ДЗ, </a:t>
            </a:r>
            <a:r>
              <a:rPr lang="ru-RU" sz="1800" kern="1200" dirty="0">
                <a:solidFill>
                  <a:srgbClr val="C00000"/>
                </a:solidFill>
                <a:latin typeface="Futura PT Demi" panose="020B0604020202020204" pitchFamily="34" charset="-52"/>
              </a:rPr>
              <a:t>работа из дома </a:t>
            </a:r>
          </a:p>
          <a:p>
            <a:pPr lvl="1"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Возможность выстроить индивидуальную траекторию для ученика</a:t>
            </a:r>
          </a:p>
          <a:p>
            <a:pPr>
              <a:defRPr/>
            </a:pPr>
            <a:r>
              <a:rPr lang="ru-RU" sz="1800" b="1" kern="1200" dirty="0">
                <a:latin typeface="Futura PT Demi" panose="020B0604020202020204" pitchFamily="34" charset="-52"/>
              </a:rPr>
              <a:t>Родитель</a:t>
            </a:r>
          </a:p>
          <a:p>
            <a:pPr lvl="1"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Реальный </a:t>
            </a:r>
            <a:r>
              <a:rPr lang="ru-RU" sz="1800" kern="1200" dirty="0">
                <a:solidFill>
                  <a:srgbClr val="C00000"/>
                </a:solidFill>
                <a:latin typeface="Futura PT Demi" panose="020B0604020202020204" pitchFamily="34" charset="-52"/>
              </a:rPr>
              <a:t>контроль результатов</a:t>
            </a:r>
            <a:r>
              <a:rPr lang="ru-RU" sz="1800" kern="1200" dirty="0">
                <a:solidFill>
                  <a:srgbClr val="FF0000"/>
                </a:solidFill>
                <a:latin typeface="Futura PT Demi" panose="020B0604020202020204" pitchFamily="34" charset="-52"/>
              </a:rPr>
              <a:t> </a:t>
            </a:r>
            <a:r>
              <a:rPr lang="ru-RU" sz="1800" kern="1200" dirty="0">
                <a:latin typeface="Futura PT Demi" panose="020B0604020202020204" pitchFamily="34" charset="-52"/>
              </a:rPr>
              <a:t>ребенка</a:t>
            </a:r>
          </a:p>
          <a:p>
            <a:pPr lvl="1">
              <a:defRPr/>
            </a:pPr>
            <a:r>
              <a:rPr lang="ru-RU" sz="1800" kern="1200" dirty="0">
                <a:solidFill>
                  <a:srgbClr val="C00000"/>
                </a:solidFill>
                <a:latin typeface="Futura PT Demi" panose="020B0604020202020204" pitchFamily="34" charset="-52"/>
              </a:rPr>
              <a:t>Снижение затрат </a:t>
            </a:r>
            <a:r>
              <a:rPr lang="ru-RU" sz="1800" kern="1200" dirty="0">
                <a:latin typeface="Futura PT Demi" panose="020B0604020202020204" pitchFamily="34" charset="-52"/>
              </a:rPr>
              <a:t>на оплату подготовки школьников к ГИА без потери эффективности (по сравнению с репетиторами)</a:t>
            </a:r>
          </a:p>
          <a:p>
            <a:pPr>
              <a:defRPr/>
            </a:pPr>
            <a:endParaRPr lang="ru-RU" sz="1800" kern="1200" dirty="0">
              <a:solidFill>
                <a:srgbClr val="C00000"/>
              </a:solidFill>
              <a:latin typeface="Futura PT Demi" panose="020B0604020202020204" pitchFamily="34" charset="-52"/>
            </a:endParaRPr>
          </a:p>
          <a:p>
            <a:pPr marL="457200" lvl="1" indent="0">
              <a:buFontTx/>
              <a:buNone/>
              <a:defRPr/>
            </a:pPr>
            <a:r>
              <a:rPr lang="ru-RU" sz="1800" kern="1200" dirty="0">
                <a:latin typeface="Futura PT Demi" panose="020B0604020202020204" pitchFamily="34" charset="-52"/>
              </a:rPr>
              <a:t> </a:t>
            </a:r>
          </a:p>
          <a:p>
            <a:pPr marL="457200" lvl="1" indent="0">
              <a:buFontTx/>
              <a:buNone/>
              <a:defRPr/>
            </a:pPr>
            <a:endParaRPr lang="ru-RU" sz="1800" kern="1200" dirty="0">
              <a:latin typeface="Futura PT Demi" panose="020B0604020202020204" pitchFamily="34" charset="-52"/>
            </a:endParaRPr>
          </a:p>
          <a:p>
            <a:pPr marL="457200" lvl="1" indent="0">
              <a:buFontTx/>
              <a:buNone/>
              <a:defRPr/>
            </a:pPr>
            <a:endParaRPr lang="ru-RU" sz="1800" kern="1200" dirty="0">
              <a:latin typeface="Futura PT Demi" panose="020B0604020202020204" pitchFamily="34" charset="-52"/>
            </a:endParaRPr>
          </a:p>
          <a:p>
            <a:pPr marL="457200" lvl="1" indent="0">
              <a:buFontTx/>
              <a:buNone/>
              <a:defRPr/>
            </a:pPr>
            <a:endParaRPr lang="ru-RU" sz="1800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sz="1800" dirty="0"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834F9-D0EA-43FD-AF88-770E64C3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Futura PT Demi"/>
                <a:cs typeface="Times New Roman" panose="02020603050405020304" pitchFamily="18" charset="0"/>
              </a:rPr>
              <a:t>Архитектура журнала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1B596-8133-41BC-8496-685F86DF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1310326"/>
            <a:ext cx="4204355" cy="486663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Возможность настраивать вид журнала позволяет видеть не только средний балл, но и количество оценок</a:t>
            </a:r>
          </a:p>
          <a:p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Возможность удобно и быстро создавать уроки, при необходимости, и группировать материал внутри них между отдельными учениками</a:t>
            </a:r>
          </a:p>
          <a:p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Возможность назначения ученикам одного класса различных заданий, для достижение наибольшей эффективности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9F8AAE-F612-4184-BA50-792DC5B4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AF07EC-AAB9-4153-ABA8-99D09E48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421" y="1885360"/>
            <a:ext cx="6979579" cy="3948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C82998-616D-451B-B14E-F301D10B0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421" y="3707189"/>
            <a:ext cx="4195911" cy="28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5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061C3-A078-4987-B9D2-2D869396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Futura PT Demi" panose="020B0604020202020204"/>
              </a:rPr>
              <a:t>Отчётность об успеваемости и качестве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DA094-5026-48A4-8BE3-167DE0B1B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73" y="1216058"/>
            <a:ext cx="3799869" cy="5420412"/>
          </a:xfrm>
        </p:spPr>
        <p:txBody>
          <a:bodyPr>
            <a:normAutofit/>
          </a:bodyPr>
          <a:lstStyle/>
          <a:p>
            <a:r>
              <a:rPr lang="ru-RU" sz="2000" dirty="0"/>
              <a:t>Наличие всех необходимых вариантов учебной деятельности</a:t>
            </a:r>
          </a:p>
          <a:p>
            <a:r>
              <a:rPr lang="ru-RU" sz="2000" dirty="0"/>
              <a:t>Возможность редактирования задач в процессе образовательной деятельности</a:t>
            </a:r>
          </a:p>
          <a:p>
            <a:r>
              <a:rPr lang="ru-RU" sz="2000" dirty="0"/>
              <a:t>Контроль качества знаний и успеваемости всего класса и каждого ученика в отдельности</a:t>
            </a:r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2DC7F-4081-4441-A4D1-99CF8E90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553CD-0488-4968-9C11-88556B127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197" y="1090613"/>
            <a:ext cx="7823525" cy="3703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ED2622-DA26-4C2F-BF58-FA2959B06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64" y="4695328"/>
            <a:ext cx="9109435" cy="21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2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6983FFB-A92F-453C-AAEF-6A33A07E0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9439" y="165050"/>
            <a:ext cx="9886015" cy="147697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/>
              </a:rPr>
              <a:t>Более детальный анализ результатов освоение образовательной программы – в системе «1С:Оценка качества образования»</a:t>
            </a:r>
          </a:p>
        </p:txBody>
      </p:sp>
      <p:pic>
        <p:nvPicPr>
          <p:cNvPr id="8195" name="Рисунок 6">
            <a:extLst>
              <a:ext uri="{FF2B5EF4-FFF2-40B4-BE49-F238E27FC236}">
                <a16:creationId xmlns:a16="http://schemas.microsoft.com/office/drawing/2014/main" id="{F5F5B023-544C-4B9D-B030-8E0F6453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5" y="1893833"/>
            <a:ext cx="5711120" cy="42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8">
            <a:extLst>
              <a:ext uri="{FF2B5EF4-FFF2-40B4-BE49-F238E27FC236}">
                <a16:creationId xmlns:a16="http://schemas.microsoft.com/office/drawing/2014/main" id="{D714630E-256A-4FC4-959F-E6D5AF1F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337" y="2661945"/>
            <a:ext cx="5309077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99">
                <a:hlinkClick r:id="rId3"/>
              </a:rPr>
              <a:t>https://obrazovanie.1c.ru/oko/</a:t>
            </a:r>
            <a:r>
              <a:rPr lang="ru-RU" altLang="ru-RU" sz="2399"/>
              <a:t> 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9DD39BE5-1D80-4FAE-8013-37CA5D8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43" y="3461798"/>
            <a:ext cx="2348775" cy="23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B4F5162-8011-4B70-925D-0FC0FB755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106" y="605180"/>
            <a:ext cx="9742127" cy="490915"/>
          </a:xfrm>
        </p:spPr>
        <p:txBody>
          <a:bodyPr>
            <a:normAutofit fontScale="90000"/>
          </a:bodyPr>
          <a:lstStyle/>
          <a:p>
            <a:r>
              <a:rPr lang="ru-RU" altLang="ru-RU" sz="3600" dirty="0">
                <a:latin typeface="Futura PT Demi" panose="020B0604020202020204" charset="-52"/>
              </a:rPr>
              <a:t>Актуальность</a:t>
            </a:r>
            <a:endParaRPr lang="ru-RU" altLang="ru-RU" dirty="0">
              <a:latin typeface="Futura PT Demi" panose="020B0604020202020204" charset="-52"/>
            </a:endParaRP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F5F433FD-2341-4C71-8A1A-C30A7C233E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637" y="4801236"/>
            <a:ext cx="11566130" cy="93527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Цель преобразований – формирование единого образовательного пространства и обеспечение единства содержания общего образования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3E43C19-618F-4F32-94B2-1CCB81469461}"/>
              </a:ext>
            </a:extLst>
          </p:cNvPr>
          <p:cNvGraphicFramePr/>
          <p:nvPr/>
        </p:nvGraphicFramePr>
        <p:xfrm>
          <a:off x="127348" y="1286466"/>
          <a:ext cx="11937304" cy="39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ACDC054-1278-410E-8637-8CEE5A167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106" y="454944"/>
            <a:ext cx="9549569" cy="986062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charset="-52"/>
              </a:rPr>
              <a:t>Возможности облачной системы </a:t>
            </a:r>
            <a:br>
              <a:rPr lang="ru-RU" altLang="ru-RU" sz="3200" dirty="0">
                <a:latin typeface="Futura PT Demi" panose="020B0604020202020204" charset="-52"/>
              </a:rPr>
            </a:br>
            <a:r>
              <a:rPr lang="ru-RU" altLang="ru-RU" sz="3200" dirty="0">
                <a:latin typeface="Futura PT Demi" panose="020B0604020202020204" charset="-52"/>
              </a:rPr>
              <a:t>1С:Оценка качества образования</a:t>
            </a:r>
          </a:p>
        </p:txBody>
      </p:sp>
      <p:sp>
        <p:nvSpPr>
          <p:cNvPr id="10243" name="Объект 1">
            <a:extLst>
              <a:ext uri="{FF2B5EF4-FFF2-40B4-BE49-F238E27FC236}">
                <a16:creationId xmlns:a16="http://schemas.microsoft.com/office/drawing/2014/main" id="{54D4BBC7-76DA-49DD-A0C7-435079657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2356" y="1989052"/>
            <a:ext cx="11566130" cy="3167673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педагога: </a:t>
            </a:r>
            <a:r>
              <a:rPr lang="ru-RU" altLang="ru-RU" dirty="0">
                <a:latin typeface="Futura PT Demi" panose="020B0604020202020204" charset="-52"/>
              </a:rPr>
              <a:t>своевременный поэлементный анализ освоения каждым учащимся Федеральной образовательной программы по предмету (т.е. ФГОС)</a:t>
            </a:r>
          </a:p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классного руководителя:</a:t>
            </a:r>
            <a:r>
              <a:rPr lang="ru-RU" altLang="ru-RU" dirty="0">
                <a:latin typeface="Futura PT Demi" panose="020B0604020202020204" charset="-52"/>
              </a:rPr>
              <a:t> оперативная информация по освоению ФГОС по всем предметам каждым учеником и классом в целом</a:t>
            </a:r>
          </a:p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директора /заместителя директора по УВР или качеству образования: </a:t>
            </a:r>
            <a:r>
              <a:rPr lang="ru-RU" altLang="ru-RU" dirty="0">
                <a:latin typeface="Futura PT Demi" panose="020B0604020202020204" charset="-52"/>
              </a:rPr>
              <a:t>анализ ситуации с качеством образования в школе, контроль профессиональной деятельности педагогов, отслеживание динамики показателей качества, прогнозы результатов ВПР, ЕГЭ, ОГЭ</a:t>
            </a:r>
          </a:p>
        </p:txBody>
      </p:sp>
      <p:sp>
        <p:nvSpPr>
          <p:cNvPr id="9220" name=" 2">
            <a:extLst>
              <a:ext uri="{FF2B5EF4-FFF2-40B4-BE49-F238E27FC236}">
                <a16:creationId xmlns:a16="http://schemas.microsoft.com/office/drawing/2014/main" id="{647196AA-1288-4CF8-9CD2-5DD507821481}"/>
              </a:ext>
            </a:extLst>
          </p:cNvPr>
          <p:cNvSpPr>
            <a:spLocks noGrp="1"/>
          </p:cNvSpPr>
          <p:nvPr/>
        </p:nvSpPr>
        <p:spPr bwMode="auto">
          <a:xfrm>
            <a:off x="2153868" y="1826120"/>
            <a:ext cx="7884267" cy="43505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799">
              <a:latin typeface="Futura PT Book" panose="020B0604020202020204" pitchFamily="34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D9417ED-BFDC-4BCB-BEFE-CF06BD5F9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/>
              </a:rPr>
              <a:t>Индивидуальный</a:t>
            </a:r>
            <a:r>
              <a:rPr lang="ru-RU" altLang="ru-RU" sz="3200" dirty="0">
                <a:latin typeface="Futura de"/>
              </a:rPr>
              <a:t> уровень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FE190FA-29ED-4297-9D66-912B7F709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834584"/>
            <a:ext cx="5376791" cy="3910393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latin typeface="Futura PT Demi" panose="020B0604020202020204"/>
              </a:rPr>
              <a:t>Сравнение ожидаемых и реальных результатов освоения образовательной программы по каждой теме</a:t>
            </a:r>
          </a:p>
          <a:p>
            <a:r>
              <a:rPr lang="ru-RU" altLang="ru-RU" sz="1800" dirty="0">
                <a:latin typeface="Futura PT Demi" panose="020B0604020202020204"/>
              </a:rPr>
              <a:t>Уровень освоения планируемых результатов обучения</a:t>
            </a:r>
          </a:p>
          <a:p>
            <a:r>
              <a:rPr lang="ru-RU" altLang="ru-RU" sz="1800" dirty="0">
                <a:latin typeface="Futura PT Demi" panose="020B0604020202020204"/>
              </a:rPr>
              <a:t>Анализ результатов тематической проверочной работы</a:t>
            </a:r>
          </a:p>
          <a:p>
            <a:r>
              <a:rPr lang="ru-RU" altLang="ru-RU" sz="1800" dirty="0">
                <a:latin typeface="Futura PT Demi" panose="020B0604020202020204"/>
              </a:rPr>
              <a:t>Перечень неосвоенных элементов содержания (КЭС)</a:t>
            </a:r>
          </a:p>
          <a:p>
            <a:r>
              <a:rPr lang="ru-RU" altLang="ru-RU" sz="1800" dirty="0">
                <a:latin typeface="Futura PT Demi" panose="020B0604020202020204"/>
              </a:rPr>
              <a:t>Рекомендации для учителя</a:t>
            </a:r>
          </a:p>
          <a:p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DCBF286-3E2B-46AD-BD95-40123010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8" y="1318277"/>
            <a:ext cx="6502509" cy="47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926A855E-2357-44FA-BBD3-A4642D0D2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/>
              </a:rPr>
              <a:t>Уровень класса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BD435A0C-E631-4A36-B370-70E0775E9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8907" y="1474862"/>
            <a:ext cx="6322649" cy="3910393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latin typeface="Futura PT Demi" panose="020B0604020202020204"/>
              </a:rPr>
              <a:t>Анализ результатов всех тематических проверочных работ по всем предметам учебного плана</a:t>
            </a:r>
          </a:p>
          <a:p>
            <a:r>
              <a:rPr lang="ru-RU" altLang="ru-RU" sz="2000" dirty="0">
                <a:latin typeface="Futura PT Demi" panose="020B0604020202020204"/>
              </a:rPr>
              <a:t>Объективность оценивания образовательных результатов</a:t>
            </a:r>
          </a:p>
          <a:p>
            <a:r>
              <a:rPr lang="ru-RU" altLang="ru-RU" sz="2000" dirty="0">
                <a:latin typeface="Futura PT Demi" panose="020B0604020202020204"/>
              </a:rPr>
              <a:t>Результативность освоения образовательной программы классом за учебный период</a:t>
            </a:r>
          </a:p>
          <a:p>
            <a:r>
              <a:rPr lang="ru-RU" altLang="ru-RU" sz="2000" dirty="0">
                <a:latin typeface="Futura PT Demi" panose="020B0604020202020204"/>
              </a:rPr>
              <a:t>Выявление затруднений в работе педагогов</a:t>
            </a:r>
          </a:p>
          <a:p>
            <a:r>
              <a:rPr lang="ru-RU" altLang="ru-RU" sz="2000" dirty="0">
                <a:latin typeface="Futura PT Demi" panose="020B0604020202020204"/>
              </a:rPr>
              <a:t>Отчет классного руководителя для заместителя директора по УВР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C6931D3A-DFD4-4E4D-98D5-E6EDA21E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54" y="518424"/>
            <a:ext cx="5156726" cy="34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91CAD55A-403F-4909-B0D3-13BC28D9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72" y="3717836"/>
            <a:ext cx="5459315" cy="202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929284" y="395926"/>
            <a:ext cx="942451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>
                <a:latin typeface="Futura PT Demi" pitchFamily="34" charset="-52"/>
              </a:rPr>
              <a:t>Что такое «</a:t>
            </a:r>
            <a:r>
              <a:rPr lang="ru-RU" altLang="ru-RU" sz="3200" dirty="0">
                <a:latin typeface="Futura PT Demi" pitchFamily="34" charset="-52"/>
              </a:rPr>
              <a:t>1С</a:t>
            </a:r>
            <a:r>
              <a:rPr lang="ru-RU" altLang="ru-RU" sz="2800" dirty="0">
                <a:latin typeface="Futura PT Demi" pitchFamily="34" charset="-52"/>
              </a:rPr>
              <a:t>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318040" y="2011731"/>
            <a:ext cx="6591391" cy="43414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400" dirty="0">
                <a:latin typeface="Futura PT Demi" panose="020B060402020202020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anose="020B060402020202020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2156684"/>
            <a:ext cx="4735382" cy="388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AE43A-F7E0-4E15-1BE7-CB816B6ED0CB}"/>
              </a:ext>
            </a:extLst>
          </p:cNvPr>
          <p:cNvSpPr txBox="1"/>
          <p:nvPr/>
        </p:nvSpPr>
        <p:spPr>
          <a:xfrm>
            <a:off x="1929284" y="905947"/>
            <a:ext cx="4735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utura PT Demi" panose="020B0604020202020204"/>
                <a:hlinkClick r:id="rId6"/>
              </a:rPr>
              <a:t>https://obrazovanie.1c.ru/</a:t>
            </a:r>
            <a:r>
              <a:rPr lang="ru-RU" sz="2400" dirty="0">
                <a:latin typeface="Futura PT Demi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1B93881-91B2-4AB1-8384-02C8FF3F1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/>
              </a:rPr>
              <a:t>Уровень школы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68E8CF1C-47F0-457E-BD51-D7D5BBAE2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381757"/>
            <a:ext cx="7871571" cy="39103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1800" dirty="0">
                <a:latin typeface="Futura PT Demi" panose="020B0604020202020204"/>
              </a:rPr>
              <a:t>Анализ результатов всех тематических проверочных работ по всем предметам учебного плана по ступеням обучения и по школе в целом</a:t>
            </a:r>
          </a:p>
          <a:p>
            <a:pPr>
              <a:defRPr/>
            </a:pPr>
            <a:r>
              <a:rPr lang="ru-RU" altLang="ru-RU" sz="1800" dirty="0">
                <a:latin typeface="Futura PT Demi" panose="020B0604020202020204"/>
              </a:rPr>
              <a:t>Объективность оценивания образовательных результатов</a:t>
            </a:r>
          </a:p>
          <a:p>
            <a:pPr>
              <a:defRPr/>
            </a:pPr>
            <a:r>
              <a:rPr lang="ru-RU" altLang="ru-RU" sz="1800" dirty="0">
                <a:latin typeface="Futura PT Demi" panose="020B0604020202020204"/>
              </a:rPr>
              <a:t>Результативность освоения образовательной программы всеми классами по всем предметам за учебный период</a:t>
            </a:r>
          </a:p>
          <a:p>
            <a:pPr>
              <a:defRPr/>
            </a:pPr>
            <a:r>
              <a:rPr lang="ru-RU" altLang="ru-RU" sz="1800" dirty="0">
                <a:latin typeface="Futura PT Demi" panose="020B0604020202020204"/>
              </a:rPr>
              <a:t>Эффективность профессиональной деятельности педагогов школы</a:t>
            </a:r>
          </a:p>
          <a:p>
            <a:pPr>
              <a:defRPr/>
            </a:pPr>
            <a:r>
              <a:rPr lang="ru-RU" altLang="ru-RU" sz="1800" dirty="0">
                <a:latin typeface="Futura PT Demi" panose="020B0604020202020204"/>
              </a:rPr>
              <a:t>Прогнозирование результатов ВПР, ОГЭ и ЕГЭ</a:t>
            </a:r>
          </a:p>
          <a:p>
            <a:pPr>
              <a:defRPr/>
            </a:pPr>
            <a:r>
              <a:rPr lang="ru-RU" altLang="ru-RU" sz="1800" dirty="0">
                <a:latin typeface="Futura PT Demi" panose="020B0604020202020204"/>
              </a:rPr>
              <a:t>Прогноз повышения качества образования</a:t>
            </a:r>
          </a:p>
          <a:p>
            <a:pPr>
              <a:defRPr/>
            </a:pPr>
            <a:r>
              <a:rPr lang="ru-RU" altLang="ru-RU" sz="1800" dirty="0">
                <a:latin typeface="Futura PT Demi" panose="020B0604020202020204"/>
              </a:rPr>
              <a:t>Мониторинг эффективности управленческих решений</a:t>
            </a:r>
          </a:p>
          <a:p>
            <a:pPr marL="0" indent="0">
              <a:buNone/>
              <a:defRPr/>
            </a:pPr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62247992-2EBC-40E8-98B8-6EF743F1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30" y="550164"/>
            <a:ext cx="3743229" cy="36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10255BC6-2982-42B6-ADA6-88F39F69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26" y="3908277"/>
            <a:ext cx="4174895" cy="191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6D6D90CD-10BC-409C-948F-6D3C5C832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33" y="1525646"/>
            <a:ext cx="6386129" cy="4348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  <a:latin typeface="Futura PT Demi" panose="020B0604020202020204"/>
            </a:endParaRP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5402961-4557-4A00-8F3D-99880F3B0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162" y="262385"/>
            <a:ext cx="9189846" cy="98394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977F612-5BD4-4A80-9590-216F7883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18417"/>
            <a:ext cx="102203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5F130C4-9DB7-477A-87F8-C7356AF64DB0}" type="slidenum">
              <a:rPr lang="ru-RU" altLang="ru-RU" sz="1333" b="1">
                <a:solidFill>
                  <a:srgbClr val="0D3E65"/>
                </a:solidFill>
              </a:rPr>
              <a:pPr algn="r"/>
              <a:t>21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B0E50430-C384-4768-9F1F-4756F765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70" y="1525647"/>
            <a:ext cx="3176137" cy="30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E1AD8FDE-1355-43B5-9AEA-EE74FCF9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2" y="3694560"/>
            <a:ext cx="2145638" cy="21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709063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Основные </a:t>
            </a:r>
            <a:r>
              <a:rPr lang="ru-RU" altLang="ru-RU" sz="3200" dirty="0">
                <a:latin typeface="Futura PT Demi" pitchFamily="34" charset="-52"/>
              </a:rPr>
              <a:t>возможности</a:t>
            </a:r>
            <a:r>
              <a:rPr lang="ru-RU" altLang="ru-RU" sz="2800" dirty="0">
                <a:latin typeface="Futura PT Demi" pitchFamily="34" charset="-52"/>
              </a:rPr>
              <a:t> для обучения в цифровой образовательной среде</a:t>
            </a:r>
            <a:endParaRPr lang="ru-RU" sz="2800" dirty="0">
              <a:latin typeface="Futura PT Demi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705" y="1747346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23842" y="256824"/>
            <a:ext cx="10868158" cy="1081088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Библиотека «1С:Образование» - более 25 тысяч интерактивных </a:t>
            </a:r>
            <a:r>
              <a:rPr lang="ru-RU" altLang="ru-RU" sz="3200" dirty="0">
                <a:latin typeface="Futura PT Demi" pitchFamily="34" charset="-52"/>
              </a:rPr>
              <a:t>мультимедийных</a:t>
            </a:r>
            <a:r>
              <a:rPr lang="ru-RU" altLang="ru-RU" sz="2800" dirty="0">
                <a:latin typeface="Futura PT Demi" pitchFamily="34" charset="-52"/>
              </a:rPr>
              <a:t> цифровых ресурсов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6849" y="1719969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375039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6268"/>
            <a:ext cx="10201324" cy="56517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Futura PT Demi" pitchFamily="34" charset="-52"/>
              </a:rPr>
              <a:t>Типы </a:t>
            </a:r>
            <a:r>
              <a:rPr lang="ru-RU" sz="3200" dirty="0">
                <a:latin typeface="Futura PT Demi" pitchFamily="34" charset="-52"/>
              </a:rPr>
              <a:t>электронных</a:t>
            </a:r>
            <a:r>
              <a:rPr lang="ru-RU" sz="2800" dirty="0">
                <a:latin typeface="Futura PT Demi" pitchFamily="34" charset="-52"/>
              </a:rPr>
              <a:t>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30" y="1876983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Инструменты</a:t>
            </a:r>
            <a:r>
              <a:rPr lang="ru-RU" altLang="ru-RU" sz="2800" dirty="0">
                <a:latin typeface="Futura PT Demi" pitchFamily="34" charset="-52"/>
              </a:rPr>
              <a:t> создания авторских ресурсов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1366327-F7DE-42A9-956D-7A5CD431F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768" y="1563107"/>
            <a:ext cx="6810375" cy="4667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9D7300-4DFC-49E4-9ED5-EE1A1CBE4BE0}"/>
              </a:ext>
            </a:extLst>
          </p:cNvPr>
          <p:cNvSpPr txBox="1"/>
          <p:nvPr/>
        </p:nvSpPr>
        <p:spPr>
          <a:xfrm>
            <a:off x="321547" y="1772239"/>
            <a:ext cx="46746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Futura PT Demi" panose="020B0604020202020204" charset="-52"/>
              </a:rPr>
              <a:t>Создать ресурс </a:t>
            </a:r>
            <a:r>
              <a:rPr lang="ru-RU" dirty="0">
                <a:latin typeface="Futura PT Demi" panose="020B0604020202020204" charset="-52"/>
              </a:rPr>
              <a:t>– создание (импорт из внешнего файла) простых ресурсов: иллюстраций, анимаций, видеофрагментов, документов Microsoft Office и пр.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Futura PT Demi" panose="020B0604020202020204" charset="-52"/>
              </a:rPr>
              <a:t>Создать страницу </a:t>
            </a:r>
            <a:r>
              <a:rPr lang="ru-RU" dirty="0">
                <a:latin typeface="Futura PT Demi" panose="020B0604020202020204" charset="-52"/>
              </a:rPr>
              <a:t>– создание (в том числе с использованием импортированных объектов) иллюстрированных текстовых материалов в форме </a:t>
            </a:r>
            <a:r>
              <a:rPr lang="ru-RU" dirty="0" err="1">
                <a:latin typeface="Futura PT Demi" panose="020B0604020202020204" charset="-52"/>
              </a:rPr>
              <a:t>web</a:t>
            </a:r>
            <a:r>
              <a:rPr lang="ru-RU" dirty="0">
                <a:latin typeface="Futura PT Demi" panose="020B0604020202020204" charset="-52"/>
              </a:rPr>
              <a:t>-страниц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Futura PT Demi" panose="020B0604020202020204" charset="-52"/>
              </a:rPr>
              <a:t>Создать тест </a:t>
            </a:r>
            <a:r>
              <a:rPr lang="ru-RU" dirty="0">
                <a:latin typeface="Futura PT Demi" panose="020B0604020202020204" charset="-52"/>
              </a:rPr>
              <a:t>– формирование подборок из импортированных и созданных объектов и страниц, а также создание тестовых вопросов и формирование тестов</a:t>
            </a:r>
          </a:p>
        </p:txBody>
      </p:sp>
    </p:spTree>
    <p:extLst>
      <p:ext uri="{BB962C8B-B14F-4D97-AF65-F5344CB8AC3E}">
        <p14:creationId xmlns:p14="http://schemas.microsoft.com/office/powerpoint/2010/main" val="414081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242941" y="1631432"/>
            <a:ext cx="6057376" cy="5074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Иллюстрированные тексты (</a:t>
            </a:r>
            <a:r>
              <a:rPr lang="en-US" altLang="ru-RU" sz="2199" dirty="0">
                <a:latin typeface="Futura PT Demi" panose="020B0604020202020204" charset="-52"/>
              </a:rPr>
              <a:t>html-</a:t>
            </a:r>
            <a:r>
              <a:rPr lang="ru-RU" altLang="ru-RU" sz="2199" dirty="0">
                <a:latin typeface="Futura PT Demi" panose="020B0604020202020204" charset="-52"/>
              </a:rPr>
              <a:t>страницы)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Медиафайлы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Тестовые задания с автоматической проверкой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Творческие задания с ручной проверкой 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200" dirty="0">
                <a:latin typeface="Futura PT Demi" panose="020B0604020202020204" charset="-52"/>
              </a:rPr>
              <a:t>Учебные материалы различного дидактического назначения: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Обучающие задания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Тренажеры, в том числе п</a:t>
            </a:r>
            <a:r>
              <a:rPr lang="ru-RU" altLang="ru-RU" sz="1999" dirty="0">
                <a:latin typeface="Futura PT Demi" panose="020B0604020202020204" charset="-52"/>
              </a:rPr>
              <a:t>ошаговые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Лабораторные и практические работы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Контрольные тесты</a:t>
            </a:r>
            <a:endParaRPr lang="ru-RU" altLang="ru-RU" sz="2199" dirty="0">
              <a:latin typeface="Futura PT Demi" panose="020B0604020202020204" charset="-52"/>
            </a:endParaRP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Структурированные учебные курсы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12917-878D-8A2A-EDD7-D67EB7A2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652" y="1748335"/>
            <a:ext cx="5589407" cy="43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60F1C-11AB-4EED-B8BF-DB331E7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6" y="1238546"/>
            <a:ext cx="8007186" cy="3941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2486-F462-43CA-AF44-65A6DC0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9" y="2124663"/>
            <a:ext cx="4661758" cy="34947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38F0DD-C854-4EBC-9345-100798FE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6949" y="2777270"/>
            <a:ext cx="4349685" cy="3728301"/>
          </a:xfr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Конструктор</a:t>
            </a:r>
            <a:r>
              <a:rPr lang="ru-RU" altLang="ru-RU" sz="2800" dirty="0">
                <a:latin typeface="Futura PT Demi" pitchFamily="34" charset="-52"/>
              </a:rPr>
              <a:t> тестов</a:t>
            </a:r>
          </a:p>
        </p:txBody>
      </p:sp>
    </p:spTree>
    <p:extLst>
      <p:ext uri="{BB962C8B-B14F-4D97-AF65-F5344CB8AC3E}">
        <p14:creationId xmlns:p14="http://schemas.microsoft.com/office/powerpoint/2010/main" val="2279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6382" y="152400"/>
            <a:ext cx="10027418" cy="938213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Типы</a:t>
            </a:r>
            <a:r>
              <a:rPr lang="ru-RU" altLang="ru-RU" sz="2800" dirty="0">
                <a:latin typeface="Futura PT Demi" pitchFamily="34" charset="-52"/>
              </a:rPr>
              <a:t> тестовых вопросов</a:t>
            </a:r>
          </a:p>
        </p:txBody>
      </p:sp>
      <p:pic>
        <p:nvPicPr>
          <p:cNvPr id="1026" name="Picture 6215">
            <a:extLst>
              <a:ext uri="{FF2B5EF4-FFF2-40B4-BE49-F238E27FC236}">
                <a16:creationId xmlns:a16="http://schemas.microsoft.com/office/drawing/2014/main" id="{EE16390C-0EF9-483A-B92C-C8EC6D43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38" y="345420"/>
            <a:ext cx="3022592" cy="34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252">
            <a:extLst>
              <a:ext uri="{FF2B5EF4-FFF2-40B4-BE49-F238E27FC236}">
                <a16:creationId xmlns:a16="http://schemas.microsoft.com/office/drawing/2014/main" id="{14ED498A-AFDC-4952-B81C-4BEE5B29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61" y="3315274"/>
            <a:ext cx="2784480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077">
            <a:extLst>
              <a:ext uri="{FF2B5EF4-FFF2-40B4-BE49-F238E27FC236}">
                <a16:creationId xmlns:a16="http://schemas.microsoft.com/office/drawing/2014/main" id="{423F5DD7-B51E-4F98-A6F5-4BE1AFF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91" y="3785597"/>
            <a:ext cx="3125286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51">
            <a:extLst>
              <a:ext uri="{FF2B5EF4-FFF2-40B4-BE49-F238E27FC236}">
                <a16:creationId xmlns:a16="http://schemas.microsoft.com/office/drawing/2014/main" id="{4BBA8312-A469-4FD8-BBB7-3FC9F6F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19" y="455092"/>
            <a:ext cx="3022592" cy="28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id="{773320F9-9548-452C-B34E-85A828B5498C}"/>
              </a:ext>
            </a:extLst>
          </p:cNvPr>
          <p:cNvSpPr txBox="1">
            <a:spLocks/>
          </p:cNvSpPr>
          <p:nvPr/>
        </p:nvSpPr>
        <p:spPr bwMode="auto">
          <a:xfrm>
            <a:off x="138077" y="1090613"/>
            <a:ext cx="6088503" cy="56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одного или нескольких правильных ответов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из выпадающего списка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Ввод текста ответа </a:t>
            </a:r>
            <a:r>
              <a:rPr lang="en-US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или формулы с клавиатуры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1702341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12309</TotalTime>
  <Words>1589</Words>
  <Application>Microsoft Office PowerPoint</Application>
  <PresentationFormat>Широкоэкранный</PresentationFormat>
  <Paragraphs>186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Futura de</vt:lpstr>
      <vt:lpstr>Futura PT Book</vt:lpstr>
      <vt:lpstr>Futura PT Demi</vt:lpstr>
      <vt:lpstr>Wingdings</vt:lpstr>
      <vt:lpstr>Тема Office</vt:lpstr>
      <vt:lpstr>Презентация PowerPoint</vt:lpstr>
      <vt:lpstr>Презентация PowerPoint</vt:lpstr>
      <vt:lpstr>Основные возможности для обучения в цифровой образовательной среде</vt:lpstr>
      <vt:lpstr>Библиотека «1С:Образование» - более 25 тысяч интерактивных мультимедийных цифровых ресурсов</vt:lpstr>
      <vt:lpstr>Типы электронных ресурсов в составе учебных пособий</vt:lpstr>
      <vt:lpstr>Инструменты создания авторских ресурсов</vt:lpstr>
      <vt:lpstr>Какие учебные материалы можно создавать в системе «1С:Образование»?</vt:lpstr>
      <vt:lpstr>Конструктор тестов</vt:lpstr>
      <vt:lpstr>Типы тестовых вопросов</vt:lpstr>
      <vt:lpstr>Подробнее о создании интерактивных учебных материалов – на сайте системы «1С:Образование» </vt:lpstr>
      <vt:lpstr>Что дают цифровые инструменты</vt:lpstr>
      <vt:lpstr>Архитектура журнала</vt:lpstr>
      <vt:lpstr>Отчётность об успеваемости и качестве знаний</vt:lpstr>
      <vt:lpstr>Как подключиться к системе «1С:Образование»</vt:lpstr>
      <vt:lpstr>Более детальный анализ результатов освоение образовательной программы – в системе «1С:Оценка качества образования»</vt:lpstr>
      <vt:lpstr>Актуальность</vt:lpstr>
      <vt:lpstr>Возможности облачной системы  1С:Оценка качества образования</vt:lpstr>
      <vt:lpstr>Индивидуальный уровень</vt:lpstr>
      <vt:lpstr>Уровень класса</vt:lpstr>
      <vt:lpstr>Уровень школы</vt:lpstr>
      <vt:lpstr>Как подключиться к системе «1С:Оценка качества образования»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Владимир Фогель</cp:lastModifiedBy>
  <cp:revision>309</cp:revision>
  <dcterms:created xsi:type="dcterms:W3CDTF">2018-08-08T13:50:28Z</dcterms:created>
  <dcterms:modified xsi:type="dcterms:W3CDTF">2024-03-06T10:14:35Z</dcterms:modified>
</cp:coreProperties>
</file>