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429" r:id="rId3"/>
    <p:sldId id="460" r:id="rId4"/>
    <p:sldId id="356" r:id="rId5"/>
    <p:sldId id="1080" r:id="rId6"/>
    <p:sldId id="332" r:id="rId7"/>
    <p:sldId id="1083" r:id="rId8"/>
    <p:sldId id="1082" r:id="rId9"/>
    <p:sldId id="1079" r:id="rId10"/>
    <p:sldId id="278" r:id="rId11"/>
    <p:sldId id="1075" r:id="rId12"/>
    <p:sldId id="31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0A8"/>
    <a:srgbClr val="960000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89015" autoAdjust="0"/>
  </p:normalViewPr>
  <p:slideViewPr>
    <p:cSldViewPr snapToGrid="0">
      <p:cViewPr varScale="1">
        <p:scale>
          <a:sx n="76" d="100"/>
          <a:sy n="76" d="100"/>
        </p:scale>
        <p:origin x="806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35F6C5-A58B-409F-B9E8-1F6F4CA3883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CDB4928-E967-4199-8045-826C83803C1C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>
              <a:solidFill>
                <a:schemeClr val="tx1"/>
              </a:solidFill>
            </a:rPr>
            <a:t>О</a:t>
          </a:r>
          <a:r>
            <a:rPr lang="ru-RU" dirty="0">
              <a:solidFill>
                <a:schemeClr val="tx1"/>
              </a:solidFill>
              <a:effectLst/>
            </a:rPr>
            <a:t>боснование темы</a:t>
          </a:r>
          <a:endParaRPr lang="ru-RU" dirty="0">
            <a:solidFill>
              <a:schemeClr val="tx1"/>
            </a:solidFill>
          </a:endParaRPr>
        </a:p>
      </dgm:t>
    </dgm:pt>
    <dgm:pt modelId="{39DB2AFC-97E0-4727-B388-A6C9610D24E3}" type="parTrans" cxnId="{96F84F52-249E-45E9-9D08-D533ECB107FB}">
      <dgm:prSet/>
      <dgm:spPr/>
      <dgm:t>
        <a:bodyPr/>
        <a:lstStyle/>
        <a:p>
          <a:endParaRPr lang="ru-RU"/>
        </a:p>
      </dgm:t>
    </dgm:pt>
    <dgm:pt modelId="{351A6EC9-65C6-43D0-8489-4889774F9CC5}" type="sibTrans" cxnId="{96F84F52-249E-45E9-9D08-D533ECB107FB}">
      <dgm:prSet/>
      <dgm:spPr/>
      <dgm:t>
        <a:bodyPr/>
        <a:lstStyle/>
        <a:p>
          <a:endParaRPr lang="ru-RU"/>
        </a:p>
      </dgm:t>
    </dgm:pt>
    <dgm:pt modelId="{9D5720C3-A5C2-48C6-A700-80B8C6CC59E1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>
              <a:solidFill>
                <a:schemeClr val="tx1"/>
              </a:solidFill>
            </a:rPr>
            <a:t>П</a:t>
          </a:r>
          <a:r>
            <a:rPr lang="ru-RU" dirty="0">
              <a:solidFill>
                <a:schemeClr val="tx1"/>
              </a:solidFill>
              <a:effectLst/>
            </a:rPr>
            <a:t>остановка целей и задач</a:t>
          </a:r>
          <a:endParaRPr lang="ru-RU" dirty="0">
            <a:solidFill>
              <a:schemeClr val="tx1"/>
            </a:solidFill>
          </a:endParaRPr>
        </a:p>
      </dgm:t>
    </dgm:pt>
    <dgm:pt modelId="{AD8D7EA3-CCDB-44A8-A438-62F2665B8A84}" type="parTrans" cxnId="{A7FEA96A-8C7A-4D0C-B2F6-A6C642C227B7}">
      <dgm:prSet/>
      <dgm:spPr/>
      <dgm:t>
        <a:bodyPr/>
        <a:lstStyle/>
        <a:p>
          <a:endParaRPr lang="ru-RU"/>
        </a:p>
      </dgm:t>
    </dgm:pt>
    <dgm:pt modelId="{D7549ECF-4CE7-4626-BB30-F39E5D5EA5DD}" type="sibTrans" cxnId="{A7FEA96A-8C7A-4D0C-B2F6-A6C642C227B7}">
      <dgm:prSet/>
      <dgm:spPr/>
      <dgm:t>
        <a:bodyPr/>
        <a:lstStyle/>
        <a:p>
          <a:endParaRPr lang="ru-RU"/>
        </a:p>
      </dgm:t>
    </dgm:pt>
    <dgm:pt modelId="{67834685-8D04-48F1-92B2-DE92DBEB31DE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>
              <a:solidFill>
                <a:schemeClr val="tx1"/>
              </a:solidFill>
            </a:rPr>
            <a:t>О</a:t>
          </a:r>
          <a:r>
            <a:rPr lang="ru-RU" dirty="0">
              <a:solidFill>
                <a:schemeClr val="tx1"/>
              </a:solidFill>
              <a:effectLst/>
            </a:rPr>
            <a:t>пределение объекта и предмета исследования</a:t>
          </a:r>
          <a:endParaRPr lang="ru-RU" dirty="0">
            <a:solidFill>
              <a:schemeClr val="tx1"/>
            </a:solidFill>
          </a:endParaRPr>
        </a:p>
      </dgm:t>
    </dgm:pt>
    <dgm:pt modelId="{8AB392FD-515A-4EC3-8723-3E66EF58B3FF}" type="parTrans" cxnId="{0CB53EC6-B89D-4DAB-A418-601D5A9FEF62}">
      <dgm:prSet/>
      <dgm:spPr/>
      <dgm:t>
        <a:bodyPr/>
        <a:lstStyle/>
        <a:p>
          <a:endParaRPr lang="ru-RU"/>
        </a:p>
      </dgm:t>
    </dgm:pt>
    <dgm:pt modelId="{85D49C54-CA1E-4052-8A0F-4DA8B102B124}" type="sibTrans" cxnId="{0CB53EC6-B89D-4DAB-A418-601D5A9FEF62}">
      <dgm:prSet/>
      <dgm:spPr/>
      <dgm:t>
        <a:bodyPr/>
        <a:lstStyle/>
        <a:p>
          <a:endParaRPr lang="ru-RU"/>
        </a:p>
      </dgm:t>
    </dgm:pt>
    <dgm:pt modelId="{F89D3D05-96E5-4B14-9784-3315FD4A249A}" type="pres">
      <dgm:prSet presAssocID="{0935F6C5-A58B-409F-B9E8-1F6F4CA38836}" presName="Name0" presStyleCnt="0">
        <dgm:presLayoutVars>
          <dgm:dir/>
          <dgm:animLvl val="lvl"/>
          <dgm:resizeHandles val="exact"/>
        </dgm:presLayoutVars>
      </dgm:prSet>
      <dgm:spPr/>
    </dgm:pt>
    <dgm:pt modelId="{9EB6E9A8-45C2-4E9A-AF59-52AF17685A5E}" type="pres">
      <dgm:prSet presAssocID="{3CDB4928-E967-4199-8045-826C83803C1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94C4DDC-0FEC-44DE-9F3A-3954576D2770}" type="pres">
      <dgm:prSet presAssocID="{351A6EC9-65C6-43D0-8489-4889774F9CC5}" presName="parTxOnlySpace" presStyleCnt="0"/>
      <dgm:spPr/>
    </dgm:pt>
    <dgm:pt modelId="{69B49951-1528-4139-9A88-CF119FB4399A}" type="pres">
      <dgm:prSet presAssocID="{9D5720C3-A5C2-48C6-A700-80B8C6CC59E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5A0493D-D63A-40FE-9AE7-42A2FD9C27EB}" type="pres">
      <dgm:prSet presAssocID="{D7549ECF-4CE7-4626-BB30-F39E5D5EA5DD}" presName="parTxOnlySpace" presStyleCnt="0"/>
      <dgm:spPr/>
    </dgm:pt>
    <dgm:pt modelId="{38ED0346-D7E1-4283-AD6C-C6D330FFF9C3}" type="pres">
      <dgm:prSet presAssocID="{67834685-8D04-48F1-92B2-DE92DBEB31D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7FEA96A-8C7A-4D0C-B2F6-A6C642C227B7}" srcId="{0935F6C5-A58B-409F-B9E8-1F6F4CA38836}" destId="{9D5720C3-A5C2-48C6-A700-80B8C6CC59E1}" srcOrd="1" destOrd="0" parTransId="{AD8D7EA3-CCDB-44A8-A438-62F2665B8A84}" sibTransId="{D7549ECF-4CE7-4626-BB30-F39E5D5EA5DD}"/>
    <dgm:cxn modelId="{96F84F52-249E-45E9-9D08-D533ECB107FB}" srcId="{0935F6C5-A58B-409F-B9E8-1F6F4CA38836}" destId="{3CDB4928-E967-4199-8045-826C83803C1C}" srcOrd="0" destOrd="0" parTransId="{39DB2AFC-97E0-4727-B388-A6C9610D24E3}" sibTransId="{351A6EC9-65C6-43D0-8489-4889774F9CC5}"/>
    <dgm:cxn modelId="{A04866A4-9F54-475A-BCDD-204DC5600279}" type="presOf" srcId="{9D5720C3-A5C2-48C6-A700-80B8C6CC59E1}" destId="{69B49951-1528-4139-9A88-CF119FB4399A}" srcOrd="0" destOrd="0" presId="urn:microsoft.com/office/officeart/2005/8/layout/chevron1"/>
    <dgm:cxn modelId="{F1DD76A8-0297-429D-81DA-E42733926102}" type="presOf" srcId="{0935F6C5-A58B-409F-B9E8-1F6F4CA38836}" destId="{F89D3D05-96E5-4B14-9784-3315FD4A249A}" srcOrd="0" destOrd="0" presId="urn:microsoft.com/office/officeart/2005/8/layout/chevron1"/>
    <dgm:cxn modelId="{0CB53EC6-B89D-4DAB-A418-601D5A9FEF62}" srcId="{0935F6C5-A58B-409F-B9E8-1F6F4CA38836}" destId="{67834685-8D04-48F1-92B2-DE92DBEB31DE}" srcOrd="2" destOrd="0" parTransId="{8AB392FD-515A-4EC3-8723-3E66EF58B3FF}" sibTransId="{85D49C54-CA1E-4052-8A0F-4DA8B102B124}"/>
    <dgm:cxn modelId="{13616BD2-1902-49A6-B7ED-0C11A753CA98}" type="presOf" srcId="{3CDB4928-E967-4199-8045-826C83803C1C}" destId="{9EB6E9A8-45C2-4E9A-AF59-52AF17685A5E}" srcOrd="0" destOrd="0" presId="urn:microsoft.com/office/officeart/2005/8/layout/chevron1"/>
    <dgm:cxn modelId="{BEB948F8-75DC-45D4-A2B9-9CEF9B0F65A1}" type="presOf" srcId="{67834685-8D04-48F1-92B2-DE92DBEB31DE}" destId="{38ED0346-D7E1-4283-AD6C-C6D330FFF9C3}" srcOrd="0" destOrd="0" presId="urn:microsoft.com/office/officeart/2005/8/layout/chevron1"/>
    <dgm:cxn modelId="{26F0DBE4-0D13-4557-AEBA-0D536C15BF6E}" type="presParOf" srcId="{F89D3D05-96E5-4B14-9784-3315FD4A249A}" destId="{9EB6E9A8-45C2-4E9A-AF59-52AF17685A5E}" srcOrd="0" destOrd="0" presId="urn:microsoft.com/office/officeart/2005/8/layout/chevron1"/>
    <dgm:cxn modelId="{0F6C2894-AE5A-41E8-91C0-7512245432AC}" type="presParOf" srcId="{F89D3D05-96E5-4B14-9784-3315FD4A249A}" destId="{194C4DDC-0FEC-44DE-9F3A-3954576D2770}" srcOrd="1" destOrd="0" presId="urn:microsoft.com/office/officeart/2005/8/layout/chevron1"/>
    <dgm:cxn modelId="{08EEB674-CDDB-4997-8394-F28CF692BB54}" type="presParOf" srcId="{F89D3D05-96E5-4B14-9784-3315FD4A249A}" destId="{69B49951-1528-4139-9A88-CF119FB4399A}" srcOrd="2" destOrd="0" presId="urn:microsoft.com/office/officeart/2005/8/layout/chevron1"/>
    <dgm:cxn modelId="{FF8151F6-13ED-4866-AB11-B8FB6B490245}" type="presParOf" srcId="{F89D3D05-96E5-4B14-9784-3315FD4A249A}" destId="{75A0493D-D63A-40FE-9AE7-42A2FD9C27EB}" srcOrd="3" destOrd="0" presId="urn:microsoft.com/office/officeart/2005/8/layout/chevron1"/>
    <dgm:cxn modelId="{D567B84E-87EA-40E6-AFEA-0CE61D08C92D}" type="presParOf" srcId="{F89D3D05-96E5-4B14-9784-3315FD4A249A}" destId="{38ED0346-D7E1-4283-AD6C-C6D330FFF9C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FB254D-C67E-456A-88A9-FC2BDB465CE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6670280-B621-4617-988E-727CEF86C03E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>
              <a:solidFill>
                <a:schemeClr val="tx1"/>
              </a:solidFill>
            </a:rPr>
            <a:t>Р</a:t>
          </a:r>
          <a:r>
            <a:rPr lang="ru-RU" dirty="0">
              <a:solidFill>
                <a:schemeClr val="tx1"/>
              </a:solidFill>
              <a:effectLst/>
            </a:rPr>
            <a:t>азработка гипотезы исследования</a:t>
          </a:r>
          <a:endParaRPr lang="ru-RU" dirty="0">
            <a:solidFill>
              <a:schemeClr val="tx1"/>
            </a:solidFill>
          </a:endParaRPr>
        </a:p>
      </dgm:t>
    </dgm:pt>
    <dgm:pt modelId="{C645D197-5FC1-4887-AB96-F37DD6AE1408}" type="parTrans" cxnId="{662F66AE-20CB-46A4-812A-3FE25859A726}">
      <dgm:prSet/>
      <dgm:spPr/>
      <dgm:t>
        <a:bodyPr/>
        <a:lstStyle/>
        <a:p>
          <a:endParaRPr lang="ru-RU"/>
        </a:p>
      </dgm:t>
    </dgm:pt>
    <dgm:pt modelId="{32AEEA9D-69C0-465E-AD6A-C4323D68D364}" type="sibTrans" cxnId="{662F66AE-20CB-46A4-812A-3FE25859A726}">
      <dgm:prSet/>
      <dgm:spPr/>
      <dgm:t>
        <a:bodyPr/>
        <a:lstStyle/>
        <a:p>
          <a:endParaRPr lang="ru-RU"/>
        </a:p>
      </dgm:t>
    </dgm:pt>
    <dgm:pt modelId="{BD5F7BEA-B318-40C7-BBA2-3BA1FB896B7B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>
              <a:solidFill>
                <a:schemeClr val="tx1"/>
              </a:solidFill>
            </a:rPr>
            <a:t>П</a:t>
          </a:r>
          <a:r>
            <a:rPr lang="ru-RU" dirty="0">
              <a:solidFill>
                <a:schemeClr val="tx1"/>
              </a:solidFill>
              <a:effectLst/>
            </a:rPr>
            <a:t>роведение исследования</a:t>
          </a:r>
          <a:endParaRPr lang="ru-RU" dirty="0">
            <a:solidFill>
              <a:schemeClr val="tx1"/>
            </a:solidFill>
          </a:endParaRPr>
        </a:p>
      </dgm:t>
    </dgm:pt>
    <dgm:pt modelId="{0C4E23B2-4E80-4B3F-9D4D-F9332205AB3C}" type="parTrans" cxnId="{642FBA3E-5B77-44B4-8618-2D602C64F879}">
      <dgm:prSet/>
      <dgm:spPr/>
      <dgm:t>
        <a:bodyPr/>
        <a:lstStyle/>
        <a:p>
          <a:endParaRPr lang="ru-RU"/>
        </a:p>
      </dgm:t>
    </dgm:pt>
    <dgm:pt modelId="{D8FD89D4-B2BC-42DE-8A0F-6603A230931D}" type="sibTrans" cxnId="{642FBA3E-5B77-44B4-8618-2D602C64F879}">
      <dgm:prSet/>
      <dgm:spPr/>
      <dgm:t>
        <a:bodyPr/>
        <a:lstStyle/>
        <a:p>
          <a:endParaRPr lang="ru-RU"/>
        </a:p>
      </dgm:t>
    </dgm:pt>
    <dgm:pt modelId="{0AE535D8-8BF2-432A-BF5A-C241DF8AF4A9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>
              <a:solidFill>
                <a:schemeClr val="tx1"/>
              </a:solidFill>
            </a:rPr>
            <a:t>О</a:t>
          </a:r>
          <a:r>
            <a:rPr lang="ru-RU" dirty="0">
              <a:solidFill>
                <a:schemeClr val="tx1"/>
              </a:solidFill>
              <a:effectLst/>
            </a:rPr>
            <a:t>ценка полученных результатов и выводы</a:t>
          </a:r>
          <a:endParaRPr lang="ru-RU" dirty="0">
            <a:solidFill>
              <a:schemeClr val="tx1"/>
            </a:solidFill>
          </a:endParaRPr>
        </a:p>
      </dgm:t>
    </dgm:pt>
    <dgm:pt modelId="{9C7112E3-C50E-41E9-A7B7-4D968CBF19C1}" type="parTrans" cxnId="{543FD6CA-14D5-4CB9-821F-4A346FBF77DC}">
      <dgm:prSet/>
      <dgm:spPr/>
      <dgm:t>
        <a:bodyPr/>
        <a:lstStyle/>
        <a:p>
          <a:endParaRPr lang="ru-RU"/>
        </a:p>
      </dgm:t>
    </dgm:pt>
    <dgm:pt modelId="{9706C5CF-8E81-4DCF-931B-274AAAC6CE18}" type="sibTrans" cxnId="{543FD6CA-14D5-4CB9-821F-4A346FBF77DC}">
      <dgm:prSet/>
      <dgm:spPr/>
      <dgm:t>
        <a:bodyPr/>
        <a:lstStyle/>
        <a:p>
          <a:endParaRPr lang="ru-RU"/>
        </a:p>
      </dgm:t>
    </dgm:pt>
    <dgm:pt modelId="{63A2A62C-1D6C-4B9F-B4EA-EA357BC39F55}" type="pres">
      <dgm:prSet presAssocID="{19FB254D-C67E-456A-88A9-FC2BDB465CED}" presName="Name0" presStyleCnt="0">
        <dgm:presLayoutVars>
          <dgm:dir/>
          <dgm:animLvl val="lvl"/>
          <dgm:resizeHandles val="exact"/>
        </dgm:presLayoutVars>
      </dgm:prSet>
      <dgm:spPr/>
    </dgm:pt>
    <dgm:pt modelId="{C2149BB2-3B49-4A60-91A3-65A03AA121F6}" type="pres">
      <dgm:prSet presAssocID="{06670280-B621-4617-988E-727CEF86C03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0E3427B-8E05-4592-9D9B-CBED19D88D88}" type="pres">
      <dgm:prSet presAssocID="{32AEEA9D-69C0-465E-AD6A-C4323D68D364}" presName="parTxOnlySpace" presStyleCnt="0"/>
      <dgm:spPr/>
    </dgm:pt>
    <dgm:pt modelId="{92AE510B-8EBA-4C59-AF86-3CF8A0B75308}" type="pres">
      <dgm:prSet presAssocID="{BD5F7BEA-B318-40C7-BBA2-3BA1FB896B7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6D2E29A-5A47-4444-B8AA-5BAB638E3AA3}" type="pres">
      <dgm:prSet presAssocID="{D8FD89D4-B2BC-42DE-8A0F-6603A230931D}" presName="parTxOnlySpace" presStyleCnt="0"/>
      <dgm:spPr/>
    </dgm:pt>
    <dgm:pt modelId="{DC99DF6E-0E41-4B93-93F5-74908CB8BA1A}" type="pres">
      <dgm:prSet presAssocID="{0AE535D8-8BF2-432A-BF5A-C241DF8AF4A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F9EE731-A30A-4092-B533-066AF72CE0D1}" type="presOf" srcId="{BD5F7BEA-B318-40C7-BBA2-3BA1FB896B7B}" destId="{92AE510B-8EBA-4C59-AF86-3CF8A0B75308}" srcOrd="0" destOrd="0" presId="urn:microsoft.com/office/officeart/2005/8/layout/chevron1"/>
    <dgm:cxn modelId="{642FBA3E-5B77-44B4-8618-2D602C64F879}" srcId="{19FB254D-C67E-456A-88A9-FC2BDB465CED}" destId="{BD5F7BEA-B318-40C7-BBA2-3BA1FB896B7B}" srcOrd="1" destOrd="0" parTransId="{0C4E23B2-4E80-4B3F-9D4D-F9332205AB3C}" sibTransId="{D8FD89D4-B2BC-42DE-8A0F-6603A230931D}"/>
    <dgm:cxn modelId="{1E9298A5-6AB5-4158-ABE6-998BC388282C}" type="presOf" srcId="{06670280-B621-4617-988E-727CEF86C03E}" destId="{C2149BB2-3B49-4A60-91A3-65A03AA121F6}" srcOrd="0" destOrd="0" presId="urn:microsoft.com/office/officeart/2005/8/layout/chevron1"/>
    <dgm:cxn modelId="{25EB03A9-51A2-4114-9F5D-849A89F32C49}" type="presOf" srcId="{19FB254D-C67E-456A-88A9-FC2BDB465CED}" destId="{63A2A62C-1D6C-4B9F-B4EA-EA357BC39F55}" srcOrd="0" destOrd="0" presId="urn:microsoft.com/office/officeart/2005/8/layout/chevron1"/>
    <dgm:cxn modelId="{662F66AE-20CB-46A4-812A-3FE25859A726}" srcId="{19FB254D-C67E-456A-88A9-FC2BDB465CED}" destId="{06670280-B621-4617-988E-727CEF86C03E}" srcOrd="0" destOrd="0" parTransId="{C645D197-5FC1-4887-AB96-F37DD6AE1408}" sibTransId="{32AEEA9D-69C0-465E-AD6A-C4323D68D364}"/>
    <dgm:cxn modelId="{543FD6CA-14D5-4CB9-821F-4A346FBF77DC}" srcId="{19FB254D-C67E-456A-88A9-FC2BDB465CED}" destId="{0AE535D8-8BF2-432A-BF5A-C241DF8AF4A9}" srcOrd="2" destOrd="0" parTransId="{9C7112E3-C50E-41E9-A7B7-4D968CBF19C1}" sibTransId="{9706C5CF-8E81-4DCF-931B-274AAAC6CE18}"/>
    <dgm:cxn modelId="{461B1FD7-2D90-41B3-910D-A3258C534398}" type="presOf" srcId="{0AE535D8-8BF2-432A-BF5A-C241DF8AF4A9}" destId="{DC99DF6E-0E41-4B93-93F5-74908CB8BA1A}" srcOrd="0" destOrd="0" presId="urn:microsoft.com/office/officeart/2005/8/layout/chevron1"/>
    <dgm:cxn modelId="{4B7D080A-D38D-4443-8CF0-A429B4646306}" type="presParOf" srcId="{63A2A62C-1D6C-4B9F-B4EA-EA357BC39F55}" destId="{C2149BB2-3B49-4A60-91A3-65A03AA121F6}" srcOrd="0" destOrd="0" presId="urn:microsoft.com/office/officeart/2005/8/layout/chevron1"/>
    <dgm:cxn modelId="{3036CED3-C6CA-4C0A-90D6-4AF0B6630699}" type="presParOf" srcId="{63A2A62C-1D6C-4B9F-B4EA-EA357BC39F55}" destId="{60E3427B-8E05-4592-9D9B-CBED19D88D88}" srcOrd="1" destOrd="0" presId="urn:microsoft.com/office/officeart/2005/8/layout/chevron1"/>
    <dgm:cxn modelId="{0C25A0D4-E0D9-47B3-A49A-893258C76592}" type="presParOf" srcId="{63A2A62C-1D6C-4B9F-B4EA-EA357BC39F55}" destId="{92AE510B-8EBA-4C59-AF86-3CF8A0B75308}" srcOrd="2" destOrd="0" presId="urn:microsoft.com/office/officeart/2005/8/layout/chevron1"/>
    <dgm:cxn modelId="{712B1BC8-9901-4EC1-A6D5-917439838BEE}" type="presParOf" srcId="{63A2A62C-1D6C-4B9F-B4EA-EA357BC39F55}" destId="{56D2E29A-5A47-4444-B8AA-5BAB638E3AA3}" srcOrd="3" destOrd="0" presId="urn:microsoft.com/office/officeart/2005/8/layout/chevron1"/>
    <dgm:cxn modelId="{41AF5809-AA90-4405-9019-E0DBF9D8E2CE}" type="presParOf" srcId="{63A2A62C-1D6C-4B9F-B4EA-EA357BC39F55}" destId="{DC99DF6E-0E41-4B93-93F5-74908CB8BA1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6E9A8-45C2-4E9A-AF59-52AF17685A5E}">
      <dsp:nvSpPr>
        <dsp:cNvPr id="0" name=""/>
        <dsp:cNvSpPr/>
      </dsp:nvSpPr>
      <dsp:spPr>
        <a:xfrm>
          <a:off x="3080" y="401850"/>
          <a:ext cx="3753370" cy="1501348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500" kern="1200" dirty="0">
              <a:solidFill>
                <a:schemeClr val="tx1"/>
              </a:solidFill>
            </a:rPr>
            <a:t>О</a:t>
          </a:r>
          <a:r>
            <a:rPr lang="ru-RU" sz="2500" kern="1200" dirty="0">
              <a:solidFill>
                <a:schemeClr val="tx1"/>
              </a:solidFill>
              <a:effectLst/>
            </a:rPr>
            <a:t>боснование темы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753754" y="401850"/>
        <a:ext cx="2252022" cy="1501348"/>
      </dsp:txXfrm>
    </dsp:sp>
    <dsp:sp modelId="{69B49951-1528-4139-9A88-CF119FB4399A}">
      <dsp:nvSpPr>
        <dsp:cNvPr id="0" name=""/>
        <dsp:cNvSpPr/>
      </dsp:nvSpPr>
      <dsp:spPr>
        <a:xfrm>
          <a:off x="3381114" y="401850"/>
          <a:ext cx="3753370" cy="1501348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500" kern="1200" dirty="0">
              <a:solidFill>
                <a:schemeClr val="tx1"/>
              </a:solidFill>
            </a:rPr>
            <a:t>П</a:t>
          </a:r>
          <a:r>
            <a:rPr lang="ru-RU" sz="2500" kern="1200" dirty="0">
              <a:solidFill>
                <a:schemeClr val="tx1"/>
              </a:solidFill>
              <a:effectLst/>
            </a:rPr>
            <a:t>остановка целей и задач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4131788" y="401850"/>
        <a:ext cx="2252022" cy="1501348"/>
      </dsp:txXfrm>
    </dsp:sp>
    <dsp:sp modelId="{38ED0346-D7E1-4283-AD6C-C6D330FFF9C3}">
      <dsp:nvSpPr>
        <dsp:cNvPr id="0" name=""/>
        <dsp:cNvSpPr/>
      </dsp:nvSpPr>
      <dsp:spPr>
        <a:xfrm>
          <a:off x="6759148" y="401850"/>
          <a:ext cx="3753370" cy="1501348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500" kern="1200" dirty="0">
              <a:solidFill>
                <a:schemeClr val="tx1"/>
              </a:solidFill>
            </a:rPr>
            <a:t>О</a:t>
          </a:r>
          <a:r>
            <a:rPr lang="ru-RU" sz="2500" kern="1200" dirty="0">
              <a:solidFill>
                <a:schemeClr val="tx1"/>
              </a:solidFill>
              <a:effectLst/>
            </a:rPr>
            <a:t>пределение объекта и предмета исследования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7509822" y="401850"/>
        <a:ext cx="2252022" cy="1501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49BB2-3B49-4A60-91A3-65A03AA121F6}">
      <dsp:nvSpPr>
        <dsp:cNvPr id="0" name=""/>
        <dsp:cNvSpPr/>
      </dsp:nvSpPr>
      <dsp:spPr>
        <a:xfrm>
          <a:off x="3048" y="542660"/>
          <a:ext cx="3714615" cy="1485846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500" kern="1200" dirty="0">
              <a:solidFill>
                <a:schemeClr val="tx1"/>
              </a:solidFill>
            </a:rPr>
            <a:t>Р</a:t>
          </a:r>
          <a:r>
            <a:rPr lang="ru-RU" sz="2500" kern="1200" dirty="0">
              <a:solidFill>
                <a:schemeClr val="tx1"/>
              </a:solidFill>
              <a:effectLst/>
            </a:rPr>
            <a:t>азработка гипотезы исследования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745971" y="542660"/>
        <a:ext cx="2228769" cy="1485846"/>
      </dsp:txXfrm>
    </dsp:sp>
    <dsp:sp modelId="{92AE510B-8EBA-4C59-AF86-3CF8A0B75308}">
      <dsp:nvSpPr>
        <dsp:cNvPr id="0" name=""/>
        <dsp:cNvSpPr/>
      </dsp:nvSpPr>
      <dsp:spPr>
        <a:xfrm>
          <a:off x="3346203" y="542660"/>
          <a:ext cx="3714615" cy="1485846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500" kern="1200" dirty="0">
              <a:solidFill>
                <a:schemeClr val="tx1"/>
              </a:solidFill>
            </a:rPr>
            <a:t>П</a:t>
          </a:r>
          <a:r>
            <a:rPr lang="ru-RU" sz="2500" kern="1200" dirty="0">
              <a:solidFill>
                <a:schemeClr val="tx1"/>
              </a:solidFill>
              <a:effectLst/>
            </a:rPr>
            <a:t>роведение исследования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4089126" y="542660"/>
        <a:ext cx="2228769" cy="1485846"/>
      </dsp:txXfrm>
    </dsp:sp>
    <dsp:sp modelId="{DC99DF6E-0E41-4B93-93F5-74908CB8BA1A}">
      <dsp:nvSpPr>
        <dsp:cNvPr id="0" name=""/>
        <dsp:cNvSpPr/>
      </dsp:nvSpPr>
      <dsp:spPr>
        <a:xfrm>
          <a:off x="6689357" y="542660"/>
          <a:ext cx="3714615" cy="1485846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500" kern="1200" dirty="0">
              <a:solidFill>
                <a:schemeClr val="tx1"/>
              </a:solidFill>
            </a:rPr>
            <a:t>О</a:t>
          </a:r>
          <a:r>
            <a:rPr lang="ru-RU" sz="2500" kern="1200" dirty="0">
              <a:solidFill>
                <a:schemeClr val="tx1"/>
              </a:solidFill>
              <a:effectLst/>
            </a:rPr>
            <a:t>ценка полученных результатов и выводы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7432280" y="542660"/>
        <a:ext cx="2228769" cy="1485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Фирма «1С» имеет опыт сотрудничества с </a:t>
            </a:r>
            <a:r>
              <a:rPr lang="ru-RU" sz="1200" dirty="0" err="1"/>
              <a:t>Минобрнауки</a:t>
            </a:r>
            <a:r>
              <a:rPr lang="ru-RU" sz="1200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Всего реализовано более 5 млн. копий компьютерных образовательных программ «1С».</a:t>
            </a:r>
            <a:r>
              <a:rPr lang="ru-RU" sz="1200" baseline="0" dirty="0"/>
              <a:t> </a:t>
            </a:r>
            <a:r>
              <a:rPr lang="ru-RU" sz="1200" dirty="0"/>
              <a:t>Разработки «1С» отмечены Премиями Правительства России в области науки и техники и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14.04.2022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education/cloud/" TargetMode="External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asi.ru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rian_ru/157807" TargetMode="External"/><Relationship Id="rId5" Type="http://schemas.openxmlformats.org/officeDocument/2006/relationships/hyperlink" Target="https://tass.ru/ekonomika/14319953" TargetMode="External"/><Relationship Id="rId4" Type="http://schemas.openxmlformats.org/officeDocument/2006/relationships/hyperlink" Target="https://reestr.digital.gov.ru/reestr/306311/?sphrase_id=24591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obrazovanie.1c.ru/education/task-and-tes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325" y="1573833"/>
            <a:ext cx="9551350" cy="242414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Circe" panose="020B0502020203020203" pitchFamily="34" charset="-52"/>
              </a:rPr>
              <a:t>Организация учебного исследования и эксперимента с использованием цифровых учебных материалов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642" y="5216393"/>
            <a:ext cx="9144000" cy="955807"/>
          </a:xfrm>
        </p:spPr>
        <p:txBody>
          <a:bodyPr>
            <a:normAutofit/>
          </a:bodyPr>
          <a:lstStyle/>
          <a:p>
            <a:r>
              <a:rPr lang="ru-RU" dirty="0">
                <a:latin typeface="Circe" panose="020B0502020203020203" pitchFamily="34" charset="-52"/>
              </a:rPr>
              <a:t>Т. А. </a:t>
            </a:r>
            <a:r>
              <a:rPr lang="ru-RU" dirty="0" err="1">
                <a:latin typeface="Circe" panose="020B0502020203020203" pitchFamily="34" charset="-52"/>
              </a:rPr>
              <a:t>Чернецкая</a:t>
            </a:r>
            <a:r>
              <a:rPr lang="ru-RU" dirty="0">
                <a:latin typeface="Circe" panose="020B0502020203020203" pitchFamily="34" charset="-52"/>
              </a:rPr>
              <a:t>, ведущий методист, </a:t>
            </a:r>
            <a:r>
              <a:rPr lang="ru-RU" dirty="0" err="1">
                <a:latin typeface="Circe" panose="020B0502020203020203" pitchFamily="34" charset="-52"/>
              </a:rPr>
              <a:t>к.п.н</a:t>
            </a:r>
            <a:r>
              <a:rPr lang="ru-RU" dirty="0">
                <a:latin typeface="Circe" panose="020B0502020203020203" pitchFamily="34" charset="-52"/>
              </a:rPr>
              <a:t>.</a:t>
            </a:r>
            <a:endParaRPr lang="en-US" dirty="0">
              <a:latin typeface="Circe" panose="020B0502020203020203" pitchFamily="34" charset="-52"/>
            </a:endParaRPr>
          </a:p>
          <a:p>
            <a:r>
              <a:rPr lang="ru-RU" dirty="0">
                <a:latin typeface="Circe" panose="020B0502020203020203" pitchFamily="34" charset="-52"/>
              </a:rPr>
              <a:t>Отдел образовательных программ фирмы «1С»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9043" y="2054603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1755282"/>
            <a:ext cx="5810153" cy="4350524"/>
          </a:xfrm>
        </p:spPr>
        <p:txBody>
          <a:bodyPr>
            <a:normAutofit lnSpcReduction="10000"/>
          </a:bodyPr>
          <a:lstStyle/>
          <a:p>
            <a:r>
              <a:rPr lang="ru-RU" sz="2399" dirty="0">
                <a:latin typeface="Circe" panose="020B0502020203020203" pitchFamily="34" charset="-52"/>
              </a:rPr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latin typeface="Circe" panose="020B0502020203020203" pitchFamily="34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  <a:latin typeface="Circe" panose="020B0502020203020203" pitchFamily="34" charset="-52"/>
            </a:endParaRPr>
          </a:p>
          <a:p>
            <a:r>
              <a:rPr lang="ru-RU" sz="2399" dirty="0">
                <a:latin typeface="Circe" panose="020B0502020203020203" pitchFamily="34" charset="-52"/>
              </a:rPr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>
                <a:latin typeface="Circe" panose="020B0502020203020203" pitchFamily="34" charset="-52"/>
              </a:rPr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  <a:latin typeface="Circe" panose="020B0502020203020203" pitchFamily="34" charset="-52"/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  <a:latin typeface="Circe" panose="020B0502020203020203" pitchFamily="34" charset="-52"/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438468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10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8CF3E-7EE0-4035-BD5F-E300AF4D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057" y="198671"/>
            <a:ext cx="9410700" cy="10810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Обучение пользователей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22F356-7B3A-4D83-B6E6-19629DDB4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412875"/>
            <a:ext cx="7064375" cy="4769264"/>
          </a:xfrm>
        </p:spPr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  <a:defRPr/>
            </a:pPr>
            <a:r>
              <a:rPr lang="ru-RU" sz="2800" kern="0" dirty="0">
                <a:solidFill>
                  <a:srgbClr val="FF0000"/>
                </a:solidFill>
                <a:latin typeface="Circe" panose="020B0502020203020203" pitchFamily="34" charset="-52"/>
              </a:rPr>
              <a:t>Новый курс повышения квалификации в Учебном центре № 1 фирмы «1С»:</a:t>
            </a:r>
            <a:br>
              <a:rPr lang="ru-RU" sz="2800" kern="0" dirty="0">
                <a:solidFill>
                  <a:srgbClr val="FF0000"/>
                </a:solidFill>
                <a:latin typeface="Circe" panose="020B0502020203020203" pitchFamily="34" charset="-52"/>
              </a:rPr>
            </a:br>
            <a:r>
              <a:rPr lang="ru-RU" dirty="0">
                <a:solidFill>
                  <a:srgbClr val="FF0000"/>
                </a:solidFill>
                <a:latin typeface="Circe" panose="020B0502020203020203" pitchFamily="34" charset="-52"/>
              </a:rPr>
              <a:t>Учебно-методическое и организационное обеспечение общеобразовательных программ, реализуемых в цифровой образовательной среде</a:t>
            </a:r>
          </a:p>
          <a:p>
            <a:pPr marL="0" indent="0">
              <a:buFontTx/>
              <a:buNone/>
              <a:defRPr/>
            </a:pPr>
            <a:endParaRPr lang="ru-RU" dirty="0">
              <a:solidFill>
                <a:srgbClr val="C00000"/>
              </a:solidFill>
              <a:latin typeface="Circe" panose="020B0502020203020203" pitchFamily="34" charset="-52"/>
            </a:endParaRP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Удобный асинхронный онлайн-формат – можно изучать материалы курса в удобное время</a:t>
            </a: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Доступ к материалам курса в течение 90 дней</a:t>
            </a: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Основное внимание – практике использования программного обеспечения для решения реальных задач повседневной педагогической деятельности</a:t>
            </a: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Бесплатный доступ к системе «1С:Образование» на период обучения </a:t>
            </a: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Удостоверение о повышении квалификации в объеме 36 </a:t>
            </a:r>
            <a:r>
              <a:rPr lang="ru-RU" kern="1200" dirty="0" err="1">
                <a:latin typeface="Circe" panose="020B0502020203020203" pitchFamily="34" charset="-52"/>
              </a:rPr>
              <a:t>ак</a:t>
            </a:r>
            <a:r>
              <a:rPr lang="ru-RU" kern="1200" dirty="0">
                <a:latin typeface="Circe" panose="020B0502020203020203" pitchFamily="34" charset="-52"/>
              </a:rPr>
              <a:t>. часов установленного образца</a:t>
            </a: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Низкая стоимость курса: 490 рублей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7EDAF6-765B-4C57-BDA9-F1A6B8E69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93" y="1432753"/>
            <a:ext cx="3158572" cy="3150514"/>
          </a:xfrm>
          <a:prstGeom prst="rect">
            <a:avLst/>
          </a:prstGeom>
        </p:spPr>
      </p:pic>
      <p:pic>
        <p:nvPicPr>
          <p:cNvPr id="16388" name="Рисунок 4">
            <a:extLst>
              <a:ext uri="{FF2B5EF4-FFF2-40B4-BE49-F238E27FC236}">
                <a16:creationId xmlns:a16="http://schemas.microsoft.com/office/drawing/2014/main" id="{F690AE32-CF58-4575-8FCD-A6B41380C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36" y="3922479"/>
            <a:ext cx="27384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285532"/>
            <a:ext cx="10515600" cy="285273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200" y="4400927"/>
            <a:ext cx="10515600" cy="1500187"/>
          </a:xfrm>
        </p:spPr>
        <p:txBody>
          <a:bodyPr/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</a:rPr>
              <a:t>8(800) 302-99-10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Облачная система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084137-7549-4212-8B99-F27769B1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242" y="1090614"/>
            <a:ext cx="7335296" cy="56308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222222"/>
                </a:solidFill>
                <a:latin typeface="Circe" panose="020B0502020203020203" pitchFamily="34" charset="-52"/>
                <a:ea typeface="Times New Roman" panose="02020603050405020304" pitchFamily="18" charset="0"/>
              </a:rPr>
              <a:t>Включена:</a:t>
            </a:r>
          </a:p>
          <a:p>
            <a:r>
              <a:rPr lang="ru-RU" sz="2800" dirty="0">
                <a:solidFill>
                  <a:srgbClr val="222222"/>
                </a:solidFill>
                <a:latin typeface="Circe" panose="020B0502020203020203" pitchFamily="34" charset="-52"/>
                <a:ea typeface="Times New Roman" panose="02020603050405020304" pitchFamily="18" charset="0"/>
              </a:rPr>
              <a:t> в проект «Навигатор образования» Министерства просвещения РФ и Агентства стратегических инициатив (</a:t>
            </a:r>
            <a:r>
              <a:rPr lang="ru-RU" sz="2800" u="sng" dirty="0">
                <a:solidFill>
                  <a:srgbClr val="0000FF"/>
                </a:solidFill>
                <a:latin typeface="Circe" panose="020B0502020203020203" pitchFamily="34" charset="-52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https://edu.asi.ru/</a:t>
            </a:r>
            <a:r>
              <a:rPr lang="ru-RU" sz="2800" dirty="0">
                <a:solidFill>
                  <a:srgbClr val="222222"/>
                </a:solidFill>
                <a:latin typeface="Circe" panose="020B0502020203020203" pitchFamily="34" charset="-52"/>
                <a:ea typeface="Times New Roman" panose="02020603050405020304" pitchFamily="18" charset="0"/>
              </a:rPr>
              <a:t>)</a:t>
            </a:r>
          </a:p>
          <a:p>
            <a:r>
              <a:rPr lang="ru-RU" sz="2800" dirty="0">
                <a:solidFill>
                  <a:srgbClr val="222222"/>
                </a:solidFill>
                <a:latin typeface="Circe" panose="020B0502020203020203" pitchFamily="34" charset="-52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800" u="sng" dirty="0">
                <a:solidFill>
                  <a:srgbClr val="0000FF"/>
                </a:solidFill>
                <a:latin typeface="Circe" panose="020B0502020203020203" pitchFamily="34" charset="-52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https://reestr.digital.gov.ru/reestr/306311/?sphrase_id=245914</a:t>
            </a:r>
            <a:r>
              <a:rPr lang="ru-RU" sz="2800" dirty="0">
                <a:solidFill>
                  <a:srgbClr val="222222"/>
                </a:solidFill>
                <a:latin typeface="Circe" panose="020B0502020203020203" pitchFamily="34" charset="-52"/>
                <a:ea typeface="Times New Roman" panose="02020603050405020304" pitchFamily="18" charset="0"/>
              </a:rPr>
              <a:t>)</a:t>
            </a:r>
          </a:p>
          <a:p>
            <a:r>
              <a:rPr lang="ru-RU" dirty="0">
                <a:solidFill>
                  <a:srgbClr val="FF0000"/>
                </a:solidFill>
              </a:rPr>
              <a:t>Входит в рекомендованный </a:t>
            </a:r>
            <a:r>
              <a:rPr lang="ru-RU" dirty="0" err="1">
                <a:solidFill>
                  <a:srgbClr val="FF0000"/>
                </a:solidFill>
              </a:rPr>
              <a:t>Минцифры</a:t>
            </a:r>
            <a:r>
              <a:rPr lang="ru-RU" dirty="0">
                <a:solidFill>
                  <a:srgbClr val="FF0000"/>
                </a:solidFill>
              </a:rPr>
              <a:t> РФ перечень российских аналогов интернет-ресурсов и сервисов иностранных IT-компаний в категории «Образовательные ресурсы» </a:t>
            </a:r>
            <a:r>
              <a:rPr lang="en-US" dirty="0">
                <a:hlinkClick r:id="rId5"/>
              </a:rPr>
              <a:t>https://tass.ru/ekonomika/14319953</a:t>
            </a:r>
            <a:r>
              <a:rPr lang="ru-RU" dirty="0"/>
              <a:t> </a:t>
            </a:r>
            <a:r>
              <a:rPr lang="en-US" dirty="0">
                <a:hlinkClick r:id="rId6"/>
              </a:rPr>
              <a:t>https://t.me/rian_ru/157807</a:t>
            </a:r>
            <a:r>
              <a:rPr lang="ru-RU" dirty="0"/>
              <a:t> </a:t>
            </a:r>
          </a:p>
          <a:p>
            <a:endParaRPr lang="ru-RU" sz="2800" dirty="0">
              <a:latin typeface="Circe" panose="020B0502020203020203" pitchFamily="34" charset="-52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836333-1A17-4B8C-8FBC-71DD0E1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B6010-FDD3-49B3-A0A4-5E383DF3CE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16" y="1707182"/>
            <a:ext cx="4348290" cy="35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1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8CFD1-9761-447B-9DDA-7749B545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197" y="377392"/>
            <a:ext cx="8406814" cy="56517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Возможности для организации учебного процесса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B74FD7-8CAD-4F7D-A3FA-4F5926E43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433" y="999599"/>
            <a:ext cx="2335227" cy="20798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B3903F-B97A-40B9-A231-52807E691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230" y="1917996"/>
            <a:ext cx="1838325" cy="1295400"/>
          </a:xfrm>
          <a:prstGeom prst="rect">
            <a:avLst/>
          </a:prstGeom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E31F4FDC-D561-4564-8A51-54F9FB863AFC}"/>
              </a:ext>
            </a:extLst>
          </p:cNvPr>
          <p:cNvSpPr txBox="1">
            <a:spLocks/>
          </p:cNvSpPr>
          <p:nvPr/>
        </p:nvSpPr>
        <p:spPr>
          <a:xfrm>
            <a:off x="125829" y="1350339"/>
            <a:ext cx="8668596" cy="4056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dirty="0">
                <a:latin typeface="Circe" panose="020B0502020203020203" pitchFamily="34" charset="-52"/>
              </a:rPr>
              <a:t>Доступ учителей и учащихся к цифровой библиотеке ресурсов через интернет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Circe" panose="020B0502020203020203" pitchFamily="34" charset="-52"/>
              </a:rPr>
              <a:t>Инструменты для создания авторских учебных материалов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Circe" panose="020B0502020203020203" pitchFamily="34" charset="-52"/>
              </a:rPr>
              <a:t>Назначение учащимся групповых и индивидуальных заданий с использованием цифровых ресурсов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Circe" panose="020B0502020203020203" pitchFamily="34" charset="-52"/>
              </a:rPr>
              <a:t>Автоматическая оценка выполнения тестовых заданий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Circe" panose="020B0502020203020203" pitchFamily="34" charset="-52"/>
              </a:rPr>
              <a:t>Детальное информирование педагога о ходе самостоятельной работы учащегося 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Circe" panose="020B0502020203020203" pitchFamily="34" charset="-52"/>
              </a:rPr>
              <a:t>Интеграция с сервисами для проведения онлайн-занятий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Circe" panose="020B0502020203020203" pitchFamily="34" charset="-52"/>
              </a:rPr>
              <a:t>Ориентированная на школу система администрирования пользователей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Circe" panose="020B0502020203020203" pitchFamily="34" charset="-52"/>
              </a:rPr>
              <a:t>Отчеты о деятельности пользователей и оценка качества образования</a:t>
            </a:r>
          </a:p>
          <a:p>
            <a:endParaRPr lang="ru-RU" altLang="ru-RU" dirty="0"/>
          </a:p>
          <a:p>
            <a:pPr>
              <a:lnSpc>
                <a:spcPct val="80000"/>
              </a:lnSpc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425070-9CF1-49BA-8876-70F66A064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7320" y="3122970"/>
            <a:ext cx="2684680" cy="22842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85D566-EE3E-479E-940A-371C59ECE920}"/>
              </a:ext>
            </a:extLst>
          </p:cNvPr>
          <p:cNvSpPr txBox="1"/>
          <p:nvPr/>
        </p:nvSpPr>
        <p:spPr>
          <a:xfrm>
            <a:off x="177282" y="5507661"/>
            <a:ext cx="112546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«Сервис «1С:Образование» может быть использован в организациях общего образования как для обучения в дистанционной форме, так и для поддержки очного процесса обучения содержательной работой с электронными образовательными ресурсами различного дидактического назначения» (из отзыва заместителя директора по УВР МБОУ «Гимназия № 13» г. Аргуна Т.М. Забалуевой).</a:t>
            </a:r>
          </a:p>
        </p:txBody>
      </p:sp>
      <p:pic>
        <p:nvPicPr>
          <p:cNvPr id="8" name="Picture 21" descr="Сферум на ICT.Moscow">
            <a:extLst>
              <a:ext uri="{FF2B5EF4-FFF2-40B4-BE49-F238E27FC236}">
                <a16:creationId xmlns:a16="http://schemas.microsoft.com/office/drawing/2014/main" id="{01A2678D-8F69-42D2-88D1-28AB9E0CD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81" y="3615278"/>
            <a:ext cx="1500995" cy="150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59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490" y="1695191"/>
            <a:ext cx="3344668" cy="334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67888" y="6597650"/>
            <a:ext cx="766762" cy="260350"/>
          </a:xfrm>
          <a:prstGeom prst="rect">
            <a:avLst/>
          </a:prstGeom>
        </p:spPr>
        <p:txBody>
          <a:bodyPr/>
          <a:lstStyle/>
          <a:p>
            <a:fld id="{BE7B72B7-254F-40FC-BC2E-3F6BA5C1009E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503532" y="342909"/>
            <a:ext cx="9603151" cy="1081088"/>
          </a:xfrm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Учебные пособия «1С:Школа» - основа </a:t>
            </a:r>
            <a:br>
              <a:rPr lang="ru-RU" altLang="ru-RU" sz="3600" dirty="0">
                <a:solidFill>
                  <a:srgbClr val="FF0000"/>
                </a:solidFill>
                <a:latin typeface="Circe" panose="020B0502020203020203" pitchFamily="34" charset="-52"/>
              </a:rPr>
            </a:br>
            <a:r>
              <a:rPr lang="ru-RU" alt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цифровой Библиотеки «1С:Образование»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70160" y="1771260"/>
            <a:ext cx="6386346" cy="3812430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Circe" panose="020B0502020203020203" pitchFamily="34" charset="-52"/>
              </a:rPr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/>
            <a:r>
              <a:rPr lang="ru-RU" dirty="0">
                <a:latin typeface="Circe" panose="020B0502020203020203" pitchFamily="34" charset="-52"/>
              </a:rPr>
              <a:t>Математика, алгебра, геометрия, информатика</a:t>
            </a:r>
          </a:p>
          <a:p>
            <a:pPr marL="342900" lvl="1" indent="-342900"/>
            <a:r>
              <a:rPr lang="ru-RU" dirty="0">
                <a:latin typeface="Circe" panose="020B0502020203020203" pitchFamily="34" charset="-52"/>
              </a:rPr>
              <a:t>Русский язык</a:t>
            </a:r>
          </a:p>
          <a:p>
            <a:pPr marL="342900" lvl="1" indent="-342900"/>
            <a:r>
              <a:rPr lang="ru-RU" dirty="0">
                <a:latin typeface="Circe" panose="020B0502020203020203" pitchFamily="34" charset="-52"/>
              </a:rPr>
              <a:t>Физика</a:t>
            </a:r>
          </a:p>
          <a:p>
            <a:pPr marL="342900" lvl="1" indent="-342900"/>
            <a:r>
              <a:rPr lang="ru-RU" dirty="0">
                <a:latin typeface="Circe" panose="020B0502020203020203" pitchFamily="34" charset="-52"/>
              </a:rPr>
              <a:t>Химия, биология, география</a:t>
            </a:r>
          </a:p>
          <a:p>
            <a:pPr marL="342900" lvl="1" indent="-342900"/>
            <a:r>
              <a:rPr lang="ru-RU" dirty="0">
                <a:latin typeface="Circe" panose="020B0502020203020203" pitchFamily="34" charset="-52"/>
              </a:rPr>
              <a:t>История, экономика, обществознание</a:t>
            </a:r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391887" y="5243300"/>
            <a:ext cx="1152684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523875" indent="-342900">
              <a:lnSpc>
                <a:spcPct val="90000"/>
              </a:lnSpc>
            </a:pPr>
            <a:r>
              <a:rPr lang="ru-RU" altLang="ru-RU" dirty="0">
                <a:solidFill>
                  <a:srgbClr val="FF0000"/>
                </a:solidFill>
                <a:latin typeface="Circe" panose="020B0502020203020203" pitchFamily="34" charset="-52"/>
              </a:rPr>
              <a:t>Выпущены издательством «1С-Паблишинг», выпускающим пособия, допущенные к использованию в школах (приказ Минобрнауки РФ №699 от 09.06.16)</a:t>
            </a:r>
            <a:endParaRPr lang="en-US" altLang="ru-RU" dirty="0">
              <a:solidFill>
                <a:srgbClr val="FF0000"/>
              </a:solidFill>
              <a:latin typeface="Circe" panose="020B0502020203020203" pitchFamily="34" charset="-52"/>
            </a:endParaRPr>
          </a:p>
          <a:p>
            <a:pPr marL="523875" indent="-342900">
              <a:lnSpc>
                <a:spcPct val="90000"/>
              </a:lnSpc>
            </a:pPr>
            <a:r>
              <a:rPr lang="ru-RU" altLang="ru-RU" dirty="0">
                <a:solidFill>
                  <a:srgbClr val="FF0000"/>
                </a:solidFill>
                <a:latin typeface="Circe" panose="020B0502020203020203" pitchFamily="34" charset="-52"/>
              </a:rPr>
              <a:t>В настоящее время учебные материалы проходят верификацию в рамках проекта «Цифровой образовательный контент»</a:t>
            </a:r>
            <a:endParaRPr lang="en-US" altLang="ru-RU" dirty="0">
              <a:latin typeface="Circe" panose="020B05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0302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34B6-655F-4AB3-9525-B07A0C7D2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Как провести урок-исследование?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2775EB6-8631-4EE7-93D7-416833E53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1432937"/>
            <a:ext cx="6748305" cy="4824413"/>
          </a:xfrm>
        </p:spPr>
        <p:txBody>
          <a:bodyPr/>
          <a:lstStyle/>
          <a:p>
            <a:r>
              <a:rPr lang="ru-RU" dirty="0"/>
              <a:t>Основное средство организации учебной исследовательской работы - система исследовательских заданий</a:t>
            </a:r>
          </a:p>
          <a:p>
            <a:r>
              <a:rPr lang="ru-RU" dirty="0"/>
              <a:t>Исследовательские задания – это предъявляемые учащимися задания, содержащие проблему, решение которой требует применения одного или нескольких методов научного исследования, с помощью которых учащиеся открывают субъективно новое знание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13B367-7F28-45E8-9CDD-C5FEE35F3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856AB7-7A05-486B-8EFB-6D0E2F11F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41" y="1715821"/>
            <a:ext cx="4568477" cy="342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71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Объект 4">
            <a:extLst>
              <a:ext uri="{FF2B5EF4-FFF2-40B4-BE49-F238E27FC236}">
                <a16:creationId xmlns:a16="http://schemas.microsoft.com/office/drawing/2014/main" id="{F4D25213-75B3-4C4D-997D-EC76BB38FC04}"/>
              </a:ext>
            </a:extLst>
          </p:cNvPr>
          <p:cNvSpPr txBox="1">
            <a:spLocks/>
          </p:cNvSpPr>
          <p:nvPr/>
        </p:nvSpPr>
        <p:spPr bwMode="auto">
          <a:xfrm>
            <a:off x="384176" y="2489200"/>
            <a:ext cx="6145212" cy="36814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ru-RU"/>
            </a:defPPr>
            <a:lvl1pPr marL="360000" indent="-35560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Char char="•"/>
              <a:defRPr sz="2000"/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9pPr>
          </a:lstStyle>
          <a:p>
            <a:pPr marL="4400" indent="0">
              <a:lnSpc>
                <a:spcPct val="100000"/>
              </a:lnSpc>
              <a:spcAft>
                <a:spcPts val="1200"/>
              </a:spcAft>
              <a:buFontTx/>
              <a:buNone/>
              <a:defRPr/>
            </a:pPr>
            <a:r>
              <a:rPr lang="ru-RU" altLang="ru-RU" sz="2400" dirty="0"/>
              <a:t>Позволяют наглядно представить на экране изучаемые объекты, процессы и явления как в виде моделей, так и в виде геометрических интерпретаций (диаграммы, графики, таблицы и пр.)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ru-RU" altLang="ru-RU" sz="2400" dirty="0"/>
              <a:t>Динамические  модели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ru-RU" altLang="ru-RU" sz="2400" dirty="0"/>
              <a:t>Виртуальные лаборатории </a:t>
            </a:r>
          </a:p>
          <a:p>
            <a:pPr marL="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ru-RU" altLang="ru-RU" sz="2400" dirty="0"/>
          </a:p>
        </p:txBody>
      </p:sp>
      <p:sp>
        <p:nvSpPr>
          <p:cNvPr id="13315" name="Заголовок 4">
            <a:extLst>
              <a:ext uri="{FF2B5EF4-FFF2-40B4-BE49-F238E27FC236}">
                <a16:creationId xmlns:a16="http://schemas.microsoft.com/office/drawing/2014/main" id="{CF8FDF46-DAB0-4595-8E8A-062611E60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2320" y="547734"/>
            <a:ext cx="9544050" cy="938212"/>
          </a:xfrm>
        </p:spPr>
        <p:txBody>
          <a:bodyPr>
            <a:noAutofit/>
          </a:bodyPr>
          <a:lstStyle/>
          <a:p>
            <a:pPr marL="4400" indent="0">
              <a:lnSpc>
                <a:spcPct val="100000"/>
              </a:lnSpc>
              <a:spcAft>
                <a:spcPts val="1200"/>
              </a:spcAft>
              <a:buFontTx/>
              <a:buNone/>
              <a:defRPr/>
            </a:pPr>
            <a:r>
              <a:rPr lang="ru-RU" alt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Дидактические возможности цифровых учебных материалов для виртуальных исследований и экспериментов</a:t>
            </a:r>
          </a:p>
        </p:txBody>
      </p:sp>
      <p:sp>
        <p:nvSpPr>
          <p:cNvPr id="13316" name="Номер слайда 1">
            <a:extLst>
              <a:ext uri="{FF2B5EF4-FFF2-40B4-BE49-F238E27FC236}">
                <a16:creationId xmlns:a16="http://schemas.microsoft.com/office/drawing/2014/main" id="{1C330B4C-D160-42E0-B42A-BC4057A3D18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6274FC9-47FA-4E40-BD1D-699738941493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3317" name="Рисунок 2">
            <a:extLst>
              <a:ext uri="{FF2B5EF4-FFF2-40B4-BE49-F238E27FC236}">
                <a16:creationId xmlns:a16="http://schemas.microsoft.com/office/drawing/2014/main" id="{C2BD23D8-D733-4AFD-8450-DF04230B4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2141583"/>
            <a:ext cx="32385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4">
            <a:extLst>
              <a:ext uri="{FF2B5EF4-FFF2-40B4-BE49-F238E27FC236}">
                <a16:creationId xmlns:a16="http://schemas.microsoft.com/office/drawing/2014/main" id="{A84436DE-245B-4916-BECA-01A5CA8D6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25" y="2489200"/>
            <a:ext cx="27019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6">
            <a:extLst>
              <a:ext uri="{FF2B5EF4-FFF2-40B4-BE49-F238E27FC236}">
                <a16:creationId xmlns:a16="http://schemas.microsoft.com/office/drawing/2014/main" id="{37F44C43-616A-4D79-AAC2-A9AA7BE8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4368800"/>
            <a:ext cx="33020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Рисунок 9">
            <a:extLst>
              <a:ext uri="{FF2B5EF4-FFF2-40B4-BE49-F238E27FC236}">
                <a16:creationId xmlns:a16="http://schemas.microsoft.com/office/drawing/2014/main" id="{71E0D1A7-00DF-4C41-A3A0-22D08706B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4200525"/>
            <a:ext cx="3243262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C5791-1D6A-4961-9154-C13BF8092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054" y="588335"/>
            <a:ext cx="10066746" cy="938213"/>
          </a:xfrm>
        </p:spPr>
        <p:txBody>
          <a:bodyPr>
            <a:normAutofit fontScale="90000"/>
          </a:bodyPr>
          <a:lstStyle/>
          <a:p>
            <a:r>
              <a:rPr lang="ru-RU" altLang="ru-RU" sz="4400" dirty="0">
                <a:solidFill>
                  <a:srgbClr val="FF0000"/>
                </a:solidFill>
                <a:latin typeface="Circe" panose="020B0502020203020203" pitchFamily="34" charset="-52"/>
              </a:rPr>
              <a:t>Ресурсы для виртуальных исследований и экспериментов в цифровой Библиотеке «1С:Образование»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9967B4-C0F7-44C8-A06A-52B7F3759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084"/>
            <a:ext cx="10515600" cy="4669391"/>
          </a:xfrm>
        </p:spPr>
        <p:txBody>
          <a:bodyPr>
            <a:normAutofit/>
          </a:bodyPr>
          <a:lstStyle/>
          <a:p>
            <a:r>
              <a:rPr lang="ru-RU" sz="2600" dirty="0"/>
              <a:t>Биология, 4-11 класс. Виртуальные лаборатории «Дыхание и обмен веществ»</a:t>
            </a:r>
          </a:p>
          <a:p>
            <a:r>
              <a:rPr lang="ru-RU" sz="2600" dirty="0"/>
              <a:t>Биология, 9-11 класс. Интерактивные модели по общей биологии</a:t>
            </a:r>
          </a:p>
          <a:p>
            <a:r>
              <a:rPr lang="ru-RU" sz="2600" dirty="0"/>
              <a:t>Математика, 5-11 класс. Коллекция интерактивных моделей</a:t>
            </a:r>
          </a:p>
          <a:p>
            <a:r>
              <a:rPr lang="ru-RU" sz="2600" dirty="0"/>
              <a:t>Математика, 7-11 классы. Виртуальные лаборатории по математике</a:t>
            </a:r>
          </a:p>
          <a:p>
            <a:r>
              <a:rPr lang="ru-RU" sz="2600" dirty="0"/>
              <a:t>А также различные учебные материалы в составе учебных пособий по другим предметам:</a:t>
            </a:r>
          </a:p>
          <a:p>
            <a:pPr lvl="1"/>
            <a:r>
              <a:rPr lang="ru-RU" dirty="0"/>
              <a:t>Лабораторные работы по обществознанию</a:t>
            </a:r>
          </a:p>
          <a:p>
            <a:pPr lvl="1"/>
            <a:r>
              <a:rPr lang="ru-RU" dirty="0"/>
              <a:t>Эксперименты по предмету «Окружающий мир»</a:t>
            </a:r>
          </a:p>
          <a:p>
            <a:pPr lvl="1"/>
            <a:r>
              <a:rPr lang="ru-RU" dirty="0"/>
              <a:t>Виртуальные уроки по русскому языку</a:t>
            </a:r>
          </a:p>
          <a:p>
            <a:pPr lvl="1"/>
            <a:r>
              <a:rPr lang="ru-RU" dirty="0"/>
              <a:t>Видеозаписи экспериментов по химии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139B7F-5665-4200-B04E-9A2A97CAC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35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9598DB-6C0B-43C4-BB4B-A79C849C4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Этапы урока-исследования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61533BF-EB7C-45F2-8EAB-37AC86C4F1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824865"/>
              </p:ext>
            </p:extLst>
          </p:nvPr>
        </p:nvGraphicFramePr>
        <p:xfrm>
          <a:off x="838200" y="1352551"/>
          <a:ext cx="10515600" cy="230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247EDA-405B-4238-B205-3245F170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E23FDC5-20D8-4332-820A-75182C8E0F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3952168"/>
              </p:ext>
            </p:extLst>
          </p:nvPr>
        </p:nvGraphicFramePr>
        <p:xfrm>
          <a:off x="946778" y="3657601"/>
          <a:ext cx="10407022" cy="257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01734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EDCCD6E-DF35-421E-833A-CE9069BB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054" y="324643"/>
            <a:ext cx="10066746" cy="938213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Подготовка к уроку-исследованию в системе «1С:Образование»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0EE9E59D-7187-4183-993A-F61B59FA4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170" y="1397396"/>
            <a:ext cx="7180385" cy="4824413"/>
          </a:xfrm>
        </p:spPr>
        <p:txBody>
          <a:bodyPr>
            <a:noAutofit/>
          </a:bodyPr>
          <a:lstStyle/>
          <a:p>
            <a:r>
              <a:rPr lang="ru-RU" sz="2400" dirty="0"/>
              <a:t>Выберите динамическую модель или виртуальную лабораторию в Библиотеке</a:t>
            </a:r>
          </a:p>
          <a:p>
            <a:r>
              <a:rPr lang="ru-RU" sz="2400" dirty="0"/>
              <a:t>Подготовьте шаблон отчета о лабораторной работе в любом текстовом редакторе</a:t>
            </a:r>
          </a:p>
          <a:p>
            <a:r>
              <a:rPr lang="ru-RU" sz="2400" dirty="0"/>
              <a:t>Создайте тестовое задание с типом ответа «Загрузка файла»:</a:t>
            </a:r>
          </a:p>
          <a:p>
            <a:pPr lvl="1"/>
            <a:r>
              <a:rPr lang="ru-RU" sz="2000" dirty="0"/>
              <a:t>Сформулируйте инструкцию к работе или исследованию</a:t>
            </a:r>
          </a:p>
          <a:p>
            <a:pPr lvl="1"/>
            <a:r>
              <a:rPr lang="ru-RU" sz="2000" dirty="0"/>
              <a:t>Прикрепите шаблон отчета о лабораторной работе</a:t>
            </a:r>
          </a:p>
          <a:p>
            <a:pPr lvl="1"/>
            <a:r>
              <a:rPr lang="ru-RU" sz="2000" dirty="0"/>
              <a:t>Прикрепите выбранную динамическую модель или виртуальную лабораторию</a:t>
            </a:r>
          </a:p>
          <a:p>
            <a:r>
              <a:rPr lang="ru-RU" sz="2400" dirty="0"/>
              <a:t>Назначьте созданное задание учащимся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7F5C84-0E58-4BA7-AB79-A609515FA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54DD49-6DEE-4E32-9686-CC58EF64B2A4}"/>
              </a:ext>
            </a:extLst>
          </p:cNvPr>
          <p:cNvSpPr txBox="1"/>
          <p:nvPr/>
        </p:nvSpPr>
        <p:spPr>
          <a:xfrm>
            <a:off x="2798054" y="5821699"/>
            <a:ext cx="72544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Подробнее: </a:t>
            </a:r>
            <a:r>
              <a:rPr lang="en-US" sz="2000" dirty="0">
                <a:hlinkClick r:id="rId2"/>
              </a:rPr>
              <a:t>https://obrazovanie.1c.ru/education/task-and-test/</a:t>
            </a:r>
            <a:r>
              <a:rPr lang="ru-RU" sz="2000" dirty="0"/>
              <a:t> 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A9806B-5D7F-4242-8B18-61268B68F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957" y="2279500"/>
            <a:ext cx="4555043" cy="263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931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10610</TotalTime>
  <Words>909</Words>
  <Application>Microsoft Office PowerPoint</Application>
  <PresentationFormat>Широкоэкранный</PresentationFormat>
  <Paragraphs>97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Circe</vt:lpstr>
      <vt:lpstr>Futura PT Demi</vt:lpstr>
      <vt:lpstr>Times New Roman</vt:lpstr>
      <vt:lpstr>Тема Office</vt:lpstr>
      <vt:lpstr>Организация учебного исследования и эксперимента с использованием цифровых учебных материалов</vt:lpstr>
      <vt:lpstr>Облачная система «1С:Образование»</vt:lpstr>
      <vt:lpstr>Возможности для организации учебного процесса </vt:lpstr>
      <vt:lpstr>Учебные пособия «1С:Школа» - основа  цифровой Библиотеки «1С:Образование»</vt:lpstr>
      <vt:lpstr>Как провести урок-исследование?</vt:lpstr>
      <vt:lpstr>Дидактические возможности цифровых учебных материалов для виртуальных исследований и экспериментов</vt:lpstr>
      <vt:lpstr>Ресурсы для виртуальных исследований и экспериментов в цифровой Библиотеке «1С:Образование»</vt:lpstr>
      <vt:lpstr>Этапы урока-исследования </vt:lpstr>
      <vt:lpstr>Подготовка к уроку-исследованию в системе «1С:Образование» </vt:lpstr>
      <vt:lpstr>Как подключиться к системе «1С:Образование»</vt:lpstr>
      <vt:lpstr>Обучение пользователей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272</cp:revision>
  <dcterms:created xsi:type="dcterms:W3CDTF">2018-08-08T13:50:28Z</dcterms:created>
  <dcterms:modified xsi:type="dcterms:W3CDTF">2022-04-14T13:16:51Z</dcterms:modified>
</cp:coreProperties>
</file>