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1080" r:id="rId3"/>
    <p:sldId id="1081" r:id="rId4"/>
    <p:sldId id="1084" r:id="rId5"/>
    <p:sldId id="429" r:id="rId6"/>
    <p:sldId id="356" r:id="rId7"/>
    <p:sldId id="460" r:id="rId8"/>
    <p:sldId id="1077" r:id="rId9"/>
    <p:sldId id="278" r:id="rId10"/>
    <p:sldId id="1075" r:id="rId11"/>
    <p:sldId id="31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0A8"/>
    <a:srgbClr val="960000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9015" autoAdjust="0"/>
  </p:normalViewPr>
  <p:slideViewPr>
    <p:cSldViewPr snapToGrid="0">
      <p:cViewPr varScale="1">
        <p:scale>
          <a:sx n="76" d="100"/>
          <a:sy n="76" d="100"/>
        </p:scale>
        <p:origin x="806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F31747-752A-437E-B0E3-989DF4ADC60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AB055D5-2A05-41EF-9532-5DAE2FBC0EDC}">
      <dgm:prSet phldrT="[Текст]"/>
      <dgm:spPr/>
      <dgm:t>
        <a:bodyPr/>
        <a:lstStyle/>
        <a:p>
          <a:r>
            <a:rPr lang="ru-RU" dirty="0"/>
            <a:t>Внутренняя </a:t>
          </a:r>
        </a:p>
      </dgm:t>
    </dgm:pt>
    <dgm:pt modelId="{CA763AA9-BE09-4CC5-9158-0C54AAC06AC9}" type="parTrans" cxnId="{B0F88438-72CF-4BD4-A283-448E08705C94}">
      <dgm:prSet/>
      <dgm:spPr/>
      <dgm:t>
        <a:bodyPr/>
        <a:lstStyle/>
        <a:p>
          <a:endParaRPr lang="ru-RU"/>
        </a:p>
      </dgm:t>
    </dgm:pt>
    <dgm:pt modelId="{9DCF2617-8B0C-4805-BF78-BA1890AF390E}" type="sibTrans" cxnId="{B0F88438-72CF-4BD4-A283-448E08705C94}">
      <dgm:prSet/>
      <dgm:spPr/>
      <dgm:t>
        <a:bodyPr/>
        <a:lstStyle/>
        <a:p>
          <a:endParaRPr lang="ru-RU"/>
        </a:p>
      </dgm:t>
    </dgm:pt>
    <dgm:pt modelId="{CDA5FDCB-66DF-4E14-AC3B-A233ED959D11}">
      <dgm:prSet phldrT="[Текст]"/>
      <dgm:spPr/>
      <dgm:t>
        <a:bodyPr/>
        <a:lstStyle/>
        <a:p>
          <a:r>
            <a:rPr lang="ru-RU" dirty="0"/>
            <a:t>Символическая и графическая</a:t>
          </a:r>
        </a:p>
      </dgm:t>
    </dgm:pt>
    <dgm:pt modelId="{4961A506-3249-4992-A8A8-C50142B552C5}" type="parTrans" cxnId="{8AA131B0-AB5E-44A5-B800-78513EB8B649}">
      <dgm:prSet/>
      <dgm:spPr/>
      <dgm:t>
        <a:bodyPr/>
        <a:lstStyle/>
        <a:p>
          <a:endParaRPr lang="ru-RU"/>
        </a:p>
      </dgm:t>
    </dgm:pt>
    <dgm:pt modelId="{7FAFA516-83C6-4EE4-A677-090F014A5FE9}" type="sibTrans" cxnId="{8AA131B0-AB5E-44A5-B800-78513EB8B649}">
      <dgm:prSet/>
      <dgm:spPr/>
      <dgm:t>
        <a:bodyPr/>
        <a:lstStyle/>
        <a:p>
          <a:endParaRPr lang="ru-RU"/>
        </a:p>
      </dgm:t>
    </dgm:pt>
    <dgm:pt modelId="{D5C23C6B-87D6-496E-BBE7-20702D712101}">
      <dgm:prSet phldrT="[Текст]"/>
      <dgm:spPr/>
      <dgm:t>
        <a:bodyPr/>
        <a:lstStyle/>
        <a:p>
          <a:r>
            <a:rPr lang="ru-RU" dirty="0"/>
            <a:t>Звуковая </a:t>
          </a:r>
        </a:p>
      </dgm:t>
    </dgm:pt>
    <dgm:pt modelId="{156EFDF6-572E-484B-9503-7EB89A062DB8}" type="parTrans" cxnId="{3256C4F1-8FA6-47B4-A896-639DC21E16C6}">
      <dgm:prSet/>
      <dgm:spPr/>
      <dgm:t>
        <a:bodyPr/>
        <a:lstStyle/>
        <a:p>
          <a:endParaRPr lang="ru-RU"/>
        </a:p>
      </dgm:t>
    </dgm:pt>
    <dgm:pt modelId="{E96535F6-2E87-4E49-B6FE-1768349DE245}" type="sibTrans" cxnId="{3256C4F1-8FA6-47B4-A896-639DC21E16C6}">
      <dgm:prSet/>
      <dgm:spPr/>
      <dgm:t>
        <a:bodyPr/>
        <a:lstStyle/>
        <a:p>
          <a:endParaRPr lang="ru-RU"/>
        </a:p>
      </dgm:t>
    </dgm:pt>
    <dgm:pt modelId="{536C75A7-B653-40E2-B9E1-78E6D7CC7B6A}">
      <dgm:prSet/>
      <dgm:spPr/>
      <dgm:t>
        <a:bodyPr/>
        <a:lstStyle/>
        <a:p>
          <a:r>
            <a:rPr lang="ru-RU" dirty="0"/>
            <a:t>Е</a:t>
          </a:r>
          <a:r>
            <a:rPr lang="ru-RU" dirty="0">
              <a:effectLst/>
            </a:rPr>
            <a:t>стественная </a:t>
          </a:r>
        </a:p>
      </dgm:t>
    </dgm:pt>
    <dgm:pt modelId="{1B2562A1-7D34-4FC8-9DFD-E59C04E03C0A}" type="parTrans" cxnId="{947AC66D-BE40-4E52-A433-9CF69BD67FAC}">
      <dgm:prSet/>
      <dgm:spPr/>
      <dgm:t>
        <a:bodyPr/>
        <a:lstStyle/>
        <a:p>
          <a:endParaRPr lang="ru-RU"/>
        </a:p>
      </dgm:t>
    </dgm:pt>
    <dgm:pt modelId="{17B667C0-26AB-44F1-B8CF-9E745FC6CB63}" type="sibTrans" cxnId="{947AC66D-BE40-4E52-A433-9CF69BD67FAC}">
      <dgm:prSet/>
      <dgm:spPr/>
      <dgm:t>
        <a:bodyPr/>
        <a:lstStyle/>
        <a:p>
          <a:endParaRPr lang="ru-RU"/>
        </a:p>
      </dgm:t>
    </dgm:pt>
    <dgm:pt modelId="{3F9E8CAA-17C3-497C-BA24-4FAE6F32F685}">
      <dgm:prSet/>
      <dgm:spPr/>
      <dgm:t>
        <a:bodyPr/>
        <a:lstStyle/>
        <a:p>
          <a:r>
            <a:rPr lang="ru-RU" dirty="0"/>
            <a:t>Э</a:t>
          </a:r>
          <a:r>
            <a:rPr lang="ru-RU" dirty="0">
              <a:effectLst/>
            </a:rPr>
            <a:t>кспериментальная</a:t>
          </a:r>
        </a:p>
      </dgm:t>
    </dgm:pt>
    <dgm:pt modelId="{38C2FE67-8E64-43DE-A8B8-3EA54620DC6D}" type="parTrans" cxnId="{8D40E9E7-2432-4CE0-9EBC-D33CFC5B3E3C}">
      <dgm:prSet/>
      <dgm:spPr/>
      <dgm:t>
        <a:bodyPr/>
        <a:lstStyle/>
        <a:p>
          <a:endParaRPr lang="ru-RU"/>
        </a:p>
      </dgm:t>
    </dgm:pt>
    <dgm:pt modelId="{C670C21F-08FE-41C6-A752-FD89A0069691}" type="sibTrans" cxnId="{8D40E9E7-2432-4CE0-9EBC-D33CFC5B3E3C}">
      <dgm:prSet/>
      <dgm:spPr/>
      <dgm:t>
        <a:bodyPr/>
        <a:lstStyle/>
        <a:p>
          <a:endParaRPr lang="ru-RU"/>
        </a:p>
      </dgm:t>
    </dgm:pt>
    <dgm:pt modelId="{3B5FE28B-FE2D-44E6-B81B-5B50B05DAC1E}">
      <dgm:prSet/>
      <dgm:spPr/>
      <dgm:t>
        <a:bodyPr/>
        <a:lstStyle/>
        <a:p>
          <a:r>
            <a:rPr lang="ru-RU" dirty="0"/>
            <a:t>О</a:t>
          </a:r>
          <a:r>
            <a:rPr lang="ru-RU" dirty="0">
              <a:effectLst/>
            </a:rPr>
            <a:t>бъемная</a:t>
          </a:r>
        </a:p>
      </dgm:t>
    </dgm:pt>
    <dgm:pt modelId="{1E11AE6C-732E-4F20-8496-26F0412855F8}" type="parTrans" cxnId="{F27330E8-4A13-482D-8BE0-024161185FCF}">
      <dgm:prSet/>
      <dgm:spPr/>
      <dgm:t>
        <a:bodyPr/>
        <a:lstStyle/>
        <a:p>
          <a:endParaRPr lang="ru-RU"/>
        </a:p>
      </dgm:t>
    </dgm:pt>
    <dgm:pt modelId="{8691D756-3FFC-41FD-8174-E583184567D7}" type="sibTrans" cxnId="{F27330E8-4A13-482D-8BE0-024161185FCF}">
      <dgm:prSet/>
      <dgm:spPr/>
      <dgm:t>
        <a:bodyPr/>
        <a:lstStyle/>
        <a:p>
          <a:endParaRPr lang="ru-RU"/>
        </a:p>
      </dgm:t>
    </dgm:pt>
    <dgm:pt modelId="{220A492B-B6BE-40D7-9FF2-29DC49FAD378}">
      <dgm:prSet/>
      <dgm:spPr/>
      <dgm:t>
        <a:bodyPr/>
        <a:lstStyle/>
        <a:p>
          <a:r>
            <a:rPr lang="ru-RU" dirty="0"/>
            <a:t>И</a:t>
          </a:r>
          <a:r>
            <a:rPr lang="ru-RU" dirty="0">
              <a:effectLst/>
            </a:rPr>
            <a:t>зобразительная</a:t>
          </a:r>
        </a:p>
      </dgm:t>
    </dgm:pt>
    <dgm:pt modelId="{0E4AD8B1-0922-4B7F-B1F8-9C3553B322DA}" type="parTrans" cxnId="{9CE1401C-E87B-43C4-ABC9-A267F8BE27AA}">
      <dgm:prSet/>
      <dgm:spPr/>
      <dgm:t>
        <a:bodyPr/>
        <a:lstStyle/>
        <a:p>
          <a:endParaRPr lang="ru-RU"/>
        </a:p>
      </dgm:t>
    </dgm:pt>
    <dgm:pt modelId="{3BBC886A-C117-498A-B3F9-03EE680CDBC0}" type="sibTrans" cxnId="{9CE1401C-E87B-43C4-ABC9-A267F8BE27AA}">
      <dgm:prSet/>
      <dgm:spPr/>
      <dgm:t>
        <a:bodyPr/>
        <a:lstStyle/>
        <a:p>
          <a:endParaRPr lang="ru-RU"/>
        </a:p>
      </dgm:t>
    </dgm:pt>
    <dgm:pt modelId="{6FE44B37-6039-44F7-83D5-BF127D6C8E94}">
      <dgm:prSet/>
      <dgm:spPr/>
      <dgm:t>
        <a:bodyPr/>
        <a:lstStyle/>
        <a:p>
          <a:r>
            <a:rPr lang="ru-RU" dirty="0" err="1"/>
            <a:t>З</a:t>
          </a:r>
          <a:r>
            <a:rPr lang="ru-RU" dirty="0" err="1">
              <a:effectLst/>
            </a:rPr>
            <a:t>вукоизобразительная</a:t>
          </a:r>
          <a:endParaRPr lang="ru-RU" dirty="0">
            <a:effectLst/>
          </a:endParaRPr>
        </a:p>
      </dgm:t>
    </dgm:pt>
    <dgm:pt modelId="{138678A1-DB5D-4F19-8BCE-A3CCE23112C3}" type="parTrans" cxnId="{4D3D0FA6-A170-4FAE-A7CD-762AC2D0CEE2}">
      <dgm:prSet/>
      <dgm:spPr/>
      <dgm:t>
        <a:bodyPr/>
        <a:lstStyle/>
        <a:p>
          <a:endParaRPr lang="ru-RU"/>
        </a:p>
      </dgm:t>
    </dgm:pt>
    <dgm:pt modelId="{3BD6ABA5-A1BC-4023-B342-30C1C37E67D5}" type="sibTrans" cxnId="{4D3D0FA6-A170-4FAE-A7CD-762AC2D0CEE2}">
      <dgm:prSet/>
      <dgm:spPr/>
      <dgm:t>
        <a:bodyPr/>
        <a:lstStyle/>
        <a:p>
          <a:endParaRPr lang="ru-RU"/>
        </a:p>
      </dgm:t>
    </dgm:pt>
    <dgm:pt modelId="{CD1BA47F-944F-436E-9F6E-3E5F8F8E7D2E}" type="pres">
      <dgm:prSet presAssocID="{5FF31747-752A-437E-B0E3-989DF4ADC605}" presName="compositeShape" presStyleCnt="0">
        <dgm:presLayoutVars>
          <dgm:dir/>
          <dgm:resizeHandles/>
        </dgm:presLayoutVars>
      </dgm:prSet>
      <dgm:spPr/>
    </dgm:pt>
    <dgm:pt modelId="{BCCC76C2-E5E9-4CC3-879A-DC59BD86B636}" type="pres">
      <dgm:prSet presAssocID="{5FF31747-752A-437E-B0E3-989DF4ADC605}" presName="pyramid" presStyleLbl="node1" presStyleIdx="0" presStyleCnt="1"/>
      <dgm:spPr>
        <a:solidFill>
          <a:srgbClr val="5480A8"/>
        </a:solidFill>
      </dgm:spPr>
    </dgm:pt>
    <dgm:pt modelId="{29A9A3C4-8482-4CEC-BAC1-E77DAA28A01F}" type="pres">
      <dgm:prSet presAssocID="{5FF31747-752A-437E-B0E3-989DF4ADC605}" presName="theList" presStyleCnt="0"/>
      <dgm:spPr/>
    </dgm:pt>
    <dgm:pt modelId="{41FB2D09-7D4E-49E4-9968-138606DD3366}" type="pres">
      <dgm:prSet presAssocID="{6AB055D5-2A05-41EF-9532-5DAE2FBC0EDC}" presName="aNode" presStyleLbl="fgAcc1" presStyleIdx="0" presStyleCnt="8">
        <dgm:presLayoutVars>
          <dgm:bulletEnabled val="1"/>
        </dgm:presLayoutVars>
      </dgm:prSet>
      <dgm:spPr/>
    </dgm:pt>
    <dgm:pt modelId="{0574FB4C-CAE9-4905-A2A1-2EE85EC966B6}" type="pres">
      <dgm:prSet presAssocID="{6AB055D5-2A05-41EF-9532-5DAE2FBC0EDC}" presName="aSpace" presStyleCnt="0"/>
      <dgm:spPr/>
    </dgm:pt>
    <dgm:pt modelId="{4344870F-0807-4AEE-9EA0-B8BBDC3C716F}" type="pres">
      <dgm:prSet presAssocID="{CDA5FDCB-66DF-4E14-AC3B-A233ED959D11}" presName="aNode" presStyleLbl="fgAcc1" presStyleIdx="1" presStyleCnt="8">
        <dgm:presLayoutVars>
          <dgm:bulletEnabled val="1"/>
        </dgm:presLayoutVars>
      </dgm:prSet>
      <dgm:spPr/>
    </dgm:pt>
    <dgm:pt modelId="{8AB560FF-B125-4561-BF5D-115C411ECE06}" type="pres">
      <dgm:prSet presAssocID="{CDA5FDCB-66DF-4E14-AC3B-A233ED959D11}" presName="aSpace" presStyleCnt="0"/>
      <dgm:spPr/>
    </dgm:pt>
    <dgm:pt modelId="{98BC1B59-1E88-4F67-846D-0654963F1153}" type="pres">
      <dgm:prSet presAssocID="{D5C23C6B-87D6-496E-BBE7-20702D712101}" presName="aNode" presStyleLbl="fgAcc1" presStyleIdx="2" presStyleCnt="8">
        <dgm:presLayoutVars>
          <dgm:bulletEnabled val="1"/>
        </dgm:presLayoutVars>
      </dgm:prSet>
      <dgm:spPr/>
    </dgm:pt>
    <dgm:pt modelId="{7C85D069-7613-4289-8EE7-882E565467F4}" type="pres">
      <dgm:prSet presAssocID="{D5C23C6B-87D6-496E-BBE7-20702D712101}" presName="aSpace" presStyleCnt="0"/>
      <dgm:spPr/>
    </dgm:pt>
    <dgm:pt modelId="{C5F6AE5F-2FFA-40FC-BC65-AFBBE9A93FF1}" type="pres">
      <dgm:prSet presAssocID="{6FE44B37-6039-44F7-83D5-BF127D6C8E94}" presName="aNode" presStyleLbl="fgAcc1" presStyleIdx="3" presStyleCnt="8">
        <dgm:presLayoutVars>
          <dgm:bulletEnabled val="1"/>
        </dgm:presLayoutVars>
      </dgm:prSet>
      <dgm:spPr/>
    </dgm:pt>
    <dgm:pt modelId="{6BFA5ED7-85DE-4400-9B19-1F47215EB73D}" type="pres">
      <dgm:prSet presAssocID="{6FE44B37-6039-44F7-83D5-BF127D6C8E94}" presName="aSpace" presStyleCnt="0"/>
      <dgm:spPr/>
    </dgm:pt>
    <dgm:pt modelId="{6567DCFC-9984-4AB2-8CDA-B86617C2A702}" type="pres">
      <dgm:prSet presAssocID="{220A492B-B6BE-40D7-9FF2-29DC49FAD378}" presName="aNode" presStyleLbl="fgAcc1" presStyleIdx="4" presStyleCnt="8">
        <dgm:presLayoutVars>
          <dgm:bulletEnabled val="1"/>
        </dgm:presLayoutVars>
      </dgm:prSet>
      <dgm:spPr/>
    </dgm:pt>
    <dgm:pt modelId="{08C3D5FA-8642-449B-AF1E-9C30FB93D082}" type="pres">
      <dgm:prSet presAssocID="{220A492B-B6BE-40D7-9FF2-29DC49FAD378}" presName="aSpace" presStyleCnt="0"/>
      <dgm:spPr/>
    </dgm:pt>
    <dgm:pt modelId="{D4D6A2F5-FC9C-46C0-97BF-8D2A033D2A72}" type="pres">
      <dgm:prSet presAssocID="{3B5FE28B-FE2D-44E6-B81B-5B50B05DAC1E}" presName="aNode" presStyleLbl="fgAcc1" presStyleIdx="5" presStyleCnt="8">
        <dgm:presLayoutVars>
          <dgm:bulletEnabled val="1"/>
        </dgm:presLayoutVars>
      </dgm:prSet>
      <dgm:spPr/>
    </dgm:pt>
    <dgm:pt modelId="{DAD2B581-3017-440C-8332-D0A4CC7A2BF0}" type="pres">
      <dgm:prSet presAssocID="{3B5FE28B-FE2D-44E6-B81B-5B50B05DAC1E}" presName="aSpace" presStyleCnt="0"/>
      <dgm:spPr/>
    </dgm:pt>
    <dgm:pt modelId="{AA27876E-1203-4D2D-9987-45B8364920BC}" type="pres">
      <dgm:prSet presAssocID="{3F9E8CAA-17C3-497C-BA24-4FAE6F32F685}" presName="aNode" presStyleLbl="fgAcc1" presStyleIdx="6" presStyleCnt="8">
        <dgm:presLayoutVars>
          <dgm:bulletEnabled val="1"/>
        </dgm:presLayoutVars>
      </dgm:prSet>
      <dgm:spPr/>
    </dgm:pt>
    <dgm:pt modelId="{EE3AAB0F-E5DA-4292-A79E-6DFA51DE2060}" type="pres">
      <dgm:prSet presAssocID="{3F9E8CAA-17C3-497C-BA24-4FAE6F32F685}" presName="aSpace" presStyleCnt="0"/>
      <dgm:spPr/>
    </dgm:pt>
    <dgm:pt modelId="{3F5B8FE0-9BEC-4505-BF6A-AF57642C5E79}" type="pres">
      <dgm:prSet presAssocID="{536C75A7-B653-40E2-B9E1-78E6D7CC7B6A}" presName="aNode" presStyleLbl="fgAcc1" presStyleIdx="7" presStyleCnt="8">
        <dgm:presLayoutVars>
          <dgm:bulletEnabled val="1"/>
        </dgm:presLayoutVars>
      </dgm:prSet>
      <dgm:spPr/>
    </dgm:pt>
    <dgm:pt modelId="{76A88EAA-E1B1-4363-8DFD-255757007871}" type="pres">
      <dgm:prSet presAssocID="{536C75A7-B653-40E2-B9E1-78E6D7CC7B6A}" presName="aSpace" presStyleCnt="0"/>
      <dgm:spPr/>
    </dgm:pt>
  </dgm:ptLst>
  <dgm:cxnLst>
    <dgm:cxn modelId="{F6C8CD06-7158-4146-8883-B9A23FFB05B3}" type="presOf" srcId="{3B5FE28B-FE2D-44E6-B81B-5B50B05DAC1E}" destId="{D4D6A2F5-FC9C-46C0-97BF-8D2A033D2A72}" srcOrd="0" destOrd="0" presId="urn:microsoft.com/office/officeart/2005/8/layout/pyramid2"/>
    <dgm:cxn modelId="{9CE1401C-E87B-43C4-ABC9-A267F8BE27AA}" srcId="{5FF31747-752A-437E-B0E3-989DF4ADC605}" destId="{220A492B-B6BE-40D7-9FF2-29DC49FAD378}" srcOrd="4" destOrd="0" parTransId="{0E4AD8B1-0922-4B7F-B1F8-9C3553B322DA}" sibTransId="{3BBC886A-C117-498A-B3F9-03EE680CDBC0}"/>
    <dgm:cxn modelId="{B0F88438-72CF-4BD4-A283-448E08705C94}" srcId="{5FF31747-752A-437E-B0E3-989DF4ADC605}" destId="{6AB055D5-2A05-41EF-9532-5DAE2FBC0EDC}" srcOrd="0" destOrd="0" parTransId="{CA763AA9-BE09-4CC5-9158-0C54AAC06AC9}" sibTransId="{9DCF2617-8B0C-4805-BF78-BA1890AF390E}"/>
    <dgm:cxn modelId="{0F34D565-3D1D-44C3-B828-76A99D0761E4}" type="presOf" srcId="{6FE44B37-6039-44F7-83D5-BF127D6C8E94}" destId="{C5F6AE5F-2FFA-40FC-BC65-AFBBE9A93FF1}" srcOrd="0" destOrd="0" presId="urn:microsoft.com/office/officeart/2005/8/layout/pyramid2"/>
    <dgm:cxn modelId="{03679646-808E-445F-AF3E-0EA9E12F0F73}" type="presOf" srcId="{6AB055D5-2A05-41EF-9532-5DAE2FBC0EDC}" destId="{41FB2D09-7D4E-49E4-9968-138606DD3366}" srcOrd="0" destOrd="0" presId="urn:microsoft.com/office/officeart/2005/8/layout/pyramid2"/>
    <dgm:cxn modelId="{947AC66D-BE40-4E52-A433-9CF69BD67FAC}" srcId="{5FF31747-752A-437E-B0E3-989DF4ADC605}" destId="{536C75A7-B653-40E2-B9E1-78E6D7CC7B6A}" srcOrd="7" destOrd="0" parTransId="{1B2562A1-7D34-4FC8-9DFD-E59C04E03C0A}" sibTransId="{17B667C0-26AB-44F1-B8CF-9E745FC6CB63}"/>
    <dgm:cxn modelId="{DA38D452-E3D4-4249-AB21-F5765B93EA0E}" type="presOf" srcId="{220A492B-B6BE-40D7-9FF2-29DC49FAD378}" destId="{6567DCFC-9984-4AB2-8CDA-B86617C2A702}" srcOrd="0" destOrd="0" presId="urn:microsoft.com/office/officeart/2005/8/layout/pyramid2"/>
    <dgm:cxn modelId="{3301FB53-715E-4BCC-9633-58AB8035B557}" type="presOf" srcId="{D5C23C6B-87D6-496E-BBE7-20702D712101}" destId="{98BC1B59-1E88-4F67-846D-0654963F1153}" srcOrd="0" destOrd="0" presId="urn:microsoft.com/office/officeart/2005/8/layout/pyramid2"/>
    <dgm:cxn modelId="{149E9B83-4C4C-40CA-893A-0124420C7C34}" type="presOf" srcId="{536C75A7-B653-40E2-B9E1-78E6D7CC7B6A}" destId="{3F5B8FE0-9BEC-4505-BF6A-AF57642C5E79}" srcOrd="0" destOrd="0" presId="urn:microsoft.com/office/officeart/2005/8/layout/pyramid2"/>
    <dgm:cxn modelId="{CC42818A-35DB-4245-9511-2BB10D14D271}" type="presOf" srcId="{5FF31747-752A-437E-B0E3-989DF4ADC605}" destId="{CD1BA47F-944F-436E-9F6E-3E5F8F8E7D2E}" srcOrd="0" destOrd="0" presId="urn:microsoft.com/office/officeart/2005/8/layout/pyramid2"/>
    <dgm:cxn modelId="{E33A4591-BB78-4BD2-934D-C592CB5C8328}" type="presOf" srcId="{3F9E8CAA-17C3-497C-BA24-4FAE6F32F685}" destId="{AA27876E-1203-4D2D-9987-45B8364920BC}" srcOrd="0" destOrd="0" presId="urn:microsoft.com/office/officeart/2005/8/layout/pyramid2"/>
    <dgm:cxn modelId="{630168A5-FC20-4CAD-980B-F9455C1F4681}" type="presOf" srcId="{CDA5FDCB-66DF-4E14-AC3B-A233ED959D11}" destId="{4344870F-0807-4AEE-9EA0-B8BBDC3C716F}" srcOrd="0" destOrd="0" presId="urn:microsoft.com/office/officeart/2005/8/layout/pyramid2"/>
    <dgm:cxn modelId="{4D3D0FA6-A170-4FAE-A7CD-762AC2D0CEE2}" srcId="{5FF31747-752A-437E-B0E3-989DF4ADC605}" destId="{6FE44B37-6039-44F7-83D5-BF127D6C8E94}" srcOrd="3" destOrd="0" parTransId="{138678A1-DB5D-4F19-8BCE-A3CCE23112C3}" sibTransId="{3BD6ABA5-A1BC-4023-B342-30C1C37E67D5}"/>
    <dgm:cxn modelId="{8AA131B0-AB5E-44A5-B800-78513EB8B649}" srcId="{5FF31747-752A-437E-B0E3-989DF4ADC605}" destId="{CDA5FDCB-66DF-4E14-AC3B-A233ED959D11}" srcOrd="1" destOrd="0" parTransId="{4961A506-3249-4992-A8A8-C50142B552C5}" sibTransId="{7FAFA516-83C6-4EE4-A677-090F014A5FE9}"/>
    <dgm:cxn modelId="{8D40E9E7-2432-4CE0-9EBC-D33CFC5B3E3C}" srcId="{5FF31747-752A-437E-B0E3-989DF4ADC605}" destId="{3F9E8CAA-17C3-497C-BA24-4FAE6F32F685}" srcOrd="6" destOrd="0" parTransId="{38C2FE67-8E64-43DE-A8B8-3EA54620DC6D}" sibTransId="{C670C21F-08FE-41C6-A752-FD89A0069691}"/>
    <dgm:cxn modelId="{F27330E8-4A13-482D-8BE0-024161185FCF}" srcId="{5FF31747-752A-437E-B0E3-989DF4ADC605}" destId="{3B5FE28B-FE2D-44E6-B81B-5B50B05DAC1E}" srcOrd="5" destOrd="0" parTransId="{1E11AE6C-732E-4F20-8496-26F0412855F8}" sibTransId="{8691D756-3FFC-41FD-8174-E583184567D7}"/>
    <dgm:cxn modelId="{3256C4F1-8FA6-47B4-A896-639DC21E16C6}" srcId="{5FF31747-752A-437E-B0E3-989DF4ADC605}" destId="{D5C23C6B-87D6-496E-BBE7-20702D712101}" srcOrd="2" destOrd="0" parTransId="{156EFDF6-572E-484B-9503-7EB89A062DB8}" sibTransId="{E96535F6-2E87-4E49-B6FE-1768349DE245}"/>
    <dgm:cxn modelId="{97FBF864-FCE3-4E7A-A9EA-C2A43D62ED61}" type="presParOf" srcId="{CD1BA47F-944F-436E-9F6E-3E5F8F8E7D2E}" destId="{BCCC76C2-E5E9-4CC3-879A-DC59BD86B636}" srcOrd="0" destOrd="0" presId="urn:microsoft.com/office/officeart/2005/8/layout/pyramid2"/>
    <dgm:cxn modelId="{74F26FDD-3748-458C-8445-92A5563FAAB0}" type="presParOf" srcId="{CD1BA47F-944F-436E-9F6E-3E5F8F8E7D2E}" destId="{29A9A3C4-8482-4CEC-BAC1-E77DAA28A01F}" srcOrd="1" destOrd="0" presId="urn:microsoft.com/office/officeart/2005/8/layout/pyramid2"/>
    <dgm:cxn modelId="{93FFC0D5-14B4-45D6-9B14-AD392C55CBF5}" type="presParOf" srcId="{29A9A3C4-8482-4CEC-BAC1-E77DAA28A01F}" destId="{41FB2D09-7D4E-49E4-9968-138606DD3366}" srcOrd="0" destOrd="0" presId="urn:microsoft.com/office/officeart/2005/8/layout/pyramid2"/>
    <dgm:cxn modelId="{6D8ACB1C-0097-47FE-A389-B2918443A087}" type="presParOf" srcId="{29A9A3C4-8482-4CEC-BAC1-E77DAA28A01F}" destId="{0574FB4C-CAE9-4905-A2A1-2EE85EC966B6}" srcOrd="1" destOrd="0" presId="urn:microsoft.com/office/officeart/2005/8/layout/pyramid2"/>
    <dgm:cxn modelId="{C358F46C-FCDE-4DB3-AE0E-D118754A2431}" type="presParOf" srcId="{29A9A3C4-8482-4CEC-BAC1-E77DAA28A01F}" destId="{4344870F-0807-4AEE-9EA0-B8BBDC3C716F}" srcOrd="2" destOrd="0" presId="urn:microsoft.com/office/officeart/2005/8/layout/pyramid2"/>
    <dgm:cxn modelId="{4D116BB9-5B86-45B0-A265-78602A912AF1}" type="presParOf" srcId="{29A9A3C4-8482-4CEC-BAC1-E77DAA28A01F}" destId="{8AB560FF-B125-4561-BF5D-115C411ECE06}" srcOrd="3" destOrd="0" presId="urn:microsoft.com/office/officeart/2005/8/layout/pyramid2"/>
    <dgm:cxn modelId="{B4616DCA-A113-44A4-9EB9-964145EE67E4}" type="presParOf" srcId="{29A9A3C4-8482-4CEC-BAC1-E77DAA28A01F}" destId="{98BC1B59-1E88-4F67-846D-0654963F1153}" srcOrd="4" destOrd="0" presId="urn:microsoft.com/office/officeart/2005/8/layout/pyramid2"/>
    <dgm:cxn modelId="{38178818-1C3C-4B29-B6BE-78FD44090D5F}" type="presParOf" srcId="{29A9A3C4-8482-4CEC-BAC1-E77DAA28A01F}" destId="{7C85D069-7613-4289-8EE7-882E565467F4}" srcOrd="5" destOrd="0" presId="urn:microsoft.com/office/officeart/2005/8/layout/pyramid2"/>
    <dgm:cxn modelId="{7C95FBAA-C921-4AE3-9956-57AC3A085916}" type="presParOf" srcId="{29A9A3C4-8482-4CEC-BAC1-E77DAA28A01F}" destId="{C5F6AE5F-2FFA-40FC-BC65-AFBBE9A93FF1}" srcOrd="6" destOrd="0" presId="urn:microsoft.com/office/officeart/2005/8/layout/pyramid2"/>
    <dgm:cxn modelId="{952BB342-D64F-452A-B363-AE2F3F2E7F6F}" type="presParOf" srcId="{29A9A3C4-8482-4CEC-BAC1-E77DAA28A01F}" destId="{6BFA5ED7-85DE-4400-9B19-1F47215EB73D}" srcOrd="7" destOrd="0" presId="urn:microsoft.com/office/officeart/2005/8/layout/pyramid2"/>
    <dgm:cxn modelId="{100293B6-BAB1-4CAA-B846-770A1A3A1C5C}" type="presParOf" srcId="{29A9A3C4-8482-4CEC-BAC1-E77DAA28A01F}" destId="{6567DCFC-9984-4AB2-8CDA-B86617C2A702}" srcOrd="8" destOrd="0" presId="urn:microsoft.com/office/officeart/2005/8/layout/pyramid2"/>
    <dgm:cxn modelId="{72F83AFC-2284-475F-84E4-AE7F7972FA3D}" type="presParOf" srcId="{29A9A3C4-8482-4CEC-BAC1-E77DAA28A01F}" destId="{08C3D5FA-8642-449B-AF1E-9C30FB93D082}" srcOrd="9" destOrd="0" presId="urn:microsoft.com/office/officeart/2005/8/layout/pyramid2"/>
    <dgm:cxn modelId="{D7A8A24A-3EED-4C54-9A33-18ED2BB9DE29}" type="presParOf" srcId="{29A9A3C4-8482-4CEC-BAC1-E77DAA28A01F}" destId="{D4D6A2F5-FC9C-46C0-97BF-8D2A033D2A72}" srcOrd="10" destOrd="0" presId="urn:microsoft.com/office/officeart/2005/8/layout/pyramid2"/>
    <dgm:cxn modelId="{D4FE0BB3-05D3-4A3C-A739-81379646CE8E}" type="presParOf" srcId="{29A9A3C4-8482-4CEC-BAC1-E77DAA28A01F}" destId="{DAD2B581-3017-440C-8332-D0A4CC7A2BF0}" srcOrd="11" destOrd="0" presId="urn:microsoft.com/office/officeart/2005/8/layout/pyramid2"/>
    <dgm:cxn modelId="{0A1FD6B4-734B-4AF1-8479-D4DEB30017B3}" type="presParOf" srcId="{29A9A3C4-8482-4CEC-BAC1-E77DAA28A01F}" destId="{AA27876E-1203-4D2D-9987-45B8364920BC}" srcOrd="12" destOrd="0" presId="urn:microsoft.com/office/officeart/2005/8/layout/pyramid2"/>
    <dgm:cxn modelId="{47D8C0F5-46DD-4286-924B-4849B3BD0719}" type="presParOf" srcId="{29A9A3C4-8482-4CEC-BAC1-E77DAA28A01F}" destId="{EE3AAB0F-E5DA-4292-A79E-6DFA51DE2060}" srcOrd="13" destOrd="0" presId="urn:microsoft.com/office/officeart/2005/8/layout/pyramid2"/>
    <dgm:cxn modelId="{4EC72A9D-EE45-483C-80ED-BCF4C0CF3844}" type="presParOf" srcId="{29A9A3C4-8482-4CEC-BAC1-E77DAA28A01F}" destId="{3F5B8FE0-9BEC-4505-BF6A-AF57642C5E79}" srcOrd="14" destOrd="0" presId="urn:microsoft.com/office/officeart/2005/8/layout/pyramid2"/>
    <dgm:cxn modelId="{F5517AA5-6466-481B-AA9A-AE947710BE2E}" type="presParOf" srcId="{29A9A3C4-8482-4CEC-BAC1-E77DAA28A01F}" destId="{76A88EAA-E1B1-4363-8DFD-255757007871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C76C2-E5E9-4CC3-879A-DC59BD86B636}">
      <dsp:nvSpPr>
        <dsp:cNvPr id="0" name=""/>
        <dsp:cNvSpPr/>
      </dsp:nvSpPr>
      <dsp:spPr>
        <a:xfrm>
          <a:off x="0" y="0"/>
          <a:ext cx="4193266" cy="4423888"/>
        </a:xfrm>
        <a:prstGeom prst="triangle">
          <a:avLst/>
        </a:prstGeom>
        <a:solidFill>
          <a:srgbClr val="5480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B2D09-7D4E-49E4-9968-138606DD3366}">
      <dsp:nvSpPr>
        <dsp:cNvPr id="0" name=""/>
        <dsp:cNvSpPr/>
      </dsp:nvSpPr>
      <dsp:spPr>
        <a:xfrm>
          <a:off x="2096633" y="442820"/>
          <a:ext cx="2725623" cy="3931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Внутренняя </a:t>
          </a:r>
        </a:p>
      </dsp:txBody>
      <dsp:txXfrm>
        <a:off x="2115824" y="462011"/>
        <a:ext cx="2687241" cy="354756"/>
      </dsp:txXfrm>
    </dsp:sp>
    <dsp:sp modelId="{4344870F-0807-4AEE-9EA0-B8BBDC3C716F}">
      <dsp:nvSpPr>
        <dsp:cNvPr id="0" name=""/>
        <dsp:cNvSpPr/>
      </dsp:nvSpPr>
      <dsp:spPr>
        <a:xfrm>
          <a:off x="2096633" y="885101"/>
          <a:ext cx="2725623" cy="3931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Символическая и графическая</a:t>
          </a:r>
        </a:p>
      </dsp:txBody>
      <dsp:txXfrm>
        <a:off x="2115824" y="904292"/>
        <a:ext cx="2687241" cy="354756"/>
      </dsp:txXfrm>
    </dsp:sp>
    <dsp:sp modelId="{98BC1B59-1E88-4F67-846D-0654963F1153}">
      <dsp:nvSpPr>
        <dsp:cNvPr id="0" name=""/>
        <dsp:cNvSpPr/>
      </dsp:nvSpPr>
      <dsp:spPr>
        <a:xfrm>
          <a:off x="2096633" y="1327382"/>
          <a:ext cx="2725623" cy="3931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Звуковая </a:t>
          </a:r>
        </a:p>
      </dsp:txBody>
      <dsp:txXfrm>
        <a:off x="2115824" y="1346573"/>
        <a:ext cx="2687241" cy="354756"/>
      </dsp:txXfrm>
    </dsp:sp>
    <dsp:sp modelId="{C5F6AE5F-2FFA-40FC-BC65-AFBBE9A93FF1}">
      <dsp:nvSpPr>
        <dsp:cNvPr id="0" name=""/>
        <dsp:cNvSpPr/>
      </dsp:nvSpPr>
      <dsp:spPr>
        <a:xfrm>
          <a:off x="2096633" y="1769663"/>
          <a:ext cx="2725623" cy="3931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 err="1"/>
            <a:t>З</a:t>
          </a:r>
          <a:r>
            <a:rPr lang="ru-RU" sz="1500" kern="1200" dirty="0" err="1">
              <a:effectLst/>
            </a:rPr>
            <a:t>вукоизобразительная</a:t>
          </a:r>
          <a:endParaRPr lang="ru-RU" sz="1500" kern="1200" dirty="0">
            <a:effectLst/>
          </a:endParaRPr>
        </a:p>
      </dsp:txBody>
      <dsp:txXfrm>
        <a:off x="2115824" y="1788854"/>
        <a:ext cx="2687241" cy="354756"/>
      </dsp:txXfrm>
    </dsp:sp>
    <dsp:sp modelId="{6567DCFC-9984-4AB2-8CDA-B86617C2A702}">
      <dsp:nvSpPr>
        <dsp:cNvPr id="0" name=""/>
        <dsp:cNvSpPr/>
      </dsp:nvSpPr>
      <dsp:spPr>
        <a:xfrm>
          <a:off x="2096633" y="2211944"/>
          <a:ext cx="2725623" cy="3931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И</a:t>
          </a:r>
          <a:r>
            <a:rPr lang="ru-RU" sz="1500" kern="1200" dirty="0">
              <a:effectLst/>
            </a:rPr>
            <a:t>зобразительная</a:t>
          </a:r>
        </a:p>
      </dsp:txBody>
      <dsp:txXfrm>
        <a:off x="2115824" y="2231135"/>
        <a:ext cx="2687241" cy="354756"/>
      </dsp:txXfrm>
    </dsp:sp>
    <dsp:sp modelId="{D4D6A2F5-FC9C-46C0-97BF-8D2A033D2A72}">
      <dsp:nvSpPr>
        <dsp:cNvPr id="0" name=""/>
        <dsp:cNvSpPr/>
      </dsp:nvSpPr>
      <dsp:spPr>
        <a:xfrm>
          <a:off x="2096633" y="2654224"/>
          <a:ext cx="2725623" cy="3931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</a:t>
          </a:r>
          <a:r>
            <a:rPr lang="ru-RU" sz="1500" kern="1200" dirty="0">
              <a:effectLst/>
            </a:rPr>
            <a:t>бъемная</a:t>
          </a:r>
        </a:p>
      </dsp:txBody>
      <dsp:txXfrm>
        <a:off x="2115824" y="2673415"/>
        <a:ext cx="2687241" cy="354756"/>
      </dsp:txXfrm>
    </dsp:sp>
    <dsp:sp modelId="{AA27876E-1203-4D2D-9987-45B8364920BC}">
      <dsp:nvSpPr>
        <dsp:cNvPr id="0" name=""/>
        <dsp:cNvSpPr/>
      </dsp:nvSpPr>
      <dsp:spPr>
        <a:xfrm>
          <a:off x="2096633" y="3096505"/>
          <a:ext cx="2725623" cy="3931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Э</a:t>
          </a:r>
          <a:r>
            <a:rPr lang="ru-RU" sz="1500" kern="1200" dirty="0">
              <a:effectLst/>
            </a:rPr>
            <a:t>кспериментальная</a:t>
          </a:r>
        </a:p>
      </dsp:txBody>
      <dsp:txXfrm>
        <a:off x="2115824" y="3115696"/>
        <a:ext cx="2687241" cy="354756"/>
      </dsp:txXfrm>
    </dsp:sp>
    <dsp:sp modelId="{3F5B8FE0-9BEC-4505-BF6A-AF57642C5E79}">
      <dsp:nvSpPr>
        <dsp:cNvPr id="0" name=""/>
        <dsp:cNvSpPr/>
      </dsp:nvSpPr>
      <dsp:spPr>
        <a:xfrm>
          <a:off x="2096633" y="3538786"/>
          <a:ext cx="2725623" cy="3931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Е</a:t>
          </a:r>
          <a:r>
            <a:rPr lang="ru-RU" sz="1500" kern="1200" dirty="0">
              <a:effectLst/>
            </a:rPr>
            <a:t>стественная </a:t>
          </a:r>
        </a:p>
      </dsp:txBody>
      <dsp:txXfrm>
        <a:off x="2115824" y="3557977"/>
        <a:ext cx="2687241" cy="354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cloud/" TargetMode="External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asi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reestr.digital.gov.ru/reestr/306311/?sphrase_id=24591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325" y="1573833"/>
            <a:ext cx="9551350" cy="242414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Circe" panose="020B0502020203020203" pitchFamily="34" charset="-52"/>
              </a:rPr>
              <a:t>Как использовать цифровой контент для повышения наглядности: практические советы по использованию разных типов ресурсов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642" y="5216393"/>
            <a:ext cx="9144000" cy="955807"/>
          </a:xfrm>
        </p:spPr>
        <p:txBody>
          <a:bodyPr>
            <a:normAutofit/>
          </a:bodyPr>
          <a:lstStyle/>
          <a:p>
            <a:r>
              <a:rPr lang="ru-RU" dirty="0">
                <a:latin typeface="Circe" panose="020B0502020203020203" pitchFamily="34" charset="-52"/>
              </a:rPr>
              <a:t>Т. А. </a:t>
            </a:r>
            <a:r>
              <a:rPr lang="ru-RU" dirty="0" err="1">
                <a:latin typeface="Circe" panose="020B0502020203020203" pitchFamily="34" charset="-52"/>
              </a:rPr>
              <a:t>Чернецкая</a:t>
            </a:r>
            <a:r>
              <a:rPr lang="ru-RU" dirty="0">
                <a:latin typeface="Circe" panose="020B0502020203020203" pitchFamily="34" charset="-52"/>
              </a:rPr>
              <a:t>, ведущий методист, </a:t>
            </a:r>
            <a:r>
              <a:rPr lang="ru-RU" dirty="0" err="1">
                <a:latin typeface="Circe" panose="020B0502020203020203" pitchFamily="34" charset="-52"/>
              </a:rPr>
              <a:t>к.п.н</a:t>
            </a:r>
            <a:r>
              <a:rPr lang="ru-RU" dirty="0">
                <a:latin typeface="Circe" panose="020B0502020203020203" pitchFamily="34" charset="-52"/>
              </a:rPr>
              <a:t>.</a:t>
            </a:r>
            <a:endParaRPr lang="en-US" dirty="0">
              <a:latin typeface="Circe" panose="020B0502020203020203" pitchFamily="34" charset="-52"/>
            </a:endParaRPr>
          </a:p>
          <a:p>
            <a:r>
              <a:rPr lang="ru-RU" dirty="0">
                <a:latin typeface="Circe" panose="020B0502020203020203" pitchFamily="34" charset="-52"/>
              </a:rPr>
              <a:t>Отдел образовательных программ фирмы «1С»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8CF3E-7EE0-4035-BD5F-E300AF4D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057" y="198671"/>
            <a:ext cx="9410700" cy="10810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Обучение пользователей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22F356-7B3A-4D83-B6E6-19629DDB4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412875"/>
            <a:ext cx="7064375" cy="4769264"/>
          </a:xfrm>
        </p:spPr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  <a:defRPr/>
            </a:pPr>
            <a:r>
              <a:rPr lang="ru-RU" sz="2800" kern="0" dirty="0">
                <a:solidFill>
                  <a:srgbClr val="FF0000"/>
                </a:solidFill>
                <a:latin typeface="Circe" panose="020B0502020203020203" pitchFamily="34" charset="-52"/>
              </a:rPr>
              <a:t>Новый курс повышения квалификации в Учебном центре № 1 фирмы «1С»:</a:t>
            </a:r>
            <a:br>
              <a:rPr lang="ru-RU" sz="2800" kern="0" dirty="0">
                <a:solidFill>
                  <a:srgbClr val="FF0000"/>
                </a:solidFill>
                <a:latin typeface="Circe" panose="020B0502020203020203" pitchFamily="34" charset="-52"/>
              </a:rPr>
            </a:br>
            <a:r>
              <a:rPr lang="ru-RU" dirty="0">
                <a:solidFill>
                  <a:srgbClr val="FF0000"/>
                </a:solidFill>
                <a:latin typeface="Circe" panose="020B0502020203020203" pitchFamily="34" charset="-52"/>
              </a:rPr>
              <a:t>Учебно-методическое и организационное обеспечение общеобразовательных программ, реализуемых в цифровой образовательной среде</a:t>
            </a:r>
          </a:p>
          <a:p>
            <a:pPr marL="0" indent="0">
              <a:buFontTx/>
              <a:buNone/>
              <a:defRPr/>
            </a:pPr>
            <a:endParaRPr lang="ru-RU" dirty="0">
              <a:solidFill>
                <a:srgbClr val="C00000"/>
              </a:solidFill>
              <a:latin typeface="Circe" panose="020B0502020203020203" pitchFamily="34" charset="-52"/>
            </a:endParaRP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Удобный асинхронный онлайн-формат – можно изучать материалы курса в удобное время</a:t>
            </a: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Доступ к материалам курса в течение 90 дней</a:t>
            </a: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Основное внимание – практике использования программного обеспечения для решения реальных задач повседневной педагогической деятельности</a:t>
            </a: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Бесплатный доступ к системе «1С:Образование» на период обучения </a:t>
            </a: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Удостоверение о повышении квалификации в объеме 36 </a:t>
            </a:r>
            <a:r>
              <a:rPr lang="ru-RU" kern="1200" dirty="0" err="1">
                <a:latin typeface="Circe" panose="020B0502020203020203" pitchFamily="34" charset="-52"/>
              </a:rPr>
              <a:t>ак</a:t>
            </a:r>
            <a:r>
              <a:rPr lang="ru-RU" kern="1200" dirty="0">
                <a:latin typeface="Circe" panose="020B0502020203020203" pitchFamily="34" charset="-52"/>
              </a:rPr>
              <a:t>. часов установленного образца</a:t>
            </a: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Низкая стоимость курса: 490 рублей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7EDAF6-765B-4C57-BDA9-F1A6B8E69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93" y="1432753"/>
            <a:ext cx="3158572" cy="3150514"/>
          </a:xfrm>
          <a:prstGeom prst="rect">
            <a:avLst/>
          </a:prstGeom>
        </p:spPr>
      </p:pic>
      <p:pic>
        <p:nvPicPr>
          <p:cNvPr id="16388" name="Рисунок 4">
            <a:extLst>
              <a:ext uri="{FF2B5EF4-FFF2-40B4-BE49-F238E27FC236}">
                <a16:creationId xmlns:a16="http://schemas.microsoft.com/office/drawing/2014/main" id="{F690AE32-CF58-4575-8FCD-A6B41380C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36" y="3922479"/>
            <a:ext cx="27384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285532"/>
            <a:ext cx="10515600" cy="285273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200" y="4400927"/>
            <a:ext cx="10515600" cy="1500187"/>
          </a:xfrm>
        </p:spPr>
        <p:txBody>
          <a:bodyPr/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</a:rPr>
              <a:t>8(800) 302-99-10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0000"/>
                </a:solidFill>
                <a:latin typeface="Circe" panose="020B0502020203020203" pitchFamily="34" charset="-52"/>
              </a:rPr>
              <a:t>Что такое наглядность в обучении?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119" y="1338903"/>
            <a:ext cx="6709012" cy="4824413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Circe" panose="020B0502020203020203" pitchFamily="34" charset="-52"/>
              </a:rPr>
              <a:t>Наглядность – это один из основных принципов педагогики</a:t>
            </a:r>
          </a:p>
          <a:p>
            <a:r>
              <a:rPr lang="ru-RU" dirty="0">
                <a:latin typeface="Circe" panose="020B0502020203020203" pitchFamily="34" charset="-52"/>
              </a:rPr>
              <a:t>Наглядность – принцип, согласно которому обучение строится на конкретных образцах, непосредственно воспринятых учащимися не только через зрительные, но и моторные, а также тактильные ощущения</a:t>
            </a:r>
          </a:p>
          <a:p>
            <a:r>
              <a:rPr lang="ru-RU" dirty="0">
                <a:latin typeface="Circe" panose="020B0502020203020203" pitchFamily="34" charset="-52"/>
              </a:rPr>
              <a:t>Наглядность может быть применима на любом этапе педагогического процесса, для чего педагогу необходимы соответствующие средства обучения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8" name="Picture 4" descr="Использование принципа наглядности обучения на школьных занятиях | Познай  Себя – современное образование, саморазвитие и успе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82" y="2019869"/>
            <a:ext cx="4728950" cy="315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245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0000"/>
                </a:solidFill>
                <a:latin typeface="Circe" panose="020B0502020203020203" pitchFamily="34" charset="-52"/>
              </a:rPr>
              <a:t>Виды наглядности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549235"/>
              </p:ext>
            </p:extLst>
          </p:nvPr>
        </p:nvGraphicFramePr>
        <p:xfrm>
          <a:off x="404261" y="1514901"/>
          <a:ext cx="4822257" cy="44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 flipH="1">
            <a:off x="3332746" y="3645567"/>
            <a:ext cx="4273618" cy="428325"/>
          </a:xfrm>
          <a:prstGeom prst="rightArrow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4443845" y="3752067"/>
            <a:ext cx="2849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Абстрактность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20427" y="1166842"/>
            <a:ext cx="57577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irce" panose="020B0502020203020203" pitchFamily="34" charset="-52"/>
              </a:rPr>
              <a:t>Естественная, которая включает предметы объективной реальности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irce" panose="020B0502020203020203" pitchFamily="34" charset="-52"/>
              </a:rPr>
              <a:t>Экспериментальная, предполагающая наличие проведения опытов или экспериментов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irce" panose="020B0502020203020203" pitchFamily="34" charset="-52"/>
              </a:rPr>
              <a:t>Объемная, которая представляется в качестве макетов или фигур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irce" panose="020B0502020203020203" pitchFamily="34" charset="-52"/>
              </a:rPr>
              <a:t>Изобразительная, представленная в виде картин, рисунков, фотографий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Circe" panose="020B0502020203020203" pitchFamily="34" charset="-52"/>
              </a:rPr>
              <a:t>Звукоизобразительная</a:t>
            </a:r>
            <a:r>
              <a:rPr lang="ru-RU" dirty="0">
                <a:latin typeface="Circe" panose="020B0502020203020203" pitchFamily="34" charset="-52"/>
              </a:rPr>
              <a:t>, включающая видео- демонстрирование со звуком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irce" panose="020B0502020203020203" pitchFamily="34" charset="-52"/>
              </a:rPr>
              <a:t>Звуковая, передающая информацию только посредствам аудио воспроизведения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irce" panose="020B0502020203020203" pitchFamily="34" charset="-52"/>
              </a:rPr>
              <a:t>Символическая и графическая, где используются карты, схемы, графики, формулы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irce" panose="020B0502020203020203" pitchFamily="34" charset="-52"/>
              </a:rPr>
              <a:t>Внутренняя, которая создается при помощи учительской речи</a:t>
            </a:r>
          </a:p>
        </p:txBody>
      </p:sp>
    </p:spTree>
    <p:extLst>
      <p:ext uri="{BB962C8B-B14F-4D97-AF65-F5344CB8AC3E}">
        <p14:creationId xmlns:p14="http://schemas.microsoft.com/office/powerpoint/2010/main" val="315814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latin typeface="Circe" panose="020B0502020203020203" pitchFamily="34" charset="-52"/>
              </a:rPr>
              <a:t>Какие типы ресурсов повышают наглядность?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18167"/>
              </p:ext>
            </p:extLst>
          </p:nvPr>
        </p:nvGraphicFramePr>
        <p:xfrm>
          <a:off x="401934" y="1451188"/>
          <a:ext cx="6990269" cy="4680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4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206">
                <a:tc>
                  <a:txBody>
                    <a:bodyPr/>
                    <a:lstStyle/>
                    <a:p>
                      <a:r>
                        <a:rPr lang="ru-RU" dirty="0">
                          <a:latin typeface="Circe" panose="020B0502020203020203" pitchFamily="34" charset="-52"/>
                        </a:rPr>
                        <a:t>Виды наглядности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irce" panose="020B0502020203020203" pitchFamily="34" charset="-52"/>
                        </a:rPr>
                        <a:t>Типы цифровых</a:t>
                      </a:r>
                      <a:r>
                        <a:rPr lang="ru-RU" baseline="0" dirty="0">
                          <a:latin typeface="Circe" panose="020B0502020203020203" pitchFamily="34" charset="-52"/>
                        </a:rPr>
                        <a:t> ресурсов</a:t>
                      </a:r>
                      <a:endParaRPr lang="ru-RU" dirty="0">
                        <a:latin typeface="Circe" panose="020B0502020203020203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821">
                <a:tc>
                  <a:txBody>
                    <a:bodyPr/>
                    <a:lstStyle/>
                    <a:p>
                      <a:r>
                        <a:rPr lang="ru-RU" dirty="0">
                          <a:latin typeface="Circe" panose="020B0502020203020203" pitchFamily="34" charset="-52"/>
                        </a:rPr>
                        <a:t>Естественная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Circe" panose="020B0502020203020203" pitchFamily="34" charset="-52"/>
                        </a:rPr>
                        <a:t>Фотоизображения, видеофрагменты, виртуальные</a:t>
                      </a:r>
                      <a:r>
                        <a:rPr lang="ru-RU" baseline="0" dirty="0">
                          <a:latin typeface="Circe" panose="020B0502020203020203" pitchFamily="34" charset="-52"/>
                        </a:rPr>
                        <a:t> экскурсии</a:t>
                      </a:r>
                      <a:endParaRPr lang="ru-RU" dirty="0">
                        <a:latin typeface="Circe" panose="020B0502020203020203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821">
                <a:tc>
                  <a:txBody>
                    <a:bodyPr/>
                    <a:lstStyle/>
                    <a:p>
                      <a:r>
                        <a:rPr lang="ru-RU" dirty="0">
                          <a:latin typeface="Circe" panose="020B0502020203020203" pitchFamily="34" charset="-52"/>
                        </a:rPr>
                        <a:t>Экспериментальная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irce" panose="020B0502020203020203" pitchFamily="34" charset="-52"/>
                        </a:rPr>
                        <a:t>Виртуальные исследования и эксперименты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206">
                <a:tc>
                  <a:txBody>
                    <a:bodyPr/>
                    <a:lstStyle/>
                    <a:p>
                      <a:r>
                        <a:rPr lang="ru-RU" dirty="0">
                          <a:latin typeface="Circe" panose="020B0502020203020203" pitchFamily="34" charset="-52"/>
                        </a:rPr>
                        <a:t>Объемная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irce" panose="020B0502020203020203" pitchFamily="34" charset="-52"/>
                        </a:rPr>
                        <a:t>3D</a:t>
                      </a:r>
                      <a:r>
                        <a:rPr lang="ru-RU" dirty="0">
                          <a:latin typeface="Circe" panose="020B0502020203020203" pitchFamily="34" charset="-52"/>
                        </a:rPr>
                        <a:t>-</a:t>
                      </a:r>
                      <a:r>
                        <a:rPr lang="ru-RU" baseline="0" dirty="0">
                          <a:latin typeface="Circe" panose="020B0502020203020203" pitchFamily="34" charset="-52"/>
                        </a:rPr>
                        <a:t> модели</a:t>
                      </a:r>
                      <a:endParaRPr lang="ru-RU" dirty="0">
                        <a:latin typeface="Circe" panose="020B0502020203020203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206">
                <a:tc>
                  <a:txBody>
                    <a:bodyPr/>
                    <a:lstStyle/>
                    <a:p>
                      <a:r>
                        <a:rPr lang="ru-RU" dirty="0">
                          <a:latin typeface="Circe" panose="020B0502020203020203" pitchFamily="34" charset="-52"/>
                        </a:rPr>
                        <a:t>Изобразительная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irce" panose="020B0502020203020203" pitchFamily="34" charset="-52"/>
                        </a:rPr>
                        <a:t>Картины, рисунки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0821"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Circe" panose="020B0502020203020203" pitchFamily="34" charset="-52"/>
                        </a:rPr>
                        <a:t>Звукоизобразительная</a:t>
                      </a:r>
                      <a:r>
                        <a:rPr lang="ru-RU" dirty="0">
                          <a:latin typeface="Circe" panose="020B0502020203020203" pitchFamily="34" charset="-52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irce" panose="020B0502020203020203" pitchFamily="34" charset="-52"/>
                        </a:rPr>
                        <a:t>Анимированные карты,</a:t>
                      </a:r>
                      <a:r>
                        <a:rPr lang="ru-RU" baseline="0" dirty="0">
                          <a:latin typeface="Circe" panose="020B0502020203020203" pitchFamily="34" charset="-52"/>
                        </a:rPr>
                        <a:t> лекции, презентации</a:t>
                      </a:r>
                      <a:endParaRPr lang="ru-RU" dirty="0">
                        <a:latin typeface="Circe" panose="020B0502020203020203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206">
                <a:tc>
                  <a:txBody>
                    <a:bodyPr/>
                    <a:lstStyle/>
                    <a:p>
                      <a:r>
                        <a:rPr lang="ru-RU" dirty="0">
                          <a:latin typeface="Circe" panose="020B0502020203020203" pitchFamily="34" charset="-52"/>
                        </a:rPr>
                        <a:t>Звуковая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Circe" panose="020B0502020203020203" pitchFamily="34" charset="-52"/>
                        </a:rPr>
                        <a:t>Аудиофрагменты</a:t>
                      </a:r>
                      <a:r>
                        <a:rPr lang="ru-RU" dirty="0">
                          <a:latin typeface="Circe" panose="020B0502020203020203" pitchFamily="34" charset="-52"/>
                        </a:rPr>
                        <a:t>, аудиокниги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0821">
                <a:tc>
                  <a:txBody>
                    <a:bodyPr/>
                    <a:lstStyle/>
                    <a:p>
                      <a:r>
                        <a:rPr lang="ru-RU" dirty="0">
                          <a:latin typeface="Circe" panose="020B0502020203020203" pitchFamily="34" charset="-52"/>
                        </a:rPr>
                        <a:t>Символическая и графическая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irce" panose="020B0502020203020203" pitchFamily="34" charset="-52"/>
                        </a:rPr>
                        <a:t>Интерактивные рисунки, карты, схемы, таблицы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283" y="1299027"/>
            <a:ext cx="2949943" cy="168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239" y="2736968"/>
            <a:ext cx="2733974" cy="168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283" y="4325520"/>
            <a:ext cx="3779462" cy="14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37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Облачная система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938" y="1352550"/>
            <a:ext cx="5046600" cy="48244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222222"/>
                </a:solidFill>
                <a:latin typeface="Circe" panose="020B0502020203020203" pitchFamily="34" charset="-52"/>
                <a:ea typeface="Times New Roman" panose="02020603050405020304" pitchFamily="18" charset="0"/>
              </a:rPr>
              <a:t>Включена:</a:t>
            </a:r>
          </a:p>
          <a:p>
            <a:r>
              <a:rPr lang="ru-RU" sz="2800" dirty="0">
                <a:solidFill>
                  <a:srgbClr val="222222"/>
                </a:solidFill>
                <a:latin typeface="Circe" panose="020B0502020203020203" pitchFamily="34" charset="-52"/>
                <a:ea typeface="Times New Roman" panose="02020603050405020304" pitchFamily="18" charset="0"/>
              </a:rPr>
              <a:t> в проект «Навигатор образования» Министерства просвещения РФ и Агентства стратегических инициатив (</a:t>
            </a:r>
            <a:r>
              <a:rPr lang="ru-RU" sz="2800" u="sng" dirty="0">
                <a:solidFill>
                  <a:srgbClr val="0000FF"/>
                </a:solidFill>
                <a:latin typeface="Circe" panose="020B0502020203020203" pitchFamily="34" charset="-52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https://edu.asi.ru/</a:t>
            </a:r>
            <a:r>
              <a:rPr lang="ru-RU" sz="2800" dirty="0">
                <a:solidFill>
                  <a:srgbClr val="222222"/>
                </a:solidFill>
                <a:latin typeface="Circe" panose="020B0502020203020203" pitchFamily="34" charset="-52"/>
                <a:ea typeface="Times New Roman" panose="02020603050405020304" pitchFamily="18" charset="0"/>
              </a:rPr>
              <a:t>)</a:t>
            </a:r>
          </a:p>
          <a:p>
            <a:r>
              <a:rPr lang="ru-RU" sz="2800" dirty="0">
                <a:solidFill>
                  <a:srgbClr val="222222"/>
                </a:solidFill>
                <a:latin typeface="Circe" panose="020B0502020203020203" pitchFamily="34" charset="-52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800" u="sng" dirty="0">
                <a:solidFill>
                  <a:srgbClr val="0000FF"/>
                </a:solidFill>
                <a:latin typeface="Circe" panose="020B0502020203020203" pitchFamily="34" charset="-52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https://reestr.digital.gov.ru/reestr/306311/?sphrase_id=245914</a:t>
            </a:r>
            <a:r>
              <a:rPr lang="ru-RU" sz="2800" dirty="0">
                <a:solidFill>
                  <a:srgbClr val="222222"/>
                </a:solidFill>
                <a:latin typeface="Circe" panose="020B0502020203020203" pitchFamily="34" charset="-52"/>
                <a:ea typeface="Times New Roman" panose="02020603050405020304" pitchFamily="18" charset="0"/>
              </a:rPr>
              <a:t>)</a:t>
            </a:r>
            <a:endParaRPr lang="ru-RU" sz="2800" dirty="0">
              <a:latin typeface="Circe" panose="020B0502020203020203" pitchFamily="34" charset="-52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863" y="1280625"/>
            <a:ext cx="5701998" cy="46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1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490" y="1695191"/>
            <a:ext cx="3344668" cy="334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67888" y="6597650"/>
            <a:ext cx="766762" cy="260350"/>
          </a:xfrm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652388" y="418978"/>
            <a:ext cx="9603151" cy="1081088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Учебные пособия «1С:Школа» - основа </a:t>
            </a:r>
            <a:b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</a:br>
            <a: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цифровой Библиотеки «1С:Образование»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70160" y="1771260"/>
            <a:ext cx="6386346" cy="3812430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Circe" panose="020B0502020203020203" pitchFamily="34" charset="-52"/>
              </a:rPr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/>
            <a:r>
              <a:rPr lang="ru-RU" dirty="0">
                <a:latin typeface="Circe" panose="020B0502020203020203" pitchFamily="34" charset="-52"/>
              </a:rPr>
              <a:t>Математика, алгебра, геометрия, информатика</a:t>
            </a:r>
          </a:p>
          <a:p>
            <a:pPr marL="342900" lvl="1" indent="-342900"/>
            <a:r>
              <a:rPr lang="ru-RU" dirty="0">
                <a:latin typeface="Circe" panose="020B0502020203020203" pitchFamily="34" charset="-52"/>
              </a:rPr>
              <a:t>Русский язык</a:t>
            </a:r>
          </a:p>
          <a:p>
            <a:pPr marL="342900" lvl="1" indent="-342900"/>
            <a:r>
              <a:rPr lang="ru-RU" dirty="0">
                <a:latin typeface="Circe" panose="020B0502020203020203" pitchFamily="34" charset="-52"/>
              </a:rPr>
              <a:t>Физика</a:t>
            </a:r>
          </a:p>
          <a:p>
            <a:pPr marL="342900" lvl="1" indent="-342900"/>
            <a:r>
              <a:rPr lang="ru-RU" dirty="0">
                <a:latin typeface="Circe" panose="020B0502020203020203" pitchFamily="34" charset="-52"/>
              </a:rPr>
              <a:t>Химия, биология, география</a:t>
            </a:r>
          </a:p>
          <a:p>
            <a:pPr marL="342900" lvl="1" indent="-342900"/>
            <a:r>
              <a:rPr lang="ru-RU" dirty="0">
                <a:latin typeface="Circe" panose="020B0502020203020203" pitchFamily="34" charset="-52"/>
              </a:rPr>
              <a:t>История, экономика, обществознание</a:t>
            </a:r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391887" y="5243300"/>
            <a:ext cx="1152684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523875" indent="-342900">
              <a:lnSpc>
                <a:spcPct val="90000"/>
              </a:lnSpc>
            </a:pPr>
            <a:r>
              <a:rPr lang="ru-RU" altLang="ru-RU" dirty="0">
                <a:solidFill>
                  <a:srgbClr val="FF0000"/>
                </a:solidFill>
                <a:latin typeface="Circe" panose="020B0502020203020203" pitchFamily="34" charset="-52"/>
              </a:rPr>
              <a:t>Выпущены издательством «1С-Паблишинг», выпускающим пособия, допущенные к использованию в школах (приказ Минобрнауки РФ №699 от 09.06.16)</a:t>
            </a:r>
            <a:endParaRPr lang="en-US" altLang="ru-RU" dirty="0">
              <a:solidFill>
                <a:srgbClr val="FF0000"/>
              </a:solidFill>
              <a:latin typeface="Circe" panose="020B0502020203020203" pitchFamily="34" charset="-52"/>
            </a:endParaRPr>
          </a:p>
          <a:p>
            <a:pPr marL="523875" indent="-342900">
              <a:lnSpc>
                <a:spcPct val="90000"/>
              </a:lnSpc>
            </a:pPr>
            <a:r>
              <a:rPr lang="ru-RU" altLang="ru-RU" dirty="0">
                <a:solidFill>
                  <a:srgbClr val="FF0000"/>
                </a:solidFill>
                <a:latin typeface="Circe" panose="020B0502020203020203" pitchFamily="34" charset="-52"/>
              </a:rPr>
              <a:t>В настоящее время учебные материалы проходят верификацию в рамках проекта «Цифровой образовательный контент»</a:t>
            </a:r>
            <a:endParaRPr lang="en-US" altLang="ru-RU" dirty="0"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8CFD1-9761-447B-9DDA-7749B545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197" y="377392"/>
            <a:ext cx="8406814" cy="56517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Возможности для организации учебного процесса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B74FD7-8CAD-4F7D-A3FA-4F5926E43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718" y="1855788"/>
            <a:ext cx="2335227" cy="20798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B3903F-B97A-40B9-A231-52807E691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114" y="2091552"/>
            <a:ext cx="1838325" cy="1295400"/>
          </a:xfrm>
          <a:prstGeom prst="rect">
            <a:avLst/>
          </a:prstGeom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E31F4FDC-D561-4564-8A51-54F9FB863AFC}"/>
              </a:ext>
            </a:extLst>
          </p:cNvPr>
          <p:cNvSpPr txBox="1">
            <a:spLocks/>
          </p:cNvSpPr>
          <p:nvPr/>
        </p:nvSpPr>
        <p:spPr>
          <a:xfrm>
            <a:off x="125829" y="1542134"/>
            <a:ext cx="7697833" cy="4056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dirty="0">
                <a:latin typeface="Circe" panose="020B0502020203020203" pitchFamily="34" charset="-52"/>
              </a:rPr>
              <a:t>Доступ учителей и учащихся к цифровой библиотеке ресурсов через интернет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Circe" panose="020B0502020203020203" pitchFamily="34" charset="-52"/>
              </a:rPr>
              <a:t>Инструменты для создания авторских учебных материалов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Circe" panose="020B0502020203020203" pitchFamily="34" charset="-52"/>
              </a:rPr>
              <a:t>Назначение учащимся групповых и индивидуальных заданий с использованием цифровых ресурсов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Circe" panose="020B0502020203020203" pitchFamily="34" charset="-52"/>
              </a:rPr>
              <a:t>Автоматическая оценка выполнения тестовых заданий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Circe" panose="020B0502020203020203" pitchFamily="34" charset="-52"/>
              </a:rPr>
              <a:t>Детальное информирование педагога о ходе самостоятельной работы учащегося в процессе выполнения задания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Circe" panose="020B0502020203020203" pitchFamily="34" charset="-52"/>
              </a:rPr>
              <a:t>Ориентированная на школу система администрирования пользователей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Circe" panose="020B0502020203020203" pitchFamily="34" charset="-52"/>
              </a:rPr>
              <a:t>Отчеты о деятельности пользователей и оценка качества образования</a:t>
            </a:r>
          </a:p>
          <a:p>
            <a:endParaRPr lang="ru-RU" altLang="ru-RU" dirty="0"/>
          </a:p>
          <a:p>
            <a:pPr>
              <a:lnSpc>
                <a:spcPct val="80000"/>
              </a:lnSpc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425070-9CF1-49BA-8876-70F66A064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0038" y="3053508"/>
            <a:ext cx="2684680" cy="22842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85D566-EE3E-479E-940A-371C59ECE920}"/>
              </a:ext>
            </a:extLst>
          </p:cNvPr>
          <p:cNvSpPr txBox="1"/>
          <p:nvPr/>
        </p:nvSpPr>
        <p:spPr>
          <a:xfrm>
            <a:off x="177282" y="5413996"/>
            <a:ext cx="112546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«Сервис «1С:Образование» может быть использован в организациях общего образования как для обучения в дистанционной форме, так и для поддержки очного процесса обучения содержательной работой с электронными образовательными ресурсами различного дидактического назначения» (из отзыва заместителя директора по УВР МБОУ «Гимназия № 13» г. Аргуна Т.М. Забалуевой).</a:t>
            </a:r>
          </a:p>
        </p:txBody>
      </p:sp>
    </p:spTree>
    <p:extLst>
      <p:ext uri="{BB962C8B-B14F-4D97-AF65-F5344CB8AC3E}">
        <p14:creationId xmlns:p14="http://schemas.microsoft.com/office/powerpoint/2010/main" val="164659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4119" y="417002"/>
            <a:ext cx="7486521" cy="93792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Интеграция с сервисами для проведения онлайн-занятий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2142" y="2096045"/>
            <a:ext cx="6290641" cy="3432174"/>
          </a:xfrm>
        </p:spPr>
        <p:txBody>
          <a:bodyPr/>
          <a:lstStyle/>
          <a:p>
            <a:r>
              <a:rPr lang="en-US" dirty="0">
                <a:latin typeface="Circe" panose="020B0502020203020203" pitchFamily="34" charset="-52"/>
              </a:rPr>
              <a:t>Zoom</a:t>
            </a:r>
          </a:p>
          <a:p>
            <a:r>
              <a:rPr lang="en-US" dirty="0">
                <a:latin typeface="Circe" panose="020B0502020203020203" pitchFamily="34" charset="-52"/>
              </a:rPr>
              <a:t>Skype</a:t>
            </a:r>
            <a:endParaRPr lang="ru-RU" dirty="0">
              <a:latin typeface="Circe" panose="020B0502020203020203" pitchFamily="34" charset="-52"/>
            </a:endParaRPr>
          </a:p>
          <a:p>
            <a:r>
              <a:rPr lang="en-US" dirty="0">
                <a:latin typeface="Circe" panose="020B0502020203020203" pitchFamily="34" charset="-52"/>
              </a:rPr>
              <a:t>Microsoft Teams</a:t>
            </a:r>
          </a:p>
          <a:p>
            <a:r>
              <a:rPr lang="ru-RU" b="1" dirty="0" err="1">
                <a:solidFill>
                  <a:srgbClr val="C00000"/>
                </a:solidFill>
                <a:latin typeface="Circe" panose="020B0502020203020203" pitchFamily="34" charset="-52"/>
              </a:rPr>
              <a:t>Сферум</a:t>
            </a:r>
            <a:endParaRPr lang="ru-RU" b="1" dirty="0">
              <a:solidFill>
                <a:srgbClr val="C00000"/>
              </a:solidFill>
              <a:latin typeface="Circe" panose="020B0502020203020203" pitchFamily="34" charset="-52"/>
            </a:endParaRPr>
          </a:p>
          <a:p>
            <a:r>
              <a:rPr lang="ru-RU" dirty="0">
                <a:latin typeface="Circe" panose="020B0502020203020203" pitchFamily="34" charset="-52"/>
              </a:rPr>
              <a:t>Любой сервис, предоставляющий доступ по ссылке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79139" y="8472518"/>
            <a:ext cx="3656471" cy="486683"/>
          </a:xfrm>
          <a:prstGeom prst="rect">
            <a:avLst/>
          </a:prstGeom>
        </p:spPr>
        <p:txBody>
          <a:bodyPr vert="horz" lIns="121882" tIns="60941" rIns="121882" bIns="60941" rtlCol="0" anchor="ctr"/>
          <a:lstStyle>
            <a:defPPr>
              <a:defRPr lang="ru-RU"/>
            </a:defPPr>
            <a:lvl1pPr marL="0" algn="r" defTabSz="1218804" rtl="0" eaLnBrk="1" latinLnBrk="0" hangingPunct="1">
              <a:defRPr sz="1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6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8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09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1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AutoShape 2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2893005" y="-538231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6" name="AutoShape 4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309762" y="-470284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7" name="AutoShape 6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462115" y="-317931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pic>
        <p:nvPicPr>
          <p:cNvPr id="2056" name="Picture 8" descr="zoom-video-conferencing-logo-7bde38062e4a0eaf7432215c95ccc38a – Клуб ИТ  Директоров Дальнего Восто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25" y="1700747"/>
            <a:ext cx="2797022" cy="103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157408" y="-143359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9" name="AutoShape 12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309761" y="8994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10" name="AutoShape 14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462113" y="161347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951" y="2558646"/>
            <a:ext cx="1182348" cy="135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Как пользоваться программой MS Teams — подробное руководств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694" y="2429982"/>
            <a:ext cx="1748366" cy="174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Сферум на ICT.Mosc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112" y="3514794"/>
            <a:ext cx="1500995" cy="150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210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1755282"/>
            <a:ext cx="5810153" cy="4350524"/>
          </a:xfrm>
        </p:spPr>
        <p:txBody>
          <a:bodyPr>
            <a:normAutofit lnSpcReduction="10000"/>
          </a:bodyPr>
          <a:lstStyle/>
          <a:p>
            <a:r>
              <a:rPr lang="ru-RU" sz="2399" dirty="0">
                <a:latin typeface="Circe" panose="020B0502020203020203" pitchFamily="34" charset="-52"/>
              </a:rPr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latin typeface="Circe" panose="020B0502020203020203" pitchFamily="34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  <a:latin typeface="Circe" panose="020B0502020203020203" pitchFamily="34" charset="-52"/>
            </a:endParaRPr>
          </a:p>
          <a:p>
            <a:r>
              <a:rPr lang="ru-RU" sz="2399" dirty="0">
                <a:latin typeface="Circe" panose="020B0502020203020203" pitchFamily="34" charset="-52"/>
              </a:rPr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>
                <a:latin typeface="Circe" panose="020B0502020203020203" pitchFamily="34" charset="-52"/>
              </a:rPr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  <a:latin typeface="Circe" panose="020B0502020203020203" pitchFamily="34" charset="-52"/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  <a:latin typeface="Circe" panose="020B0502020203020203" pitchFamily="34" charset="-52"/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438468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9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10126</TotalTime>
  <Words>811</Words>
  <Application>Microsoft Office PowerPoint</Application>
  <PresentationFormat>Широкоэкранный</PresentationFormat>
  <Paragraphs>106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Circe</vt:lpstr>
      <vt:lpstr>Futura PT Demi</vt:lpstr>
      <vt:lpstr>Times New Roman</vt:lpstr>
      <vt:lpstr>Тема Office</vt:lpstr>
      <vt:lpstr>Как использовать цифровой контент для повышения наглядности: практические советы по использованию разных типов ресурсов</vt:lpstr>
      <vt:lpstr>Что такое наглядность в обучении?</vt:lpstr>
      <vt:lpstr>Виды наглядности</vt:lpstr>
      <vt:lpstr>Какие типы ресурсов повышают наглядность?</vt:lpstr>
      <vt:lpstr>Облачная система «1С:Образование»</vt:lpstr>
      <vt:lpstr>Учебные пособия «1С:Школа» - основа  цифровой Библиотеки «1С:Образование»</vt:lpstr>
      <vt:lpstr>Возможности для организации учебного процесса </vt:lpstr>
      <vt:lpstr>Интеграция с сервисами для проведения онлайн-занятий</vt:lpstr>
      <vt:lpstr>Как подключиться к системе «1С:Образование»</vt:lpstr>
      <vt:lpstr>Обучение пользователей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259</cp:revision>
  <dcterms:created xsi:type="dcterms:W3CDTF">2018-08-08T13:50:28Z</dcterms:created>
  <dcterms:modified xsi:type="dcterms:W3CDTF">2022-04-07T09:14:53Z</dcterms:modified>
</cp:coreProperties>
</file>