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305" r:id="rId3"/>
    <p:sldId id="315" r:id="rId4"/>
    <p:sldId id="1078" r:id="rId5"/>
    <p:sldId id="444" r:id="rId6"/>
    <p:sldId id="345" r:id="rId7"/>
    <p:sldId id="1079" r:id="rId8"/>
    <p:sldId id="1084" r:id="rId9"/>
    <p:sldId id="1095" r:id="rId10"/>
    <p:sldId id="1096" r:id="rId11"/>
    <p:sldId id="1085" r:id="rId12"/>
    <p:sldId id="1102" r:id="rId13"/>
    <p:sldId id="1091" r:id="rId14"/>
    <p:sldId id="1092" r:id="rId15"/>
    <p:sldId id="1086" r:id="rId16"/>
    <p:sldId id="1097" r:id="rId17"/>
    <p:sldId id="1098" r:id="rId18"/>
    <p:sldId id="1087" r:id="rId19"/>
    <p:sldId id="1100" r:id="rId20"/>
    <p:sldId id="1101" r:id="rId21"/>
    <p:sldId id="1088" r:id="rId22"/>
    <p:sldId id="466" r:id="rId23"/>
    <p:sldId id="1089" r:id="rId24"/>
    <p:sldId id="1099" r:id="rId25"/>
    <p:sldId id="1090" r:id="rId26"/>
    <p:sldId id="1093" r:id="rId27"/>
    <p:sldId id="1094" r:id="rId28"/>
    <p:sldId id="1080" r:id="rId29"/>
    <p:sldId id="1075" r:id="rId30"/>
    <p:sldId id="278" r:id="rId31"/>
    <p:sldId id="1081" r:id="rId32"/>
    <p:sldId id="1082" r:id="rId33"/>
    <p:sldId id="108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Критерии выбора ПО для организации учебного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9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support/parents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br@1c.r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lck.ru/YZ7Mf" TargetMode="Externa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2918803585007279" TargetMode="External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hyperlink" Target="https://clck.ru/YZ7Mf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hyperlink" Target="https://vk.com/public20247165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2853730"/>
            <a:ext cx="9551350" cy="2424143"/>
          </a:xfrm>
        </p:spPr>
        <p:txBody>
          <a:bodyPr>
            <a:noAutofit/>
          </a:bodyPr>
          <a:lstStyle/>
          <a:p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Circe" panose="020B0502020203020203" pitchFamily="34" charset="-52"/>
              </a:rPr>
              <a:t>Онлайн-педсовет</a:t>
            </a:r>
            <a:br>
              <a:rPr lang="ru-RU" sz="4400" dirty="0">
                <a:solidFill>
                  <a:srgbClr val="C00000"/>
                </a:solidFill>
                <a:latin typeface="Circe" panose="020B0502020203020203" pitchFamily="34" charset="-52"/>
              </a:rPr>
            </a:br>
            <a:r>
              <a:rPr lang="ru-RU" sz="4400" dirty="0">
                <a:solidFill>
                  <a:srgbClr val="C00000"/>
                </a:solidFill>
                <a:latin typeface="Circe" panose="020B0502020203020203" pitchFamily="34" charset="-52"/>
              </a:rPr>
              <a:t>«Как провести эффективное онлайн-занятие на дистанционке»</a:t>
            </a:r>
            <a:br>
              <a:rPr lang="ru-RU" sz="4400" dirty="0">
                <a:solidFill>
                  <a:srgbClr val="C00000"/>
                </a:solidFill>
                <a:latin typeface="Circe" panose="020B0502020203020203" pitchFamily="34" charset="-52"/>
              </a:rPr>
            </a:b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4510715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b="1" dirty="0">
                <a:solidFill>
                  <a:srgbClr val="C00000"/>
                </a:solidFill>
              </a:rPr>
              <a:t>03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.11.2021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DCCD6E-DF35-421E-833A-CE9069BB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24643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Как сделать задания для групповой работы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EE9E59D-7187-4183-993A-F61B59FA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937"/>
            <a:ext cx="6175342" cy="4824413"/>
          </a:xfrm>
        </p:spPr>
        <p:txBody>
          <a:bodyPr/>
          <a:lstStyle/>
          <a:p>
            <a:r>
              <a:rPr lang="ru-RU" dirty="0"/>
              <a:t>Подберите материалы из Библиотеки</a:t>
            </a:r>
          </a:p>
          <a:p>
            <a:r>
              <a:rPr lang="ru-RU" dirty="0"/>
              <a:t>Продумайте задания к подобранным материалам</a:t>
            </a:r>
          </a:p>
          <a:p>
            <a:r>
              <a:rPr lang="ru-RU" dirty="0"/>
              <a:t>Сделайте подборки материалов для каждой группы</a:t>
            </a:r>
          </a:p>
          <a:p>
            <a:r>
              <a:rPr lang="ru-RU" dirty="0"/>
              <a:t>Создайте итоговое тестовое задание</a:t>
            </a:r>
          </a:p>
          <a:p>
            <a:r>
              <a:rPr lang="ru-RU" dirty="0"/>
              <a:t>Назначьте задание учащимся или выложите его в «Общие папки»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7F5C84-0E58-4BA7-AB79-A609515F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9EB91-1D17-40C2-8753-1FC85E00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99" y="1140624"/>
            <a:ext cx="3688666" cy="2442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ABB01A-3CD9-46F7-804B-64144A5F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12" y="2422536"/>
            <a:ext cx="3757842" cy="247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D56665-8D2A-40E5-9ECC-7168206CA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799" y="4251011"/>
            <a:ext cx="3622528" cy="26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EFE16-F168-4E9E-A3CC-149FBDCA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работать с негативом родителей при дистанционном обучении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15B5B-47E0-4FA1-B811-FABE17D53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Д.М. </a:t>
            </a:r>
            <a:r>
              <a:rPr lang="ru-RU" dirty="0" err="1"/>
              <a:t>Чалова</a:t>
            </a:r>
            <a:r>
              <a:rPr lang="ru-RU" dirty="0"/>
              <a:t>, специалист по работе с клиентами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54DB82-64C6-430B-97A3-B6083F98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3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1A3C16-A817-4B7A-9D7B-C09AB202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irce" panose="020B0502020203020203" pitchFamily="34" charset="-52"/>
              </a:rPr>
              <a:t>Обо мне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07AFE7F-99BF-413E-B7C4-1BE0F1577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346" y="1547812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/>
              <a:t>Высшее педагогическое и психологическое образование</a:t>
            </a:r>
          </a:p>
          <a:p>
            <a:r>
              <a:rPr lang="ru-RU" dirty="0">
                <a:latin typeface="Circe" panose="020B0502020203020203" pitchFamily="34" charset="-52"/>
              </a:rPr>
              <a:t>Специалист по работе с клиентами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D7492-EBB4-4803-95DD-69EDF9C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6150B1A3-1045-467F-A8AC-5A36DCF87477}"/>
              </a:ext>
            </a:extLst>
          </p:cNvPr>
          <p:cNvSpPr txBox="1">
            <a:spLocks/>
          </p:cNvSpPr>
          <p:nvPr/>
        </p:nvSpPr>
        <p:spPr>
          <a:xfrm>
            <a:off x="1347616" y="5356912"/>
            <a:ext cx="3054037" cy="54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Circe" panose="020B0502020203020203" pitchFamily="34" charset="-52"/>
              </a:rPr>
              <a:t>Динара </a:t>
            </a:r>
            <a:r>
              <a:rPr lang="ru-RU" dirty="0" err="1">
                <a:latin typeface="Circe" panose="020B0502020203020203" pitchFamily="34" charset="-52"/>
              </a:rPr>
              <a:t>Чалова</a:t>
            </a:r>
            <a:endParaRPr lang="ru-RU" dirty="0">
              <a:latin typeface="Circe" panose="020B0502020203020203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1C6DF-0D38-4FBA-96C6-E6AEC277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090613"/>
            <a:ext cx="3175162" cy="39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Пять ступеней принятия неизбежного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5608320" cy="47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Шок/отрицание</a:t>
            </a:r>
          </a:p>
          <a:p>
            <a:pPr>
              <a:buFontTx/>
              <a:buChar char="-"/>
            </a:pPr>
            <a:r>
              <a:rPr lang="ru-RU" dirty="0"/>
              <a:t>Гнев/агрессия</a:t>
            </a:r>
          </a:p>
          <a:p>
            <a:pPr>
              <a:buFontTx/>
              <a:buChar char="-"/>
            </a:pPr>
            <a:r>
              <a:rPr lang="ru-RU" dirty="0"/>
              <a:t>Торг</a:t>
            </a:r>
          </a:p>
          <a:p>
            <a:pPr>
              <a:buFontTx/>
              <a:buChar char="-"/>
            </a:pPr>
            <a:r>
              <a:rPr lang="ru-RU" dirty="0"/>
              <a:t>Депрессия</a:t>
            </a:r>
          </a:p>
          <a:p>
            <a:pPr>
              <a:buFontTx/>
              <a:buChar char="-"/>
            </a:pPr>
            <a:r>
              <a:rPr lang="ru-RU" dirty="0"/>
              <a:t>Принятие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01" y="1570780"/>
            <a:ext cx="6899074" cy="37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5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61" y="1311275"/>
            <a:ext cx="7152861" cy="48244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каждым негативом родителей стоит </a:t>
            </a:r>
            <a:r>
              <a:rPr lang="ru-RU" dirty="0">
                <a:solidFill>
                  <a:srgbClr val="C00000"/>
                </a:solidFill>
              </a:rPr>
              <a:t>страх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Вред здоровью</a:t>
            </a:r>
          </a:p>
          <a:p>
            <a:pPr lvl="1"/>
            <a:r>
              <a:rPr lang="ru-RU" dirty="0"/>
              <a:t>Низкое качество обучения</a:t>
            </a:r>
          </a:p>
          <a:p>
            <a:pPr lvl="1"/>
            <a:r>
              <a:rPr lang="ru-RU" dirty="0"/>
              <a:t>Технические сбои и отсутствие технических возможностей организовать учебный процесс.</a:t>
            </a:r>
          </a:p>
          <a:p>
            <a:r>
              <a:rPr lang="ru-RU" dirty="0"/>
              <a:t>В каждом случае необходимо выяснить,  </a:t>
            </a:r>
            <a:r>
              <a:rPr lang="ru-RU" dirty="0">
                <a:solidFill>
                  <a:srgbClr val="C00000"/>
                </a:solidFill>
              </a:rPr>
              <a:t>почему</a:t>
            </a:r>
            <a:r>
              <a:rPr lang="ru-RU" dirty="0"/>
              <a:t> они так считают, </a:t>
            </a:r>
            <a:r>
              <a:rPr lang="ru-RU" dirty="0">
                <a:solidFill>
                  <a:srgbClr val="C00000"/>
                </a:solidFill>
              </a:rPr>
              <a:t>какие</a:t>
            </a:r>
            <a:r>
              <a:rPr lang="ru-RU" dirty="0"/>
              <a:t> объективные факты на это указывают</a:t>
            </a:r>
          </a:p>
          <a:p>
            <a:r>
              <a:rPr lang="ru-RU" dirty="0"/>
              <a:t>Нахождение истинной причины помогает справится с любым страхом и снимает негатив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B3B6E5-A6DD-485E-B268-94D5A7AE6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62" y="3354150"/>
            <a:ext cx="2387875" cy="238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2573F4-20C8-4B0F-896E-16E2EC769E5C}"/>
              </a:ext>
            </a:extLst>
          </p:cNvPr>
          <p:cNvSpPr txBox="1"/>
          <p:nvPr/>
        </p:nvSpPr>
        <p:spPr>
          <a:xfrm>
            <a:off x="7852951" y="5742025"/>
            <a:ext cx="4492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https://obrazovanie.1c.ru/support/parents/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821D89-133B-485B-84DA-711F1BB68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951" y="1047774"/>
            <a:ext cx="4126457" cy="22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132FF-CC5A-42FD-A8E6-69C7BB40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организовать проектную работу в начальной школе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31E64-0216-4DCC-83D0-9D523CF8B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М.М. Десятова, учитель начальных классов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1F4E0-7395-445F-B2AC-A551724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6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A8B85-9835-104E-939E-F9046E61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Десятова Мария Михайловна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DF73360-4C1D-B54E-A115-EF7709A5E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54" y="1585783"/>
            <a:ext cx="4002891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0740FF8-B9FA-3E46-A99B-3852034B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9945" y="2752855"/>
            <a:ext cx="6537295" cy="13522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Учитель начальных классов, </a:t>
            </a:r>
          </a:p>
          <a:p>
            <a:pPr marL="0" indent="0" algn="ctr">
              <a:buNone/>
            </a:pPr>
            <a:r>
              <a:rPr lang="ru-RU" dirty="0"/>
              <a:t>маркетолог образовательных проектов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Фирма «1С», Москва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C48CCD-CD54-EC48-A061-C5EFB8FB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9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E280-274F-C246-8A79-6C9E3446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организовать проектную работу в начальной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585F7-DBF8-0A45-B281-112E460D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620" y="1435880"/>
            <a:ext cx="5677523" cy="4920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Возможности системы «1С:Образование» при проведении проектной деятельности:</a:t>
            </a:r>
          </a:p>
          <a:p>
            <a:r>
              <a:rPr lang="ru-RU" sz="2000" dirty="0"/>
              <a:t>Систематизированная работа с несколькими учащимися.</a:t>
            </a:r>
          </a:p>
          <a:p>
            <a:r>
              <a:rPr lang="ru-RU" sz="2000" dirty="0"/>
              <a:t>Возможность выстраивания индивидуального образовательного маршрута изучения темы для ребенка.</a:t>
            </a:r>
          </a:p>
          <a:p>
            <a:r>
              <a:rPr lang="ru-RU" sz="2000" dirty="0"/>
              <a:t>Проведение исследовательской и практической деятельности.</a:t>
            </a:r>
          </a:p>
          <a:p>
            <a:r>
              <a:rPr lang="ru-RU" sz="2000" dirty="0"/>
              <a:t>Отслеживание этапов работы над проектом.</a:t>
            </a:r>
          </a:p>
          <a:p>
            <a:r>
              <a:rPr lang="ru-RU" sz="2000" dirty="0"/>
              <a:t>Организация лабораторной работы в онлайн-формате.</a:t>
            </a:r>
          </a:p>
          <a:p>
            <a:r>
              <a:rPr lang="ru-RU" sz="2000" dirty="0"/>
              <a:t>Хранение всех необходимый файлов проекта в одном месте.</a:t>
            </a:r>
          </a:p>
          <a:p>
            <a:r>
              <a:rPr lang="ru-RU" sz="2000" dirty="0"/>
              <a:t>Возможность самостоятельной работы над проектом учащегося начальных классов.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0654A-3CD6-F445-A349-0103EA41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F5A82E-2082-6C4D-ABEF-268B0C2D8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83" y="3663522"/>
            <a:ext cx="5245811" cy="2449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10015B-7ECD-A647-BC28-A3D9D8808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0613"/>
            <a:ext cx="5821179" cy="232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753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E23BF-E928-4A8C-8B25-FE41B3A3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организовать онлайн-практикум по решению задач на уроках химии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96914-A99F-48B6-93B8-7DA70209A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А.В. </a:t>
            </a:r>
            <a:r>
              <a:rPr lang="ru-RU" dirty="0" err="1"/>
              <a:t>Калентьев</a:t>
            </a:r>
            <a:r>
              <a:rPr lang="ru-RU" dirty="0"/>
              <a:t>, руководитель проектов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8F1D27-05D3-452F-A7FB-B69862F5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Circe"/>
              </a:rPr>
              <a:t>Обо мне</a:t>
            </a:r>
          </a:p>
        </p:txBody>
      </p:sp>
      <p:sp>
        <p:nvSpPr>
          <p:cNvPr id="14338" name="Объект 8"/>
          <p:cNvSpPr>
            <a:spLocks noGrp="1"/>
          </p:cNvSpPr>
          <p:nvPr>
            <p:ph sz="half" idx="2"/>
          </p:nvPr>
        </p:nvSpPr>
        <p:spPr>
          <a:xfrm>
            <a:off x="5722938" y="1547813"/>
            <a:ext cx="5181600" cy="435133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600">
                <a:latin typeface="Circe"/>
              </a:rPr>
              <a:t>Руководитель проектов по направлению «Химия и Биология» </a:t>
            </a:r>
          </a:p>
          <a:p>
            <a:pPr eaLnBrk="1" hangingPunct="1">
              <a:lnSpc>
                <a:spcPct val="85000"/>
              </a:lnSpc>
            </a:pPr>
            <a:r>
              <a:rPr lang="ru-RU" sz="2600">
                <a:latin typeface="Circe"/>
              </a:rPr>
              <a:t>Высшее педагогическое образование</a:t>
            </a:r>
          </a:p>
          <a:p>
            <a:pPr eaLnBrk="1" hangingPunct="1">
              <a:lnSpc>
                <a:spcPct val="85000"/>
              </a:lnSpc>
            </a:pPr>
            <a:r>
              <a:rPr lang="ru-RU" sz="2600">
                <a:latin typeface="Circe"/>
              </a:rPr>
              <a:t>Опыт работы в качестве учителя, методиста и разработчика образовательного контента с 2013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3D982-D591-4E8B-BCE3-B7E5EEB72487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4340" name="Объект 6"/>
          <p:cNvSpPr txBox="1">
            <a:spLocks/>
          </p:cNvSpPr>
          <p:nvPr/>
        </p:nvSpPr>
        <p:spPr bwMode="auto">
          <a:xfrm>
            <a:off x="1208088" y="5668963"/>
            <a:ext cx="32432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800">
                <a:latin typeface="Circe"/>
              </a:rPr>
              <a:t>Алексей Калентьев</a:t>
            </a:r>
          </a:p>
        </p:txBody>
      </p:sp>
      <p:pic>
        <p:nvPicPr>
          <p:cNvPr id="14341" name="Picture 7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603375"/>
            <a:ext cx="33369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Circe" panose="020B0502020203020203" pitchFamily="34" charset="-52"/>
              </a:rPr>
              <a:t>1С:Образование: основные возможности для организации учебного процесса в цифровой образовательной среде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5"/>
          <p:cNvSpPr>
            <a:spLocks noGrp="1"/>
          </p:cNvSpPr>
          <p:nvPr>
            <p:ph type="title"/>
          </p:nvPr>
        </p:nvSpPr>
        <p:spPr>
          <a:xfrm>
            <a:off x="1287463" y="323850"/>
            <a:ext cx="10066337" cy="938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Circe"/>
              </a:rPr>
              <a:t>Создаем практикум по решению заданий с открытым ответом (ЗОО)</a:t>
            </a:r>
          </a:p>
        </p:txBody>
      </p:sp>
      <p:sp>
        <p:nvSpPr>
          <p:cNvPr id="15362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/>
              <a:t>Выберите ресурсы и задания из «Библиотеки» и добавьте их в «Портфель»</a:t>
            </a:r>
          </a:p>
          <a:p>
            <a:pPr eaLnBrk="1" hangingPunct="1"/>
            <a:r>
              <a:rPr lang="ru-RU"/>
              <a:t>Перейдите в «Портфель» и создайте из ресурсов и заданий свои подборки вопросов</a:t>
            </a:r>
          </a:p>
          <a:p>
            <a:pPr eaLnBrk="1" hangingPunct="1"/>
            <a:r>
              <a:rPr lang="ru-RU"/>
              <a:t>Настройте атрибуты подборок, дайте им названия, пронумеруйте вопросы.</a:t>
            </a:r>
          </a:p>
          <a:p>
            <a:pPr eaLnBrk="1" hangingPunct="1"/>
            <a:r>
              <a:rPr lang="ru-RU"/>
              <a:t>С помощью «Журнала» прикрепите созданные подборки к своим урокам и назначьте созданные подборки ученикам</a:t>
            </a:r>
          </a:p>
          <a:p>
            <a:pPr eaLnBrk="1" hangingPunct="1"/>
            <a:r>
              <a:rPr lang="ru-RU"/>
              <a:t>Дождитесь выполнения задания учениками. Система автоматически проверит задания и выставит отметки в «Журнале»</a:t>
            </a:r>
          </a:p>
          <a:p>
            <a:pPr eaLnBrk="1" hangingPunct="1"/>
            <a:r>
              <a:rPr lang="ru-RU"/>
              <a:t>Подтвердите выставленные в «Журнал» отметки</a:t>
            </a:r>
          </a:p>
          <a:p>
            <a:pPr eaLnBrk="1" hangingPunct="1">
              <a:buFont typeface="Arial" charset="0"/>
              <a:buNone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64E0C-AD0D-4A71-9A73-E2A612F2751A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4B5FE-16F5-41F7-958B-6D597381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программное обеспечение для организации дистанционного обучения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C185CF-568F-44C7-80D0-19AB3F899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Т.А. </a:t>
            </a:r>
            <a:r>
              <a:rPr lang="ru-RU" dirty="0" err="1"/>
              <a:t>Чернецкая</a:t>
            </a:r>
            <a:r>
              <a:rPr lang="ru-RU" dirty="0"/>
              <a:t>, ведущий методист,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D5C39C-0BD2-4CD8-BA3B-019EFC68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9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C24A9-5418-43BA-B696-43077C79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4A663-EAC8-4489-879D-0738C5633BD2}"/>
              </a:ext>
            </a:extLst>
          </p:cNvPr>
          <p:cNvSpPr txBox="1"/>
          <p:nvPr/>
        </p:nvSpPr>
        <p:spPr>
          <a:xfrm>
            <a:off x="752889" y="1196874"/>
            <a:ext cx="815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Ориентированная на школу система администрирования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DE26B-7C0B-44EF-A2A5-4BDAEB90C9A5}"/>
              </a:ext>
            </a:extLst>
          </p:cNvPr>
          <p:cNvSpPr txBox="1"/>
          <p:nvPr/>
        </p:nvSpPr>
        <p:spPr>
          <a:xfrm>
            <a:off x="752888" y="1744174"/>
            <a:ext cx="9235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Легкий переход от дистанционного обучения к очному и обратно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FB062-A9A9-475B-BA5E-08C429392662}"/>
              </a:ext>
            </a:extLst>
          </p:cNvPr>
          <p:cNvSpPr txBox="1"/>
          <p:nvPr/>
        </p:nvSpPr>
        <p:spPr>
          <a:xfrm>
            <a:off x="752888" y="2305402"/>
            <a:ext cx="10448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Возможности как для проведения онлайн-занятий, так и для организации самостоятельной учебной деятельности школьников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46A7E-BD52-4EAB-986C-C82BCC8543CF}"/>
              </a:ext>
            </a:extLst>
          </p:cNvPr>
          <p:cNvSpPr txBox="1"/>
          <p:nvPr/>
        </p:nvSpPr>
        <p:spPr>
          <a:xfrm>
            <a:off x="752885" y="3280252"/>
            <a:ext cx="9931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Проверенная библиотека учебных материалов по школьной программе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FF546-73CE-4D51-8D35-E58B10A8EDED}"/>
              </a:ext>
            </a:extLst>
          </p:cNvPr>
          <p:cNvSpPr txBox="1"/>
          <p:nvPr/>
        </p:nvSpPr>
        <p:spPr>
          <a:xfrm>
            <a:off x="752885" y="3935440"/>
            <a:ext cx="9752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Дидактическое разнообразие учебных материалов в системе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D5396-E06B-428D-AF97-6BE4BBEA85FC}"/>
              </a:ext>
            </a:extLst>
          </p:cNvPr>
          <p:cNvSpPr txBox="1"/>
          <p:nvPr/>
        </p:nvSpPr>
        <p:spPr>
          <a:xfrm>
            <a:off x="752885" y="4594354"/>
            <a:ext cx="8271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для создания авторского контента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B7349-147A-4880-B791-BE58B06C5A57}"/>
              </a:ext>
            </a:extLst>
          </p:cNvPr>
          <p:cNvSpPr txBox="1"/>
          <p:nvPr/>
        </p:nvSpPr>
        <p:spPr>
          <a:xfrm>
            <a:off x="752886" y="5253268"/>
            <a:ext cx="8271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анализа уровня освоения образовательной программы в соответствии с требованиями ФГОС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0BDA5A-1F83-468E-9977-9ADFAFF3C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87" y="4436730"/>
            <a:ext cx="2088874" cy="208887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F1467E4-D0C6-4F92-A1CA-8F4B4DEA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Критерии выбора</a:t>
            </a:r>
          </a:p>
        </p:txBody>
      </p:sp>
    </p:spTree>
    <p:extLst>
      <p:ext uri="{BB962C8B-B14F-4D97-AF65-F5344CB8AC3E}">
        <p14:creationId xmlns:p14="http://schemas.microsoft.com/office/powerpoint/2010/main" val="28718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6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132FF-CC5A-42FD-A8E6-69C7BB40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Гигиена общения учащихся, педагогов и родителей в соцсетях и чатах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31E64-0216-4DCC-83D0-9D523CF8B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М.М. Десятова, учитель начальных классов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1F4E0-7395-445F-B2AC-A551724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2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ьная выноска 11">
            <a:extLst>
              <a:ext uri="{FF2B5EF4-FFF2-40B4-BE49-F238E27FC236}">
                <a16:creationId xmlns:a16="http://schemas.microsoft.com/office/drawing/2014/main" id="{70255CA4-BCA4-F24F-8A5F-E9B307B82B8A}"/>
              </a:ext>
            </a:extLst>
          </p:cNvPr>
          <p:cNvSpPr/>
          <p:nvPr/>
        </p:nvSpPr>
        <p:spPr>
          <a:xfrm>
            <a:off x="1287054" y="4656401"/>
            <a:ext cx="3959503" cy="1699949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13E36-1129-C14A-AA94-DEEF10EF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Гигиена общения учащихся, педагогов и родителей в социальных сетях и чатах.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FF47EF-8499-9240-8379-6207354664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2089"/>
            <a:ext cx="5181600" cy="277789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CBA7B64-56E2-2A4D-B058-2F3D4E9F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2089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ru-RU" dirty="0"/>
              <a:t>.Установите время общения.</a:t>
            </a:r>
          </a:p>
          <a:p>
            <a:pPr marL="0" indent="0">
              <a:buNone/>
            </a:pPr>
            <a:r>
              <a:rPr lang="ru-RU" dirty="0"/>
              <a:t>2.Не публикуйте персональные данные учащихся и родителей.</a:t>
            </a:r>
          </a:p>
          <a:p>
            <a:pPr marL="0" indent="0">
              <a:buNone/>
            </a:pPr>
            <a:r>
              <a:rPr lang="ru-RU" dirty="0"/>
              <a:t>3.Следите орфографией и пунктуацией. Придерживайтесь делового стиля в переписке.</a:t>
            </a:r>
          </a:p>
          <a:p>
            <a:pPr marL="0" indent="0">
              <a:buNone/>
            </a:pPr>
            <a:r>
              <a:rPr lang="ru-RU" dirty="0"/>
              <a:t>4.Пишите по теме.</a:t>
            </a:r>
          </a:p>
          <a:p>
            <a:pPr marL="0" indent="0">
              <a:buNone/>
            </a:pPr>
            <a:r>
              <a:rPr lang="ru-RU" dirty="0"/>
              <a:t>5.Не принимайте мгновенно важных решений в переписке.</a:t>
            </a:r>
          </a:p>
          <a:p>
            <a:pPr marL="0" indent="0">
              <a:buNone/>
            </a:pPr>
            <a:r>
              <a:rPr lang="ru-RU" dirty="0"/>
              <a:t>6.Предотвращайте конфликт. Соблюдайте нейтралитет.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6078B-8EBB-EA4D-BB4B-E182AB1F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28862-69E3-FF49-8232-112D90C14185}"/>
              </a:ext>
            </a:extLst>
          </p:cNvPr>
          <p:cNvSpPr txBox="1"/>
          <p:nvPr/>
        </p:nvSpPr>
        <p:spPr>
          <a:xfrm>
            <a:off x="425633" y="4951460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Следите за выполнением ДЗ!</a:t>
            </a:r>
          </a:p>
          <a:p>
            <a:pPr algn="ctr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СЛЕДИТЕ ЗА ВЫПОЛНЕНИЕМ ДЗ!</a:t>
            </a:r>
          </a:p>
        </p:txBody>
      </p:sp>
    </p:spTree>
    <p:extLst>
      <p:ext uri="{BB962C8B-B14F-4D97-AF65-F5344CB8AC3E}">
        <p14:creationId xmlns:p14="http://schemas.microsoft.com/office/powerpoint/2010/main" val="1131452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EFE16-F168-4E9E-A3CC-149FBDCA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«выгорания» учителей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15B5B-47E0-4FA1-B811-FABE17D53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Д.М. </a:t>
            </a:r>
            <a:r>
              <a:rPr lang="ru-RU" dirty="0" err="1"/>
              <a:t>Чалова</a:t>
            </a:r>
            <a:r>
              <a:rPr lang="ru-RU" dirty="0"/>
              <a:t>, специалист по работе с клиентами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54DB82-64C6-430B-97A3-B6083F98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76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Что такое выгорание?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52550"/>
            <a:ext cx="10810461" cy="482441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u="sng" dirty="0">
                <a:solidFill>
                  <a:srgbClr val="C00000"/>
                </a:solidFill>
              </a:rPr>
              <a:t>Выгорание</a:t>
            </a:r>
            <a:r>
              <a:rPr lang="ru-RU" u="sng" dirty="0"/>
              <a:t> </a:t>
            </a:r>
            <a:r>
              <a:rPr lang="ru-RU" dirty="0"/>
              <a:t>– это психологическое состояние, вызываемое профессиональной деятельностью, когда человек не может справиться со стрессом, болезнью и усталостью</a:t>
            </a:r>
          </a:p>
          <a:p>
            <a:pPr fontAlgn="base"/>
            <a:r>
              <a:rPr lang="ru-RU" dirty="0"/>
              <a:t>Как правило, </a:t>
            </a:r>
            <a:r>
              <a:rPr lang="ru-RU" i="1" dirty="0">
                <a:solidFill>
                  <a:srgbClr val="C00000"/>
                </a:solidFill>
              </a:rPr>
              <a:t>страдающий от выгорания специалист, чувствует, что дает людям больше, чем получает от них</a:t>
            </a:r>
            <a:endParaRPr lang="ru-RU" dirty="0">
              <a:solidFill>
                <a:srgbClr val="FF0000"/>
              </a:solidFill>
            </a:endParaRPr>
          </a:p>
          <a:p>
            <a:pPr fontAlgn="base"/>
            <a:r>
              <a:rPr lang="ru-RU" dirty="0"/>
              <a:t>Выгорание можно описать как выработанный личностью </a:t>
            </a:r>
            <a:r>
              <a:rPr lang="ru-RU" i="1" dirty="0">
                <a:solidFill>
                  <a:srgbClr val="C00000"/>
                </a:solidFill>
              </a:rPr>
              <a:t>механизм психологической защиты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pPr fontAlgn="base"/>
            <a:r>
              <a:rPr lang="ru-RU" dirty="0"/>
              <a:t>Этот механизм позволяет человеку:</a:t>
            </a:r>
          </a:p>
          <a:p>
            <a:pPr lvl="1" fontAlgn="base"/>
            <a:r>
              <a:rPr lang="ru-RU" dirty="0"/>
              <a:t>дозировать и экономно расходовать энергетические ресурсы в ответ на те или иные психотравмирующие воздействия</a:t>
            </a:r>
          </a:p>
          <a:p>
            <a:pPr lvl="1" fontAlgn="base"/>
            <a:r>
              <a:rPr lang="ru-RU" dirty="0"/>
              <a:t>расширяет сферу отрицательных, негативных эмоций и уменьшает сферу положительных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56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выгорания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1352550"/>
            <a:ext cx="6798365" cy="4824413"/>
          </a:xfrm>
        </p:spPr>
        <p:txBody>
          <a:bodyPr/>
          <a:lstStyle/>
          <a:p>
            <a:r>
              <a:rPr lang="ru-RU" dirty="0"/>
              <a:t>Основной причиной является стресс</a:t>
            </a:r>
          </a:p>
          <a:p>
            <a:r>
              <a:rPr lang="ru-RU" dirty="0"/>
              <a:t>Испытывать стресс на работе – абсолютно нормально. </a:t>
            </a:r>
            <a:r>
              <a:rPr lang="ru-RU" dirty="0">
                <a:solidFill>
                  <a:srgbClr val="C00000"/>
                </a:solidFill>
              </a:rPr>
              <a:t>Главное – не делать стресс нормой! </a:t>
            </a:r>
          </a:p>
          <a:p>
            <a:r>
              <a:rPr lang="ru-RU" dirty="0"/>
              <a:t>Что нужно делать, чтобы нормальный уровень стресса не перешел в критический:</a:t>
            </a:r>
          </a:p>
          <a:p>
            <a:pPr lvl="1"/>
            <a:r>
              <a:rPr lang="ru-RU" dirty="0"/>
              <a:t>соблюдать режим труда и отдыха</a:t>
            </a:r>
          </a:p>
          <a:p>
            <a:pPr lvl="1"/>
            <a:r>
              <a:rPr lang="ru-RU" dirty="0"/>
              <a:t>изучать что-то новое</a:t>
            </a:r>
          </a:p>
          <a:p>
            <a:pPr lvl="1"/>
            <a:r>
              <a:rPr lang="ru-RU" dirty="0"/>
              <a:t>хвалить себя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6" name="Picture 2" descr="C:\Users\Admin\Documents\РАБОТА Д-Ф\1 С\Дистанционное обучение\Вебинары\hqdefaul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04" y="1352550"/>
            <a:ext cx="3967370" cy="38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4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E19817-313F-4B48-BEE9-174E7D43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1950" cy="2852737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irce" panose="020B0502020203020203" pitchFamily="34" charset="-52"/>
              </a:rPr>
              <a:t>Подведение итогов: акции, бонусы, ответы на вопросы</a:t>
            </a:r>
            <a:endParaRPr lang="ru-RU" sz="4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FFFEE9E-A164-471E-817A-28CCAAC2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Т.А. </a:t>
            </a:r>
            <a:r>
              <a:rPr lang="ru-RU" dirty="0" err="1"/>
              <a:t>Чернецкая</a:t>
            </a:r>
            <a:r>
              <a:rPr lang="ru-RU" dirty="0"/>
              <a:t>, ведущий методист,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B8F7EB-2AAC-41AB-AAF4-3CB6E87A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74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C010-558A-4027-9EB1-D2F8641A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85" y="188913"/>
            <a:ext cx="9410700" cy="10810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Circe" panose="020B0502020203020203" pitchFamily="34" charset="-52"/>
              </a:rPr>
              <a:t>Новый курс повышения квалификации в Учебном центре № 1 фирмы «1С»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9BE39-5A3E-4149-A6C8-0F0943CF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20" y="1474946"/>
            <a:ext cx="7601088" cy="503896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3400" dirty="0">
                <a:solidFill>
                  <a:srgbClr val="C00000"/>
                </a:solidFill>
                <a:latin typeface="Circe" panose="020B0502020203020203" pitchFamily="34" charset="-52"/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  <a:latin typeface="Circe" panose="020B0502020203020203" pitchFamily="34" charset="-52"/>
            </a:endParaRP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irce" panose="020B0502020203020203" pitchFamily="34" charset="-52"/>
              </a:rPr>
              <a:t>ак</a:t>
            </a:r>
            <a:r>
              <a:rPr lang="ru-RU" kern="1200" dirty="0">
                <a:latin typeface="Circe" panose="020B0502020203020203" pitchFamily="34" charset="-52"/>
              </a:rPr>
              <a:t>. часов установленного образца</a:t>
            </a:r>
            <a:endParaRPr lang="en-US" kern="1200" dirty="0">
              <a:latin typeface="Circe" panose="020B0502020203020203" pitchFamily="34" charset="-52"/>
            </a:endParaRP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Бесплатная демо-версия с вводным занятием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AB518-6476-4E23-9F25-95DDE15B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15" y="1963164"/>
            <a:ext cx="2939170" cy="2931672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8D0511DD-93B0-408B-BFAA-66F7F7CD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380135"/>
            <a:ext cx="2290280" cy="22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8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irce" panose="020B0502020203020203" pitchFamily="34" charset="-52"/>
                <a:cs typeface="Arial" panose="020B0604020202020204" pitchFamily="34" charset="0"/>
              </a:rPr>
              <a:t>Сегодня в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30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Как провести лабораторную или практическую работу, урок-исследование на уроках математики, физики или биологии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Как организовать групповую работу на уроках истории и обществознания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Как работать с негативом родителей при дистанционном обучении </a:t>
            </a:r>
            <a:r>
              <a:rPr lang="ru-RU" sz="2000" dirty="0">
                <a:effectLst/>
                <a:latin typeface="Circe" panose="020B0502020203020203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Как организовать проектную работу в начальной школе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Как организовать онлайн-практикум по решению задач на уроках химии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Критерии выбора программной системы для организации дистанционного обучения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Гигиена общения учителей, педагогов и родителей в соцсетях и чатах. Проблемы выгорания учителей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2000" dirty="0">
                <a:effectLst/>
                <a:latin typeface="Circe" panose="020B0502020203020203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Подведение итогов и ответы на вопросы.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3924" y="2157131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847" y="2175131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556" y="433714"/>
            <a:ext cx="10515399" cy="820484"/>
          </a:xfrm>
        </p:spPr>
        <p:txBody>
          <a:bodyPr>
            <a:noAutofit/>
          </a:bodyPr>
          <a:lstStyle/>
          <a:p>
            <a:r>
              <a:rPr lang="ru-RU" altLang="ru-RU" sz="4000" dirty="0">
                <a:latin typeface="Circe" panose="020B0502020203020203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30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6" y="3817332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6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Огонь иконк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02" y="5493703"/>
            <a:ext cx="78944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1A3C16-A817-4B7A-9D7B-C09AB202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19" y="389531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Акция для школ участников</a:t>
            </a:r>
            <a:br>
              <a:rPr lang="ru-RU" dirty="0">
                <a:latin typeface="Circe" panose="020B0502020203020203" pitchFamily="34" charset="-52"/>
              </a:rPr>
            </a:br>
            <a:r>
              <a:rPr lang="ru-RU" dirty="0">
                <a:latin typeface="Circe" panose="020B0502020203020203" pitchFamily="34" charset="-52"/>
              </a:rPr>
              <a:t>онлайн-педсовета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D7492-EBB4-4803-95DD-69EDF9C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98543" cy="34369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1 месяц бесплатного </a:t>
            </a:r>
            <a:r>
              <a:rPr lang="ru-RU" dirty="0"/>
              <a:t>тестового подключения к «1С:Образование»: </a:t>
            </a:r>
            <a:r>
              <a:rPr lang="ru-RU" b="1" dirty="0"/>
              <a:t>тренируйте полученные знания</a:t>
            </a:r>
            <a:r>
              <a:rPr lang="en-US" b="1" dirty="0"/>
              <a:t>!</a:t>
            </a:r>
            <a:endParaRPr lang="ru-RU" b="1"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Скидка 20% </a:t>
            </a:r>
            <a:r>
              <a:rPr lang="ru-RU" dirty="0"/>
              <a:t>на подключение на 1 год</a:t>
            </a:r>
            <a:br>
              <a:rPr lang="ru-RU" dirty="0"/>
            </a:br>
            <a:r>
              <a:rPr lang="ru-RU" dirty="0"/>
              <a:t>для вашей школы</a:t>
            </a:r>
            <a:r>
              <a:rPr lang="en-US" dirty="0"/>
              <a:t>: </a:t>
            </a:r>
            <a:r>
              <a:rPr lang="ru-RU" b="1" dirty="0"/>
              <a:t>подключайтесь и экономьте</a:t>
            </a:r>
            <a:br>
              <a:rPr lang="ru-RU" b="1" dirty="0"/>
            </a:br>
            <a:r>
              <a:rPr lang="ru-RU" b="1" dirty="0"/>
              <a:t>всей школой!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5 бесплатных доступов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 обучающий курс</a:t>
            </a:r>
            <a:br>
              <a:rPr lang="ru-RU" dirty="0"/>
            </a:br>
            <a:r>
              <a:rPr lang="ru-RU" dirty="0"/>
              <a:t>«Организация и поддержка учебного процесса</a:t>
            </a:r>
            <a:br>
              <a:rPr lang="ru-RU" dirty="0"/>
            </a:br>
            <a:r>
              <a:rPr lang="ru-RU" dirty="0"/>
              <a:t>в цифровой образовательной среде» для вас и</a:t>
            </a:r>
            <a:br>
              <a:rPr lang="ru-RU" dirty="0"/>
            </a:br>
            <a:r>
              <a:rPr lang="ru-RU" dirty="0"/>
              <a:t>ваших коллег: </a:t>
            </a:r>
            <a:r>
              <a:rPr lang="ru-RU" b="1" dirty="0"/>
              <a:t>углубляйте свои знания и получайте</a:t>
            </a:r>
            <a:br>
              <a:rPr lang="ru-RU" b="1" dirty="0"/>
            </a:br>
            <a:r>
              <a:rPr lang="ru-RU" b="1" dirty="0"/>
              <a:t>сертификат о повышении квалификации!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pic>
        <p:nvPicPr>
          <p:cNvPr id="11" name="Picture 2" descr="В Химках пройдет голосование по благоустройству общественных террито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33" y="208995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05549" y="5436154"/>
            <a:ext cx="4951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Отправьте заявку на </a:t>
            </a:r>
            <a:r>
              <a:rPr lang="en-US" sz="2400" b="1" dirty="0">
                <a:hlinkClick r:id="rId4"/>
              </a:rPr>
              <a:t>obr@1c.ru</a:t>
            </a:r>
            <a:br>
              <a:rPr lang="ru-RU" sz="2400" b="1" dirty="0"/>
            </a:br>
            <a:r>
              <a:rPr lang="ru-RU" sz="2400" b="1" dirty="0"/>
              <a:t>с темой «Акция онлайн-педсовет»</a:t>
            </a:r>
          </a:p>
        </p:txBody>
      </p:sp>
    </p:spTree>
    <p:extLst>
      <p:ext uri="{BB962C8B-B14F-4D97-AF65-F5344CB8AC3E}">
        <p14:creationId xmlns:p14="http://schemas.microsoft.com/office/powerpoint/2010/main" val="2318169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Огонь иконк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53" y="4629503"/>
            <a:ext cx="802363" cy="8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1A3C16-A817-4B7A-9D7B-C09AB202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402976"/>
            <a:ext cx="10066746" cy="938213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Бонус для участников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D7492-EBB4-4803-95DD-69EDF9C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88505" y="1541916"/>
            <a:ext cx="8024446" cy="2791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</a:rPr>
              <a:t>Бесплатный </a:t>
            </a:r>
            <a:r>
              <a:rPr lang="ru-RU" dirty="0" err="1">
                <a:solidFill>
                  <a:srgbClr val="C00000"/>
                </a:solidFill>
              </a:rPr>
              <a:t>чеклист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«Самодиагностика выгорания для педагога»: проверяйте себя и будьте здоровы!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</a:rPr>
              <a:t>Сертификат участника </a:t>
            </a:r>
            <a:r>
              <a:rPr lang="ru-RU" dirty="0"/>
              <a:t>онлайн-педсовета от «1С»: подтверждайте свои знания!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endParaRPr lang="ru-RU" b="1" dirty="0"/>
          </a:p>
        </p:txBody>
      </p:sp>
      <p:pic>
        <p:nvPicPr>
          <p:cNvPr id="1026" name="Picture 2" descr="сертификат бесплатно значок из Pretty Office 10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92" y="1341189"/>
            <a:ext cx="1793542" cy="17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clck.ru%2FYZ7Mf&amp;10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138" y="4098725"/>
            <a:ext cx="2257625" cy="22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1794" y="4533779"/>
            <a:ext cx="5949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Заполните анкету-опрос для участников, где укажите свой действующий </a:t>
            </a:r>
            <a:r>
              <a:rPr lang="en-US" sz="2400" b="1" dirty="0"/>
              <a:t>e-mail </a:t>
            </a:r>
            <a:r>
              <a:rPr lang="ru-RU" sz="2400" b="1" dirty="0"/>
              <a:t>для сертификата. Ссылка на анкету: </a:t>
            </a:r>
            <a:r>
              <a:rPr lang="en-US" sz="2400" b="1" dirty="0">
                <a:hlinkClick r:id="rId6"/>
              </a:rPr>
              <a:t>https://clck.ru/YZ7Mf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402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7760" y="709063"/>
            <a:ext cx="10515600" cy="1308581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>Готовы ответить на ваши вопросы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56477" y="2585788"/>
            <a:ext cx="4229783" cy="344825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Контакты:</a:t>
            </a:r>
          </a:p>
          <a:p>
            <a:r>
              <a:rPr lang="en-US" sz="2000" b="1" dirty="0">
                <a:hlinkClick r:id="rId2"/>
              </a:rPr>
              <a:t>obr@1c.ru</a:t>
            </a:r>
            <a:endParaRPr lang="ru-RU" sz="2000" b="1" dirty="0"/>
          </a:p>
          <a:p>
            <a:r>
              <a:rPr lang="ru-RU" altLang="ru-RU" sz="2000" b="1" dirty="0">
                <a:hlinkClick r:id="rId3"/>
              </a:rPr>
              <a:t>http://obrazovanie.1c.ru/ </a:t>
            </a:r>
            <a:endParaRPr lang="ru-RU" altLang="ru-RU" sz="2000" b="1" dirty="0"/>
          </a:p>
          <a:p>
            <a:r>
              <a:rPr lang="ru-RU" sz="2000" b="1" dirty="0">
                <a:solidFill>
                  <a:schemeClr val="tx1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84" y="5230640"/>
            <a:ext cx="1470228" cy="14702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EE4F4B-E5BD-4D66-BAE8-D4DE35C2F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24" y="3511657"/>
            <a:ext cx="1501572" cy="1501572"/>
          </a:xfrm>
          <a:prstGeom prst="rect">
            <a:avLst/>
          </a:prstGeom>
        </p:spPr>
      </p:pic>
      <p:pic>
        <p:nvPicPr>
          <p:cNvPr id="7" name="Picture 4" descr="http://qrcoder.ru/code/?https%3A%2F%2Fclck.ru%2FYZ7Mf&amp;10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5" y="3511657"/>
            <a:ext cx="2257625" cy="22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5018" y="2585788"/>
            <a:ext cx="2967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Анкета-опрос:</a:t>
            </a:r>
            <a:br>
              <a:rPr lang="ru-RU" sz="2400" b="1" dirty="0"/>
            </a:br>
            <a:r>
              <a:rPr lang="en-US" sz="2400" b="1" dirty="0">
                <a:hlinkClick r:id="rId7"/>
              </a:rPr>
              <a:t>https://clck.ru/YZ7Mf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08286" y="2585788"/>
            <a:ext cx="3480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Соцсети</a:t>
            </a:r>
            <a:r>
              <a:rPr lang="ru-RU" sz="2400" b="1" dirty="0"/>
              <a:t>:</a:t>
            </a:r>
          </a:p>
          <a:p>
            <a:r>
              <a:rPr lang="en-US" dirty="0">
                <a:hlinkClick r:id="rId8"/>
              </a:rPr>
              <a:t>https://www.facebook.com/groups/2918803585007279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9"/>
              </a:rPr>
              <a:t>https://vk.com/public202471653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87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E19817-313F-4B48-BEE9-174E7D43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Circe" panose="020B0502020203020203" pitchFamily="34" charset="-52"/>
              </a:rPr>
              <a:t>Как провести лабораторную или практическую работу, урок-исследование</a:t>
            </a:r>
            <a:endParaRPr lang="ru-RU" sz="4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FFFEE9E-A164-471E-817A-28CCAAC2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Т.А. </a:t>
            </a:r>
            <a:r>
              <a:rPr lang="ru-RU" dirty="0" err="1"/>
              <a:t>Чернецкая</a:t>
            </a:r>
            <a:r>
              <a:rPr lang="ru-RU" dirty="0"/>
              <a:t>, ведущий методист,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B8F7EB-2AAC-41AB-AAF4-3CB6E87A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8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1A3C16-A817-4B7A-9D7B-C09AB202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irce" panose="020B0502020203020203" pitchFamily="34" charset="-52"/>
              </a:rPr>
              <a:t>Обо мне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A5DFCC9-16FC-4B29-B829-3DF468694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54" y="1090613"/>
            <a:ext cx="2900305" cy="4351338"/>
          </a:xfr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D07AFE7F-99BF-413E-B7C4-1BE0F1577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346" y="1547812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Ведущий методист отдела образовательных программ, </a:t>
            </a:r>
            <a:r>
              <a:rPr lang="ru-RU" dirty="0" err="1">
                <a:latin typeface="Circe" panose="020B0502020203020203" pitchFamily="34" charset="-52"/>
              </a:rPr>
              <a:t>к.п.н</a:t>
            </a:r>
            <a:r>
              <a:rPr lang="ru-RU" dirty="0">
                <a:latin typeface="Circe" panose="020B0502020203020203" pitchFamily="34" charset="-52"/>
              </a:rPr>
              <a:t>.</a:t>
            </a:r>
          </a:p>
          <a:p>
            <a:r>
              <a:rPr lang="ru-RU" dirty="0">
                <a:latin typeface="Circe" panose="020B0502020203020203" pitchFamily="34" charset="-52"/>
              </a:rPr>
              <a:t>Преподаватель математики с 25-летним стажем</a:t>
            </a:r>
          </a:p>
          <a:p>
            <a:r>
              <a:rPr lang="ru-RU" dirty="0">
                <a:latin typeface="Circe" panose="020B0502020203020203" pitchFamily="34" charset="-52"/>
              </a:rPr>
              <a:t>Автор и методист программ повышения квалификации и онлайн-курсов для учителей и школьников</a:t>
            </a:r>
          </a:p>
          <a:p>
            <a:r>
              <a:rPr lang="ru-RU" dirty="0">
                <a:latin typeface="Circe" panose="020B0502020203020203" pitchFamily="34" charset="-52"/>
              </a:rPr>
              <a:t>Автор научно-методических работ по методике обучения математике и информатизации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D7492-EBB4-4803-95DD-69EDF9C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6150B1A3-1045-467F-A8AC-5A36DCF87477}"/>
              </a:ext>
            </a:extLst>
          </p:cNvPr>
          <p:cNvSpPr txBox="1">
            <a:spLocks/>
          </p:cNvSpPr>
          <p:nvPr/>
        </p:nvSpPr>
        <p:spPr>
          <a:xfrm>
            <a:off x="1287054" y="5686769"/>
            <a:ext cx="3243606" cy="54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Circe" panose="020B0502020203020203" pitchFamily="34" charset="-52"/>
              </a:rPr>
              <a:t>Татьяна </a:t>
            </a:r>
            <a:r>
              <a:rPr lang="ru-RU" dirty="0" err="1">
                <a:latin typeface="Circe" panose="020B0502020203020203" pitchFamily="34" charset="-52"/>
              </a:rPr>
              <a:t>Чернецкая</a:t>
            </a:r>
            <a:endParaRPr lang="ru-RU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193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F041DE2F-2CF2-4038-97DB-359D3DB67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40493"/>
            <a:ext cx="9410700" cy="1081088"/>
          </a:xfrm>
        </p:spPr>
        <p:txBody>
          <a:bodyPr>
            <a:noAutofit/>
          </a:bodyPr>
          <a:lstStyle/>
          <a:p>
            <a:r>
              <a:rPr lang="ru-RU" altLang="ru-RU" dirty="0">
                <a:latin typeface="Circe" panose="020B0502020203020203" pitchFamily="34" charset="-52"/>
              </a:rPr>
              <a:t>Лабораторные и практические работы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A8E41625-23FB-4C65-9440-343650601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4759" y="1380633"/>
            <a:ext cx="6884709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Futura PT Demi" pitchFamily="34" charset="-52"/>
              </a:rPr>
              <a:t>Особенность проведения </a:t>
            </a:r>
            <a:r>
              <a:rPr lang="ru-RU" altLang="ru-RU" sz="2400" dirty="0">
                <a:latin typeface="Futura PT Demi" pitchFamily="34" charset="-52"/>
              </a:rPr>
              <a:t>лабораторных и практических работе онлайн -</a:t>
            </a:r>
            <a:r>
              <a:rPr lang="ru-RU" altLang="ru-RU" sz="2400" dirty="0">
                <a:solidFill>
                  <a:srgbClr val="C00000"/>
                </a:solidFill>
                <a:latin typeface="Futura PT Demi" pitchFamily="34" charset="-52"/>
              </a:rPr>
              <a:t> использование интерактивных моделей</a:t>
            </a:r>
            <a:r>
              <a:rPr lang="ru-RU" altLang="ru-RU" sz="2400" dirty="0">
                <a:latin typeface="Futura PT Demi" pitchFamily="34" charset="-52"/>
              </a:rPr>
              <a:t>, созданных в конструкторских средах:</a:t>
            </a:r>
          </a:p>
          <a:p>
            <a:r>
              <a:rPr lang="ru-RU" altLang="ru-RU" sz="2400" dirty="0">
                <a:latin typeface="Futura PT Demi" pitchFamily="34" charset="-52"/>
              </a:rPr>
              <a:t>1С:Математический конструктор</a:t>
            </a:r>
          </a:p>
          <a:p>
            <a:r>
              <a:rPr lang="ru-RU" altLang="ru-RU" sz="2400" dirty="0">
                <a:latin typeface="Futura PT Demi" pitchFamily="34" charset="-52"/>
              </a:rPr>
              <a:t>1С:Биологический конструктор</a:t>
            </a:r>
            <a:endParaRPr lang="en-US" altLang="ru-RU" sz="2400" dirty="0">
              <a:latin typeface="Futura PT Demi" pitchFamily="34" charset="-52"/>
            </a:endParaRPr>
          </a:p>
          <a:p>
            <a:endParaRPr lang="en-US" altLang="ru-RU" sz="2400" dirty="0">
              <a:latin typeface="Futura PT Demi" pitchFamily="34" charset="-52"/>
            </a:endParaRPr>
          </a:p>
          <a:p>
            <a:pPr marL="0" indent="0">
              <a:buNone/>
            </a:pPr>
            <a:r>
              <a:rPr lang="ru-RU" altLang="ru-RU" sz="2400" dirty="0">
                <a:solidFill>
                  <a:srgbClr val="C00000"/>
                </a:solidFill>
                <a:latin typeface="Futura PT Demi" pitchFamily="34" charset="-52"/>
              </a:rPr>
              <a:t>Основная возможность конструкторов </a:t>
            </a:r>
            <a:r>
              <a:rPr lang="ru-RU" altLang="ru-RU" sz="2400" dirty="0">
                <a:latin typeface="Futura PT Demi" pitchFamily="34" charset="-52"/>
              </a:rPr>
              <a:t>– наглядное представление изучаемых объектов, процессов и явлений как в виде моделей, так и в виде геометрических интерпретаций (диаграмм, графиков, таблиц и т.д.)</a:t>
            </a:r>
          </a:p>
          <a:p>
            <a:pPr marL="0" indent="0">
              <a:buNone/>
            </a:pPr>
            <a:endParaRPr lang="ru-RU" altLang="ru-RU" sz="2400" dirty="0">
              <a:latin typeface="Futura PT Demi" pitchFamily="34" charset="-52"/>
            </a:endParaRPr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62C90D75-FE8F-48E7-B700-F0D2B4CB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94" y="983398"/>
            <a:ext cx="2831197" cy="21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B36D6-E141-4304-8E48-D4EF783F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293" y="2124261"/>
            <a:ext cx="3197412" cy="21379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3D304-562B-45FE-92F1-1A77BE36A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68" y="4014142"/>
            <a:ext cx="3479673" cy="2128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DCCD6E-DF35-421E-833A-CE9069BB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24643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Создаем лабораторную работу шаг за шагом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EE9E59D-7187-4183-993A-F61B59FA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Выберите динамическую модель или виртуальную лабораторию в Библиотеке</a:t>
            </a:r>
          </a:p>
          <a:p>
            <a:r>
              <a:rPr lang="ru-RU" dirty="0"/>
              <a:t>Подготовьте шаблон отчета о лабораторной работе в любом текстовом редакторе</a:t>
            </a:r>
          </a:p>
          <a:p>
            <a:r>
              <a:rPr lang="ru-RU" dirty="0"/>
              <a:t>Создайте тестовое задание с типом ответа «Загрузка файла»:</a:t>
            </a:r>
          </a:p>
          <a:p>
            <a:pPr lvl="1"/>
            <a:r>
              <a:rPr lang="ru-RU" dirty="0"/>
              <a:t>Сформулируйте инструкцию к работе или исследованию</a:t>
            </a:r>
          </a:p>
          <a:p>
            <a:pPr lvl="1"/>
            <a:r>
              <a:rPr lang="ru-RU" dirty="0"/>
              <a:t>Прикрепите шаблон отчета о лабораторной работе</a:t>
            </a:r>
          </a:p>
          <a:p>
            <a:pPr lvl="1"/>
            <a:r>
              <a:rPr lang="ru-RU" dirty="0"/>
              <a:t>Прикрепите выбранную динамическую модель или виртуальную лабораторию</a:t>
            </a:r>
          </a:p>
          <a:p>
            <a:r>
              <a:rPr lang="ru-RU" dirty="0"/>
              <a:t>Назначьте созданное задание учащимся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7F5C84-0E58-4BA7-AB79-A609515F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9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5E1F31-AF64-4679-B01D-BD8D8B6C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организовать групповую работу на уроках истории и обществознания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D09DEAC-8413-4B08-A7D4-E42F96A57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С.С. </a:t>
            </a:r>
            <a:r>
              <a:rPr lang="ru-RU" dirty="0" err="1"/>
              <a:t>Барицкий</a:t>
            </a:r>
            <a:r>
              <a:rPr lang="ru-RU" dirty="0"/>
              <a:t>, руководитель проектов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6E6356-92BD-442A-A0CB-5B359742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6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1A3C16-A817-4B7A-9D7B-C09AB202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irce" panose="020B0502020203020203" pitchFamily="34" charset="-52"/>
              </a:rPr>
              <a:t>Обо мне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07AFE7F-99BF-413E-B7C4-1BE0F1577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346" y="1547812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/>
              <a:t>Руководитель проектов по истории и обществознанию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D7492-EBB4-4803-95DD-69EDF9C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6150B1A3-1045-467F-A8AC-5A36DCF87477}"/>
              </a:ext>
            </a:extLst>
          </p:cNvPr>
          <p:cNvSpPr txBox="1">
            <a:spLocks/>
          </p:cNvSpPr>
          <p:nvPr/>
        </p:nvSpPr>
        <p:spPr>
          <a:xfrm>
            <a:off x="1133322" y="5356912"/>
            <a:ext cx="3054037" cy="54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Circe" panose="020B0502020203020203" pitchFamily="34" charset="-52"/>
              </a:rPr>
              <a:t>Сергей Барицкий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87" y="1090613"/>
            <a:ext cx="2977172" cy="39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6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14294</TotalTime>
  <Words>1504</Words>
  <Application>Microsoft Office PowerPoint</Application>
  <PresentationFormat>Широкоэкранный</PresentationFormat>
  <Paragraphs>211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 Онлайн-педсовет «Как провести эффективное онлайн-занятие на дистанционке»   </vt:lpstr>
      <vt:lpstr>1С:Образование: основные возможности для организации учебного процесса в цифровой образовательной среде</vt:lpstr>
      <vt:lpstr>Сегодня в программе</vt:lpstr>
      <vt:lpstr>Как провести лабораторную или практическую работу, урок-исследование</vt:lpstr>
      <vt:lpstr>Обо мне</vt:lpstr>
      <vt:lpstr>Лабораторные и практические работы</vt:lpstr>
      <vt:lpstr>Создаем лабораторную работу шаг за шагом</vt:lpstr>
      <vt:lpstr>Как организовать групповую работу на уроках истории и обществознания</vt:lpstr>
      <vt:lpstr>Обо мне</vt:lpstr>
      <vt:lpstr>Как сделать задания для групповой работы</vt:lpstr>
      <vt:lpstr>Как работать с негативом родителей при дистанционном обучении</vt:lpstr>
      <vt:lpstr>Обо мне</vt:lpstr>
      <vt:lpstr>Пять ступеней принятия неизбежного</vt:lpstr>
      <vt:lpstr>Что же делать?</vt:lpstr>
      <vt:lpstr>Как организовать проектную работу в начальной школе</vt:lpstr>
      <vt:lpstr>Десятова Мария Михайловна</vt:lpstr>
      <vt:lpstr>Как организовать проектную работу в начальной школе</vt:lpstr>
      <vt:lpstr>Как организовать онлайн-практикум по решению задач на уроках химии</vt:lpstr>
      <vt:lpstr>Обо мне</vt:lpstr>
      <vt:lpstr>Создаем практикум по решению заданий с открытым ответом (ЗОО)</vt:lpstr>
      <vt:lpstr>Как выбрать программное обеспечение для организации дистанционного обучения</vt:lpstr>
      <vt:lpstr>Критерии выбора</vt:lpstr>
      <vt:lpstr>Гигиена общения учащихся, педагогов и родителей в соцсетях и чатах</vt:lpstr>
      <vt:lpstr>Гигиена общения учащихся, педагогов и родителей в социальных сетях и чатах.</vt:lpstr>
      <vt:lpstr>Проблемы «выгорания» учителей</vt:lpstr>
      <vt:lpstr>Что такое выгорание?</vt:lpstr>
      <vt:lpstr>Причины выгорания</vt:lpstr>
      <vt:lpstr>Подведение итогов: акции, бонусы, ответы на вопросы</vt:lpstr>
      <vt:lpstr>Новый курс повышения квалификации в Учебном центре № 1 фирмы «1С»</vt:lpstr>
      <vt:lpstr>Как подключиться к системе «1С:Образование»</vt:lpstr>
      <vt:lpstr>Акция для школ участников онлайн-педсовета</vt:lpstr>
      <vt:lpstr>Бонус для участников </vt:lpstr>
      <vt:lpstr>Спасибо за внимание! Готовы ответить на 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302</cp:revision>
  <dcterms:created xsi:type="dcterms:W3CDTF">2018-08-08T13:50:28Z</dcterms:created>
  <dcterms:modified xsi:type="dcterms:W3CDTF">2021-11-02T14:24:30Z</dcterms:modified>
</cp:coreProperties>
</file>